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79" r:id="rId5"/>
    <p:sldId id="294" r:id="rId6"/>
    <p:sldId id="295" r:id="rId7"/>
    <p:sldId id="329" r:id="rId8"/>
    <p:sldId id="330" r:id="rId9"/>
    <p:sldId id="328" r:id="rId10"/>
    <p:sldId id="321" r:id="rId11"/>
    <p:sldId id="278" r:id="rId1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9" autoAdjust="0"/>
    <p:restoredTop sz="90205" autoAdjust="0"/>
  </p:normalViewPr>
  <p:slideViewPr>
    <p:cSldViewPr>
      <p:cViewPr varScale="1">
        <p:scale>
          <a:sx n="67" d="100"/>
          <a:sy n="67" d="100"/>
        </p:scale>
        <p:origin x="1140" y="80"/>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6/30/2015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704040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1286259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903412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8</a:t>
            </a:fld>
            <a:endParaRPr lang="en-US"/>
          </a:p>
        </p:txBody>
      </p:sp>
    </p:spTree>
    <p:extLst>
      <p:ext uri="{BB962C8B-B14F-4D97-AF65-F5344CB8AC3E}">
        <p14:creationId xmlns:p14="http://schemas.microsoft.com/office/powerpoint/2010/main" val="360126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a:t>
            </a:r>
            <a:r>
              <a:rPr lang="en-US" sz="2000" b="1" dirty="0" smtClean="0">
                <a:latin typeface="Gill Sans MT" pitchFamily="34" charset="0"/>
              </a:rPr>
              <a:t>Stabilization Planning </a:t>
            </a:r>
          </a:p>
          <a:p>
            <a:pPr algn="ctr"/>
            <a:r>
              <a:rPr lang="en-US" sz="2000" b="1" dirty="0" smtClean="0">
                <a:latin typeface="Gill Sans MT" pitchFamily="34" charset="0"/>
              </a:rPr>
              <a:t>June 29, 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4525962"/>
          </a:xfrm>
        </p:spPr>
        <p:txBody>
          <a:bodyPr rtlCol="0">
            <a:normAutofit/>
          </a:bodyPr>
          <a:lstStyle/>
          <a:p>
            <a:pPr eaLnBrk="1" hangingPunct="1"/>
            <a:r>
              <a:rPr lang="en-US" sz="2000" dirty="0" smtClean="0"/>
              <a:t>Goals/Dependencies/Definition of Done</a:t>
            </a:r>
            <a:endParaRPr lang="en-US" sz="2000" dirty="0"/>
          </a:p>
          <a:p>
            <a:pPr eaLnBrk="1" hangingPunct="1"/>
            <a:r>
              <a:rPr lang="en-US" sz="2000" dirty="0" smtClean="0"/>
              <a:t>Discussion Points/Stories</a:t>
            </a:r>
          </a:p>
          <a:p>
            <a:pPr eaLnBrk="1" hangingPunct="1"/>
            <a:r>
              <a:rPr lang="en-US" sz="2000" dirty="0" smtClean="0"/>
              <a:t>Sprint Schedule</a:t>
            </a:r>
          </a:p>
          <a:p>
            <a:pPr eaLnBrk="1" hangingPunct="1"/>
            <a:endParaRPr lang="en-US" sz="2000" dirty="0" smtClean="0"/>
          </a:p>
          <a:p>
            <a:pPr eaLnBrk="1" hangingPunct="1"/>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a:t>
            </a:r>
            <a:endParaRPr lang="en-US" b="1" dirty="0" smtClean="0">
              <a:solidFill>
                <a:schemeClr val="bg1"/>
              </a:solidFill>
            </a:endParaRPr>
          </a:p>
        </p:txBody>
      </p:sp>
      <p:sp>
        <p:nvSpPr>
          <p:cNvPr id="6" name="Rectangle 1"/>
          <p:cNvSpPr>
            <a:spLocks noChangeArrowheads="1"/>
          </p:cNvSpPr>
          <p:nvPr/>
        </p:nvSpPr>
        <p:spPr bwMode="auto">
          <a:xfrm>
            <a:off x="533400" y="1219200"/>
            <a:ext cx="8077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lang="en-US" dirty="0" smtClean="0">
                <a:latin typeface="+mn-lt"/>
              </a:rPr>
              <a:t>Clean up </a:t>
            </a:r>
            <a:r>
              <a:rPr lang="en-US" dirty="0" smtClean="0">
                <a:latin typeface="+mn-lt"/>
              </a:rPr>
              <a:t>issues (GitHub), </a:t>
            </a:r>
            <a:r>
              <a:rPr lang="en-US" dirty="0" smtClean="0">
                <a:latin typeface="+mn-lt"/>
              </a:rPr>
              <a:t>finish </a:t>
            </a:r>
            <a:r>
              <a:rPr lang="en-US" dirty="0" smtClean="0">
                <a:latin typeface="+mn-lt"/>
              </a:rPr>
              <a:t>stories (</a:t>
            </a:r>
            <a:r>
              <a:rPr lang="en-US" dirty="0" err="1" smtClean="0">
                <a:latin typeface="+mn-lt"/>
              </a:rPr>
              <a:t>ScrumDo</a:t>
            </a:r>
            <a:r>
              <a:rPr lang="en-US" dirty="0" smtClean="0">
                <a:latin typeface="+mn-lt"/>
              </a:rPr>
              <a:t>), </a:t>
            </a:r>
            <a:r>
              <a:rPr lang="en-US" dirty="0" smtClean="0">
                <a:latin typeface="+mn-lt"/>
              </a:rPr>
              <a:t>and </a:t>
            </a:r>
            <a:r>
              <a:rPr lang="en-US" dirty="0" smtClean="0">
                <a:latin typeface="+mn-lt"/>
              </a:rPr>
              <a:t>stabilize </a:t>
            </a:r>
            <a:r>
              <a:rPr lang="en-US" dirty="0" smtClean="0">
                <a:latin typeface="+mn-lt"/>
              </a:rPr>
              <a:t>application</a:t>
            </a:r>
          </a:p>
          <a:p>
            <a:pPr lvl="1"/>
            <a:endParaRPr lang="en-US" sz="2400" dirty="0">
              <a:latin typeface="+mn-lt"/>
            </a:endParaRPr>
          </a:p>
          <a:p>
            <a:r>
              <a:rPr lang="en-US" sz="3200" dirty="0">
                <a:latin typeface="+mn-lt"/>
              </a:rPr>
              <a:t>Dependency</a:t>
            </a:r>
            <a:r>
              <a:rPr lang="en-US" sz="3200" b="1" dirty="0">
                <a:latin typeface="+mn-lt"/>
              </a:rPr>
              <a:t>: </a:t>
            </a:r>
          </a:p>
          <a:p>
            <a:pPr marL="914400" lvl="1" indent="-457200">
              <a:buFont typeface="Wingdings" panose="05000000000000000000" pitchFamily="2" charset="2"/>
              <a:buChar char="§"/>
            </a:pPr>
            <a:r>
              <a:rPr lang="en-US" dirty="0" smtClean="0">
                <a:latin typeface="+mn-lt"/>
              </a:rPr>
              <a:t>None</a:t>
            </a:r>
            <a:endParaRPr lang="en-US" dirty="0">
              <a:latin typeface="+mn-lt"/>
            </a:endParaRPr>
          </a:p>
          <a:p>
            <a:pPr marL="742950" lvl="1" indent="-285750">
              <a:buFont typeface="Wingdings" panose="05000000000000000000" pitchFamily="2" charset="2"/>
              <a:buChar char="§"/>
            </a:pPr>
            <a:endParaRPr lang="en-US" dirty="0" smtClean="0">
              <a:latin typeface="+mn-lt"/>
            </a:endParaRPr>
          </a:p>
          <a:p>
            <a:r>
              <a:rPr lang="en-US" sz="3200" dirty="0" smtClean="0">
                <a:latin typeface="+mn-lt"/>
              </a:rPr>
              <a:t>Definition of Done: </a:t>
            </a:r>
          </a:p>
          <a:p>
            <a:pPr marL="742950" lvl="1" indent="-285750">
              <a:buFont typeface="Wingdings" panose="05000000000000000000" pitchFamily="2" charset="2"/>
              <a:buChar char="§"/>
            </a:pPr>
            <a:r>
              <a:rPr lang="en-US" dirty="0" smtClean="0">
                <a:latin typeface="+mn-lt"/>
              </a:rPr>
              <a:t>Issues completed in GitHub</a:t>
            </a:r>
            <a:endParaRPr lang="en-US" dirty="0">
              <a:latin typeface="+mn-lt"/>
            </a:endParaRPr>
          </a:p>
          <a:p>
            <a:pPr marL="742950" lvl="1" indent="-285750">
              <a:buFont typeface="Wingdings" panose="05000000000000000000" pitchFamily="2" charset="2"/>
              <a:buChar char="§"/>
            </a:pPr>
            <a:r>
              <a:rPr lang="en-US" dirty="0" smtClean="0">
                <a:latin typeface="+mn-lt"/>
              </a:rPr>
              <a:t>Pass testing in Integration </a:t>
            </a:r>
            <a:r>
              <a:rPr lang="en-US" dirty="0">
                <a:latin typeface="+mn-lt"/>
              </a:rPr>
              <a:t>branch/CI </a:t>
            </a:r>
            <a:endParaRPr lang="en-US" dirty="0" smtClean="0">
              <a:latin typeface="+mn-lt"/>
            </a:endParaRPr>
          </a:p>
          <a:p>
            <a:pPr marL="742950" lvl="1" indent="-285750">
              <a:buFont typeface="Wingdings" panose="05000000000000000000" pitchFamily="2" charset="2"/>
              <a:buChar char="§"/>
            </a:pPr>
            <a:r>
              <a:rPr lang="en-US" dirty="0" smtClean="0">
                <a:latin typeface="+mn-lt"/>
              </a:rPr>
              <a:t>Validated Unit Tests</a:t>
            </a:r>
          </a:p>
          <a:p>
            <a:pPr marL="742950" lvl="1" indent="-285750">
              <a:buFont typeface="Wingdings" panose="05000000000000000000" pitchFamily="2" charset="2"/>
              <a:buChar char="§"/>
            </a:pPr>
            <a:r>
              <a:rPr lang="en-US" dirty="0" smtClean="0">
                <a:latin typeface="+mn-lt"/>
              </a:rPr>
              <a:t>Validated End-to-End Tests</a:t>
            </a:r>
          </a:p>
          <a:p>
            <a:pPr marL="742950" lvl="1" indent="-285750">
              <a:buFont typeface="Wingdings" panose="05000000000000000000" pitchFamily="2" charset="2"/>
              <a:buChar char="§"/>
            </a:pPr>
            <a:r>
              <a:rPr lang="en-US" dirty="0" smtClean="0">
                <a:latin typeface="+mn-lt"/>
              </a:rPr>
              <a:t>Validated User Acceptance Testing</a:t>
            </a:r>
          </a:p>
          <a:p>
            <a:pPr marL="742950" lvl="1" indent="-285750">
              <a:buFont typeface="Wingdings" panose="05000000000000000000" pitchFamily="2" charset="2"/>
              <a:buChar char="§"/>
            </a:pPr>
            <a:r>
              <a:rPr lang="en-US" dirty="0" smtClean="0">
                <a:latin typeface="+mn-lt"/>
              </a:rPr>
              <a:t>Validated Usability Testing</a:t>
            </a:r>
            <a:endParaRPr lang="en-US" dirty="0">
              <a:latin typeface="+mn-lt"/>
            </a:endParaRPr>
          </a:p>
        </p:txBody>
      </p:sp>
    </p:spTree>
    <p:extLst>
      <p:ext uri="{BB962C8B-B14F-4D97-AF65-F5344CB8AC3E}">
        <p14:creationId xmlns:p14="http://schemas.microsoft.com/office/powerpoint/2010/main" val="26860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a:t>
            </a:r>
            <a:endParaRPr lang="en-US" sz="2800" b="1" dirty="0" smtClean="0">
              <a:solidFill>
                <a:schemeClr val="bg1"/>
              </a:solidFill>
            </a:endParaRPr>
          </a:p>
        </p:txBody>
      </p:sp>
      <p:sp>
        <p:nvSpPr>
          <p:cNvPr id="3" name="TextBox 2"/>
          <p:cNvSpPr txBox="1"/>
          <p:nvPr/>
        </p:nvSpPr>
        <p:spPr>
          <a:xfrm>
            <a:off x="381000" y="841375"/>
            <a:ext cx="8114071" cy="6771084"/>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How do we want to do this?</a:t>
            </a:r>
          </a:p>
          <a:p>
            <a:pPr marL="742950" lvl="1" indent="-285750">
              <a:buFont typeface="Wingdings" panose="05000000000000000000" pitchFamily="2" charset="2"/>
              <a:buChar char="§"/>
            </a:pPr>
            <a:r>
              <a:rPr lang="en-US" sz="1400" dirty="0" smtClean="0"/>
              <a:t>Issue Tracker??? Put issues in </a:t>
            </a:r>
            <a:r>
              <a:rPr lang="en-US" sz="1400" dirty="0" err="1" smtClean="0"/>
              <a:t>ScrumDo</a:t>
            </a:r>
            <a:r>
              <a:rPr lang="en-US" sz="1400" dirty="0" smtClean="0"/>
              <a:t>???</a:t>
            </a:r>
          </a:p>
          <a:p>
            <a:pPr marL="1200150" lvl="2" indent="-285750">
              <a:buFont typeface="Wingdings" panose="05000000000000000000" pitchFamily="2" charset="2"/>
              <a:buChar char="§"/>
            </a:pPr>
            <a:r>
              <a:rPr lang="en-US" sz="1400" dirty="0" smtClean="0"/>
              <a:t>Could prioritize by label within the name </a:t>
            </a:r>
            <a:r>
              <a:rPr lang="en-US" sz="1400" dirty="0" smtClean="0"/>
              <a:t>High, Med, Low</a:t>
            </a:r>
          </a:p>
          <a:p>
            <a:pPr marL="1200150" lvl="2" indent="-285750">
              <a:buFont typeface="Wingdings" panose="05000000000000000000" pitchFamily="2" charset="2"/>
              <a:buChar char="§"/>
            </a:pPr>
            <a:r>
              <a:rPr lang="en-US" sz="1400" b="1" dirty="0" smtClean="0"/>
              <a:t>DECISION: Issues will be worked and tracked in GitHub – must indicate in comment section that you are working and status – currently 11 issues – 2 are top priority</a:t>
            </a:r>
            <a:endParaRPr lang="en-US" sz="1400" b="1" dirty="0" smtClean="0"/>
          </a:p>
          <a:p>
            <a:pPr marL="285750"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Finish up on </a:t>
            </a:r>
            <a:r>
              <a:rPr lang="en-US" sz="1400" dirty="0" smtClean="0"/>
              <a:t>the </a:t>
            </a:r>
            <a:r>
              <a:rPr lang="en-US" sz="1400" dirty="0" smtClean="0"/>
              <a:t>little things </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IE 11 Issue</a:t>
            </a:r>
          </a:p>
          <a:p>
            <a:pPr marL="742950" lvl="1" indent="-285750">
              <a:buFont typeface="Wingdings" panose="05000000000000000000" pitchFamily="2" charset="2"/>
              <a:buChar char="§"/>
            </a:pPr>
            <a:r>
              <a:rPr lang="en-US" sz="1400" dirty="0" smtClean="0"/>
              <a:t>Policy in client</a:t>
            </a:r>
          </a:p>
          <a:p>
            <a:pPr marL="742950" lvl="1" indent="-285750">
              <a:buFont typeface="Wingdings" panose="05000000000000000000" pitchFamily="2" charset="2"/>
              <a:buChar char="§"/>
            </a:pPr>
            <a:r>
              <a:rPr lang="en-US" sz="1400" dirty="0" smtClean="0"/>
              <a:t>Group Policy setting in IE that is part of Security settings</a:t>
            </a:r>
          </a:p>
          <a:p>
            <a:pPr marL="742950" lvl="1" indent="-285750">
              <a:buFont typeface="Wingdings" panose="05000000000000000000" pitchFamily="2" charset="2"/>
              <a:buChar char="§"/>
            </a:pPr>
            <a:r>
              <a:rPr lang="en-US" sz="1400" dirty="0" smtClean="0"/>
              <a:t>Issue with </a:t>
            </a:r>
            <a:r>
              <a:rPr lang="en-US" sz="1400" dirty="0" smtClean="0"/>
              <a:t>IE 11 stems from </a:t>
            </a:r>
            <a:r>
              <a:rPr lang="en-US" sz="1400" dirty="0" smtClean="0"/>
              <a:t>Compatibility Mode setting</a:t>
            </a:r>
            <a:endParaRPr lang="en-US" sz="1400" dirty="0" smtClean="0"/>
          </a:p>
          <a:p>
            <a:pPr marL="742950" lvl="1"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a:t>Current version has reduced number of queries, has eliminated </a:t>
            </a:r>
            <a:r>
              <a:rPr lang="en-US" sz="1400" dirty="0" smtClean="0"/>
              <a:t>issues</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b="1" dirty="0" smtClean="0"/>
              <a:t>#40 </a:t>
            </a:r>
            <a:r>
              <a:rPr lang="en-US" sz="1400" dirty="0" smtClean="0"/>
              <a:t>Need better error handling – No Data Found – Too Many Queries, condition set by DB – says you have exceeded the data limits of the </a:t>
            </a:r>
            <a:r>
              <a:rPr lang="en-US" sz="1400" dirty="0" err="1" smtClean="0"/>
              <a:t>OpenFDA</a:t>
            </a:r>
            <a:r>
              <a:rPr lang="en-US" sz="1400" dirty="0" smtClean="0"/>
              <a:t> – state to try again , white out screen. (Story #40) </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Results coming out inconsistent, check aggregation for the fields (Aaron)</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Button to generate Demographics chart – wouldn’t run each time – concern if user repeatedly clicks button will overload the queries</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b="1" dirty="0" smtClean="0"/>
              <a:t>#41 </a:t>
            </a:r>
            <a:r>
              <a:rPr lang="en-US" sz="1400" dirty="0" smtClean="0"/>
              <a:t>better handling when no drugs are returned, hide all charts</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b="1" dirty="0" smtClean="0"/>
              <a:t>Issue: </a:t>
            </a:r>
            <a:r>
              <a:rPr lang="en-US" sz="1400" dirty="0" smtClean="0"/>
              <a:t>How to get this to work text needs to go above boxes, needs to move for mobile device (Josh)</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Issue: 508 compliant – Aaron working list – needs clarification – Alt on Chart information not clear where elements in app violates it, anticipate tedious, time consuming, unsure of definition of done, most are addressed – don’t know what actually violates (</a:t>
            </a:r>
            <a:r>
              <a:rPr lang="en-US" sz="1400" dirty="0" err="1" smtClean="0"/>
              <a:t>keith</a:t>
            </a:r>
            <a:r>
              <a:rPr lang="en-US" sz="1400" dirty="0" smtClean="0"/>
              <a:t> will contact Vance)</a:t>
            </a:r>
            <a:endParaRPr lang="en-US" sz="1400" dirty="0"/>
          </a:p>
        </p:txBody>
      </p:sp>
    </p:spTree>
    <p:extLst>
      <p:ext uri="{BB962C8B-B14F-4D97-AF65-F5344CB8AC3E}">
        <p14:creationId xmlns:p14="http://schemas.microsoft.com/office/powerpoint/2010/main" val="3969812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 </a:t>
            </a:r>
            <a:r>
              <a:rPr lang="en-US" sz="2800" b="1" dirty="0" smtClean="0">
                <a:solidFill>
                  <a:schemeClr val="bg1"/>
                </a:solidFill>
              </a:rPr>
              <a:t>(continued) </a:t>
            </a:r>
            <a:endParaRPr lang="en-US" sz="2800" b="1" dirty="0" smtClean="0">
              <a:solidFill>
                <a:schemeClr val="bg1"/>
              </a:solidFill>
            </a:endParaRPr>
          </a:p>
        </p:txBody>
      </p:sp>
      <p:sp>
        <p:nvSpPr>
          <p:cNvPr id="3" name="TextBox 2"/>
          <p:cNvSpPr txBox="1"/>
          <p:nvPr/>
        </p:nvSpPr>
        <p:spPr>
          <a:xfrm>
            <a:off x="381000" y="989509"/>
            <a:ext cx="8114071" cy="5478423"/>
          </a:xfrm>
          <a:prstGeom prst="rect">
            <a:avLst/>
          </a:prstGeom>
          <a:noFill/>
        </p:spPr>
        <p:txBody>
          <a:bodyPr wrap="square" rtlCol="0">
            <a:spAutoFit/>
          </a:bodyPr>
          <a:lstStyle/>
          <a:p>
            <a:pPr marL="285750" indent="-285750">
              <a:buFont typeface="Wingdings" panose="05000000000000000000" pitchFamily="2" charset="2"/>
              <a:buChar char="§"/>
            </a:pPr>
            <a:r>
              <a:rPr lang="en-US" sz="1400" b="1" dirty="0" smtClean="0"/>
              <a:t>Top Priority: Error </a:t>
            </a:r>
            <a:r>
              <a:rPr lang="en-US" sz="1400" b="1" dirty="0" smtClean="0"/>
              <a:t>handling </a:t>
            </a:r>
          </a:p>
          <a:p>
            <a:pPr marL="285750" indent="-285750">
              <a:buFont typeface="Wingdings" panose="05000000000000000000" pitchFamily="2" charset="2"/>
              <a:buChar char="§"/>
            </a:pPr>
            <a:r>
              <a:rPr lang="en-US" sz="1400" b="1" dirty="0" smtClean="0"/>
              <a:t>Change prescription to drugs (Jared</a:t>
            </a:r>
            <a:r>
              <a:rPr lang="en-US" sz="1400" b="1" dirty="0" smtClean="0"/>
              <a:t>)</a:t>
            </a:r>
          </a:p>
          <a:p>
            <a:pPr marL="285750" indent="-285750">
              <a:buFont typeface="Wingdings" panose="05000000000000000000" pitchFamily="2" charset="2"/>
              <a:buChar char="§"/>
            </a:pPr>
            <a:endParaRPr lang="en-US" sz="1400" b="1" dirty="0" smtClean="0"/>
          </a:p>
          <a:p>
            <a:pPr marL="285750" indent="-285750">
              <a:buFont typeface="Wingdings" panose="05000000000000000000" pitchFamily="2" charset="2"/>
              <a:buChar char="§"/>
            </a:pPr>
            <a:r>
              <a:rPr lang="en-US" sz="1400" dirty="0" smtClean="0"/>
              <a:t>Report date as a column (low</a:t>
            </a:r>
            <a:r>
              <a:rPr lang="en-US" sz="1400" dirty="0" smtClean="0"/>
              <a:t>)</a:t>
            </a:r>
          </a:p>
          <a:p>
            <a:pPr marL="285750"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Symptoms that are not common to non-medical  personnel – possible add a link that opens WebMD to get a description from graph – done on the table, explore the details (Medium)</a:t>
            </a:r>
          </a:p>
          <a:p>
            <a:pPr marL="285750"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Keith will set priority HIGH to Issues that need to be completed</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b="1" dirty="0" smtClean="0"/>
              <a:t>Finish final </a:t>
            </a:r>
            <a:r>
              <a:rPr lang="en-US" sz="1400" b="1" dirty="0" smtClean="0"/>
              <a:t>stories in </a:t>
            </a:r>
            <a:r>
              <a:rPr lang="en-US" sz="1400" b="1" dirty="0" err="1" smtClean="0"/>
              <a:t>ScrumDo</a:t>
            </a:r>
            <a:endParaRPr lang="en-US" sz="1400" b="1" dirty="0" smtClean="0"/>
          </a:p>
          <a:p>
            <a:pPr marL="285750" indent="-285750">
              <a:buFont typeface="Wingdings" panose="05000000000000000000" pitchFamily="2" charset="2"/>
              <a:buChar char="§"/>
            </a:pPr>
            <a:endParaRPr lang="en-US" sz="1400" dirty="0" smtClean="0"/>
          </a:p>
          <a:p>
            <a:pPr marL="285750" indent="-285750">
              <a:buFont typeface="Arial" panose="020B0604020202020204" pitchFamily="34" charset="0"/>
              <a:buChar char="•"/>
            </a:pPr>
            <a:r>
              <a:rPr lang="en-US" sz="1400" dirty="0" smtClean="0"/>
              <a:t>Each person needs to sign up for issues for workflow purposes</a:t>
            </a:r>
            <a:endParaRPr lang="en-US" sz="1400" dirty="0"/>
          </a:p>
          <a:p>
            <a:endParaRPr lang="en-US" sz="1400" dirty="0"/>
          </a:p>
          <a:p>
            <a:r>
              <a:rPr lang="en-US" sz="1400" b="1" dirty="0" smtClean="0"/>
              <a:t>What needs to be done to move to Production?</a:t>
            </a:r>
          </a:p>
          <a:p>
            <a:endParaRPr lang="en-US" sz="1400" b="1" dirty="0"/>
          </a:p>
          <a:p>
            <a:pPr marL="285750" indent="-285750">
              <a:buFont typeface="Arial" panose="020B0604020202020204" pitchFamily="34" charset="0"/>
              <a:buChar char="•"/>
            </a:pPr>
            <a:r>
              <a:rPr lang="en-US" sz="1400" b="1" dirty="0" smtClean="0"/>
              <a:t>Screen shots of cloud watch working on the host (Tyler)</a:t>
            </a:r>
          </a:p>
          <a:p>
            <a:pPr marL="285750" indent="-285750">
              <a:buFont typeface="Arial" panose="020B0604020202020204" pitchFamily="34" charset="0"/>
              <a:buChar char="•"/>
            </a:pPr>
            <a:r>
              <a:rPr lang="en-US" sz="1400" b="1" dirty="0" smtClean="0"/>
              <a:t>Test Coverage (Josh)</a:t>
            </a:r>
          </a:p>
          <a:p>
            <a:endParaRPr lang="en-US" sz="1400" dirty="0"/>
          </a:p>
          <a:p>
            <a:r>
              <a:rPr lang="en-US" sz="1400" dirty="0" smtClean="0"/>
              <a:t>Plan</a:t>
            </a:r>
          </a:p>
          <a:p>
            <a:pPr marL="285750" indent="-285750">
              <a:buFont typeface="Arial" panose="020B0604020202020204" pitchFamily="34" charset="0"/>
              <a:buChar char="•"/>
            </a:pPr>
            <a:r>
              <a:rPr lang="en-US" sz="1400" dirty="0" smtClean="0"/>
              <a:t>1. </a:t>
            </a:r>
            <a:r>
              <a:rPr lang="en-US" sz="1400" dirty="0" smtClean="0"/>
              <a:t>Finish </a:t>
            </a:r>
            <a:r>
              <a:rPr lang="en-US" sz="1400" dirty="0" smtClean="0"/>
              <a:t>Stories in </a:t>
            </a:r>
            <a:r>
              <a:rPr lang="en-US" sz="1400" dirty="0" err="1" smtClean="0"/>
              <a:t>ScrumDo</a:t>
            </a:r>
            <a:endParaRPr lang="en-US" sz="1400" dirty="0" smtClean="0"/>
          </a:p>
          <a:p>
            <a:pPr marL="285750" indent="-285750">
              <a:buFont typeface="Arial" panose="020B0604020202020204" pitchFamily="34" charset="0"/>
              <a:buChar char="•"/>
            </a:pPr>
            <a:r>
              <a:rPr lang="en-US" sz="1400" dirty="0" smtClean="0"/>
              <a:t>2. Prioritization of Issues in GitHub</a:t>
            </a:r>
          </a:p>
          <a:p>
            <a:pPr marL="285750" indent="-285750">
              <a:buFont typeface="Arial" panose="020B0604020202020204" pitchFamily="34" charset="0"/>
              <a:buChar char="•"/>
            </a:pPr>
            <a:r>
              <a:rPr lang="en-US" sz="1400" dirty="0" smtClean="0"/>
              <a:t>Work Issues High, Medium, Low</a:t>
            </a:r>
            <a:endParaRPr lang="en-US" sz="1400" dirty="0" smtClean="0"/>
          </a:p>
          <a:p>
            <a:endParaRPr lang="en-US" sz="1400" dirty="0" smtClean="0"/>
          </a:p>
          <a:p>
            <a:pPr marL="285750" indent="-285750">
              <a:buFont typeface="Wingdings" panose="05000000000000000000" pitchFamily="2" charset="2"/>
              <a:buChar char="§"/>
            </a:pPr>
            <a:r>
              <a:rPr lang="en-US" sz="1400" b="1" dirty="0" smtClean="0"/>
              <a:t>Review: 2:00 tomorrow 6/30</a:t>
            </a:r>
            <a:endParaRPr lang="en-US" sz="1400" b="1" dirty="0"/>
          </a:p>
        </p:txBody>
      </p:sp>
    </p:spTree>
    <p:extLst>
      <p:ext uri="{BB962C8B-B14F-4D97-AF65-F5344CB8AC3E}">
        <p14:creationId xmlns:p14="http://schemas.microsoft.com/office/powerpoint/2010/main" val="4192526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142875" y="-49878"/>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609600" y="1143000"/>
            <a:ext cx="8153400" cy="5478423"/>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0 – Capture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6/25</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3 </a:t>
            </a: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Usability Enhancement </a:t>
            </a:r>
            <a:endPar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6/25/2015 </a:t>
            </a: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6/29/2015</a:t>
            </a:r>
            <a:endPar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2 Planning: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6/25</a:t>
            </a:r>
            <a:endPar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2 Review: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6/29</a:t>
            </a:r>
            <a:endPar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Sprint </a:t>
            </a:r>
            <a:r>
              <a:rPr lang="en-US" sz="1400" dirty="0" smtClean="0">
                <a:latin typeface="Arial" panose="020B0604020202020204" pitchFamily="34" charset="0"/>
                <a:ea typeface="Calibri" panose="020F0502020204030204" pitchFamily="34" charset="0"/>
                <a:cs typeface="Times New Roman" panose="02020603050405020304" pitchFamily="18" charset="0"/>
              </a:rPr>
              <a:t>Stabilization</a:t>
            </a:r>
            <a:endParaRPr lang="en-US" sz="1400" dirty="0" smtClean="0">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6/30/2015</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7/1/2015</a:t>
            </a: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3505200" y="1427202"/>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6" name="TextBox 5"/>
          <p:cNvSpPr txBox="1"/>
          <p:nvPr/>
        </p:nvSpPr>
        <p:spPr>
          <a:xfrm>
            <a:off x="3581400" y="2649943"/>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7" name="TextBox 6"/>
          <p:cNvSpPr txBox="1"/>
          <p:nvPr/>
        </p:nvSpPr>
        <p:spPr>
          <a:xfrm>
            <a:off x="3505200" y="3645455"/>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8" name="TextBox 7"/>
          <p:cNvSpPr txBox="1"/>
          <p:nvPr/>
        </p:nvSpPr>
        <p:spPr>
          <a:xfrm>
            <a:off x="3505200" y="4868196"/>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Tree>
    <p:extLst>
      <p:ext uri="{BB962C8B-B14F-4D97-AF65-F5344CB8AC3E}">
        <p14:creationId xmlns:p14="http://schemas.microsoft.com/office/powerpoint/2010/main" val="1196229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46750FF-301D-47F3-B680-CFD09E2B16C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53D2BB29-89EF-4322-AB4E-BDF1314E10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1084</TotalTime>
  <Words>599</Words>
  <Application>Microsoft Office PowerPoint</Application>
  <PresentationFormat>On-screen Show (4:3)</PresentationFormat>
  <Paragraphs>122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Times New Roman</vt:lpstr>
      <vt:lpstr>Wingdings</vt: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Roberta Hazelbaker</cp:lastModifiedBy>
  <cp:revision>50</cp:revision>
  <dcterms:created xsi:type="dcterms:W3CDTF">2011-05-09T12:20:53Z</dcterms:created>
  <dcterms:modified xsi:type="dcterms:W3CDTF">2015-06-30T16:13:33Z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