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sldIdLst>
    <p:sldId id="279" r:id="rId5"/>
    <p:sldId id="294" r:id="rId6"/>
    <p:sldId id="295" r:id="rId7"/>
    <p:sldId id="337" r:id="rId8"/>
    <p:sldId id="339" r:id="rId9"/>
    <p:sldId id="338" r:id="rId10"/>
    <p:sldId id="340" r:id="rId11"/>
    <p:sldId id="341" r:id="rId12"/>
    <p:sldId id="331" r:id="rId13"/>
    <p:sldId id="328" r:id="rId14"/>
    <p:sldId id="335" r:id="rId15"/>
    <p:sldId id="336" r:id="rId16"/>
    <p:sldId id="321" r:id="rId17"/>
    <p:sldId id="278" r:id="rId1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40">
          <p15:clr>
            <a:srgbClr val="A4A3A4"/>
          </p15:clr>
        </p15:guide>
        <p15:guide id="2" pos="12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80"/>
    <a:srgbClr val="FFCC6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29" autoAdjust="0"/>
    <p:restoredTop sz="90205" autoAdjust="0"/>
  </p:normalViewPr>
  <p:slideViewPr>
    <p:cSldViewPr>
      <p:cViewPr varScale="1">
        <p:scale>
          <a:sx n="67" d="100"/>
          <a:sy n="67" d="100"/>
        </p:scale>
        <p:origin x="1140" y="72"/>
      </p:cViewPr>
      <p:guideLst>
        <p:guide orient="horz" pos="3840"/>
        <p:guide pos="124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93F31936-34FB-46D7-8B5B-9A9CF58989DC}" type="datetimeFigureOut">
              <a:rPr lang="en-US" smtClean="0"/>
              <a:pPr/>
              <a:t>7/1/2015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0FE8F1DC-3F0C-4339-A5C5-E023D24DEE3D}" type="slidenum">
              <a:rPr lang="en-US" smtClean="0"/>
              <a:pPr/>
              <a:t>‹#›</a:t>
            </a:fld>
            <a:endParaRPr lang="en-US"/>
          </a:p>
        </p:txBody>
      </p:sp>
    </p:spTree>
    <p:extLst>
      <p:ext uri="{BB962C8B-B14F-4D97-AF65-F5344CB8AC3E}">
        <p14:creationId xmlns:p14="http://schemas.microsoft.com/office/powerpoint/2010/main" val="1127754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E8F1DC-3F0C-4339-A5C5-E023D24DEE3D}" type="slidenum">
              <a:rPr lang="en-US" smtClean="0"/>
              <a:pPr/>
              <a:t>1</a:t>
            </a:fld>
            <a:endParaRPr lang="en-US"/>
          </a:p>
        </p:txBody>
      </p:sp>
    </p:spTree>
    <p:extLst>
      <p:ext uri="{BB962C8B-B14F-4D97-AF65-F5344CB8AC3E}">
        <p14:creationId xmlns:p14="http://schemas.microsoft.com/office/powerpoint/2010/main" val="1719740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10</a:t>
            </a:fld>
            <a:endParaRPr lang="en-US" dirty="0" smtClean="0"/>
          </a:p>
        </p:txBody>
      </p:sp>
    </p:spTree>
    <p:extLst>
      <p:ext uri="{BB962C8B-B14F-4D97-AF65-F5344CB8AC3E}">
        <p14:creationId xmlns:p14="http://schemas.microsoft.com/office/powerpoint/2010/main" val="903412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11</a:t>
            </a:fld>
            <a:endParaRPr lang="en-US" dirty="0" smtClean="0"/>
          </a:p>
        </p:txBody>
      </p:sp>
    </p:spTree>
    <p:extLst>
      <p:ext uri="{BB962C8B-B14F-4D97-AF65-F5344CB8AC3E}">
        <p14:creationId xmlns:p14="http://schemas.microsoft.com/office/powerpoint/2010/main" val="3781373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12</a:t>
            </a:fld>
            <a:endParaRPr lang="en-US" dirty="0" smtClean="0"/>
          </a:p>
        </p:txBody>
      </p:sp>
    </p:spTree>
    <p:extLst>
      <p:ext uri="{BB962C8B-B14F-4D97-AF65-F5344CB8AC3E}">
        <p14:creationId xmlns:p14="http://schemas.microsoft.com/office/powerpoint/2010/main" val="4204744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13</a:t>
            </a:fld>
            <a:endParaRPr lang="en-US" dirty="0" smtClean="0"/>
          </a:p>
        </p:txBody>
      </p:sp>
    </p:spTree>
    <p:extLst>
      <p:ext uri="{BB962C8B-B14F-4D97-AF65-F5344CB8AC3E}">
        <p14:creationId xmlns:p14="http://schemas.microsoft.com/office/powerpoint/2010/main" val="733463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E8F1DC-3F0C-4339-A5C5-E023D24DEE3D}" type="slidenum">
              <a:rPr lang="en-US" smtClean="0"/>
              <a:pPr/>
              <a:t>14</a:t>
            </a:fld>
            <a:endParaRPr lang="en-US"/>
          </a:p>
        </p:txBody>
      </p:sp>
    </p:spTree>
    <p:extLst>
      <p:ext uri="{BB962C8B-B14F-4D97-AF65-F5344CB8AC3E}">
        <p14:creationId xmlns:p14="http://schemas.microsoft.com/office/powerpoint/2010/main" val="3601265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A3D1355-8BCE-4F07-8625-DA8A5EE707C6}" type="slidenum">
              <a:rPr lang="en-US"/>
              <a:pPr fontAlgn="base">
                <a:spcBef>
                  <a:spcPct val="0"/>
                </a:spcBef>
                <a:spcAft>
                  <a:spcPct val="0"/>
                </a:spcAft>
              </a:pPr>
              <a:t>2</a:t>
            </a:fld>
            <a:endParaRPr lang="en-US" dirty="0"/>
          </a:p>
        </p:txBody>
      </p:sp>
    </p:spTree>
    <p:extLst>
      <p:ext uri="{BB962C8B-B14F-4D97-AF65-F5344CB8AC3E}">
        <p14:creationId xmlns:p14="http://schemas.microsoft.com/office/powerpoint/2010/main" val="485169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3</a:t>
            </a:fld>
            <a:endParaRPr lang="en-US" dirty="0" smtClean="0"/>
          </a:p>
        </p:txBody>
      </p:sp>
    </p:spTree>
    <p:extLst>
      <p:ext uri="{BB962C8B-B14F-4D97-AF65-F5344CB8AC3E}">
        <p14:creationId xmlns:p14="http://schemas.microsoft.com/office/powerpoint/2010/main" val="2140269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4</a:t>
            </a:fld>
            <a:endParaRPr lang="en-US" dirty="0" smtClean="0"/>
          </a:p>
        </p:txBody>
      </p:sp>
    </p:spTree>
    <p:extLst>
      <p:ext uri="{BB962C8B-B14F-4D97-AF65-F5344CB8AC3E}">
        <p14:creationId xmlns:p14="http://schemas.microsoft.com/office/powerpoint/2010/main" val="3582792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5</a:t>
            </a:fld>
            <a:endParaRPr lang="en-US" dirty="0" smtClean="0"/>
          </a:p>
        </p:txBody>
      </p:sp>
    </p:spTree>
    <p:extLst>
      <p:ext uri="{BB962C8B-B14F-4D97-AF65-F5344CB8AC3E}">
        <p14:creationId xmlns:p14="http://schemas.microsoft.com/office/powerpoint/2010/main" val="1784810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6</a:t>
            </a:fld>
            <a:endParaRPr lang="en-US" dirty="0" smtClean="0"/>
          </a:p>
        </p:txBody>
      </p:sp>
    </p:spTree>
    <p:extLst>
      <p:ext uri="{BB962C8B-B14F-4D97-AF65-F5344CB8AC3E}">
        <p14:creationId xmlns:p14="http://schemas.microsoft.com/office/powerpoint/2010/main" val="2094023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7</a:t>
            </a:fld>
            <a:endParaRPr lang="en-US" dirty="0" smtClean="0"/>
          </a:p>
        </p:txBody>
      </p:sp>
    </p:spTree>
    <p:extLst>
      <p:ext uri="{BB962C8B-B14F-4D97-AF65-F5344CB8AC3E}">
        <p14:creationId xmlns:p14="http://schemas.microsoft.com/office/powerpoint/2010/main" val="3207654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8</a:t>
            </a:fld>
            <a:endParaRPr lang="en-US" dirty="0" smtClean="0"/>
          </a:p>
        </p:txBody>
      </p:sp>
    </p:spTree>
    <p:extLst>
      <p:ext uri="{BB962C8B-B14F-4D97-AF65-F5344CB8AC3E}">
        <p14:creationId xmlns:p14="http://schemas.microsoft.com/office/powerpoint/2010/main" val="3437800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9</a:t>
            </a:fld>
            <a:endParaRPr lang="en-US" dirty="0" smtClean="0"/>
          </a:p>
        </p:txBody>
      </p:sp>
    </p:spTree>
    <p:extLst>
      <p:ext uri="{BB962C8B-B14F-4D97-AF65-F5344CB8AC3E}">
        <p14:creationId xmlns:p14="http://schemas.microsoft.com/office/powerpoint/2010/main" val="3542241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7/1/2015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7/1/2015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7/1/2015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7/1/2015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CC4B11-A6A5-4D9E-9368-043FB2A4AF23}" type="datetimeFigureOut">
              <a:rPr lang="en-US" smtClean="0"/>
              <a:pPr/>
              <a:t>7/1/2015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CC4B11-A6A5-4D9E-9368-043FB2A4AF23}" type="datetimeFigureOut">
              <a:rPr lang="en-US" smtClean="0"/>
              <a:pPr/>
              <a:t>7/1/2015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CC4B11-A6A5-4D9E-9368-043FB2A4AF23}" type="datetimeFigureOut">
              <a:rPr lang="en-US" smtClean="0"/>
              <a:pPr/>
              <a:t>7/1/2015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CC4B11-A6A5-4D9E-9368-043FB2A4AF23}" type="datetimeFigureOut">
              <a:rPr lang="en-US" smtClean="0"/>
              <a:pPr/>
              <a:t>7/1/2015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CC4B11-A6A5-4D9E-9368-043FB2A4AF23}" type="datetimeFigureOut">
              <a:rPr lang="en-US" smtClean="0"/>
              <a:pPr/>
              <a:t>7/1/2015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C4B11-A6A5-4D9E-9368-043FB2A4AF23}" type="datetimeFigureOut">
              <a:rPr lang="en-US" smtClean="0"/>
              <a:pPr/>
              <a:t>7/1/2015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C4B11-A6A5-4D9E-9368-043FB2A4AF23}" type="datetimeFigureOut">
              <a:rPr lang="en-US" smtClean="0"/>
              <a:pPr/>
              <a:t>7/1/2015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extLst>
              <a:ext uri="{28A0092B-C50C-407E-A947-70E740481C1C}">
                <a14:useLocalDpi xmlns:a14="http://schemas.microsoft.com/office/drawing/2010/main" val="0"/>
              </a:ext>
            </a:extLst>
          </a:blip>
          <a:srcRect/>
          <a:stretch>
            <a:fillRect l="1000" t="1000" r="1000" b="8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C4B11-A6A5-4D9E-9368-043FB2A4AF23}" type="datetimeFigureOut">
              <a:rPr lang="en-US" smtClean="0"/>
              <a:pPr/>
              <a:t>7/1/2015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B126DF-647D-47E3-ADDA-20C362E7A6D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scrumdo.com/projects/project/18f-ads-prototype/iteration/12877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Geocent/18f-prototype/issu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Geocent/18f-prototype/issu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172200"/>
            <a:ext cx="8534400" cy="685800"/>
          </a:xfrm>
        </p:spPr>
        <p:txBody>
          <a:bodyPr anchor="t">
            <a:normAutofit fontScale="90000"/>
          </a:bodyPr>
          <a:lstStyle/>
          <a:p>
            <a:pPr algn="l">
              <a:spcBef>
                <a:spcPct val="15000"/>
              </a:spcBef>
            </a:pPr>
            <a:r>
              <a:rPr lang="en-US" sz="900" b="0" dirty="0" smtClean="0">
                <a:solidFill>
                  <a:schemeClr val="bg1">
                    <a:lumMod val="75000"/>
                  </a:schemeClr>
                </a:solidFill>
                <a:latin typeface="Arial" pitchFamily="34" charset="0"/>
                <a:cs typeface="Arial" pitchFamily="34" charset="0"/>
              </a:rPr>
              <a:t>NOTICE:  </a:t>
            </a:r>
            <a:r>
              <a:rPr lang="en-US" sz="900" b="0" u="sng" dirty="0" smtClean="0">
                <a:solidFill>
                  <a:schemeClr val="bg1">
                    <a:lumMod val="75000"/>
                  </a:schemeClr>
                </a:solidFill>
                <a:latin typeface="Arial" pitchFamily="34" charset="0"/>
                <a:cs typeface="Arial" pitchFamily="34" charset="0"/>
              </a:rPr>
              <a:t>Proprietary and Confidential</a:t>
            </a:r>
            <a:r>
              <a:rPr lang="en-US" sz="900" b="0" dirty="0" smtClean="0">
                <a:solidFill>
                  <a:schemeClr val="bg1">
                    <a:lumMod val="75000"/>
                  </a:schemeClr>
                </a:solidFill>
                <a:latin typeface="Arial" pitchFamily="34" charset="0"/>
                <a:cs typeface="Arial" pitchFamily="34" charset="0"/>
              </a:rPr>
              <a:t/>
            </a:r>
            <a:br>
              <a:rPr lang="en-US" sz="900" b="0" dirty="0" smtClean="0">
                <a:solidFill>
                  <a:schemeClr val="bg1">
                    <a:lumMod val="75000"/>
                  </a:schemeClr>
                </a:solidFill>
                <a:latin typeface="Arial" pitchFamily="34" charset="0"/>
                <a:cs typeface="Arial" pitchFamily="34" charset="0"/>
              </a:rPr>
            </a:br>
            <a:r>
              <a:rPr lang="en-US" sz="900" b="0" dirty="0" smtClean="0">
                <a:solidFill>
                  <a:schemeClr val="bg1">
                    <a:lumMod val="75000"/>
                  </a:schemeClr>
                </a:solidFill>
                <a:latin typeface="Arial" pitchFamily="34" charset="0"/>
                <a:cs typeface="Arial" pitchFamily="34" charset="0"/>
              </a:rPr>
              <a:t>This material is proprietary to Geocent.  It contains trade secrets and confidential information which is solely the property of Geocent.  This material is solely for the Client’s internal use.  This material shall not be used, reproduced, copied, disclosed, transmitted, in whole or in part, without the express consent of Geocent. © 2009 All rights reserved</a:t>
            </a:r>
            <a:r>
              <a:rPr lang="en-US" sz="900" b="0" dirty="0" smtClean="0">
                <a:solidFill>
                  <a:schemeClr val="tx1">
                    <a:lumMod val="65000"/>
                    <a:lumOff val="35000"/>
                  </a:schemeClr>
                </a:solidFill>
                <a:latin typeface="Arial" pitchFamily="34" charset="0"/>
                <a:cs typeface="Arial" pitchFamily="34" charset="0"/>
              </a:rPr>
              <a:t/>
            </a:r>
            <a:br>
              <a:rPr lang="en-US" sz="900" b="0" dirty="0" smtClean="0">
                <a:solidFill>
                  <a:schemeClr val="tx1">
                    <a:lumMod val="65000"/>
                    <a:lumOff val="35000"/>
                  </a:schemeClr>
                </a:solidFill>
                <a:latin typeface="Arial" pitchFamily="34" charset="0"/>
                <a:cs typeface="Arial" pitchFamily="34" charset="0"/>
              </a:rPr>
            </a:br>
            <a:endParaRPr lang="en-US" sz="900" dirty="0">
              <a:latin typeface="Arial" pitchFamily="34" charset="0"/>
              <a:cs typeface="Arial" pitchFamily="34" charset="0"/>
            </a:endParaRPr>
          </a:p>
        </p:txBody>
      </p:sp>
      <p:sp>
        <p:nvSpPr>
          <p:cNvPr id="12" name="Rectangle 11"/>
          <p:cNvSpPr/>
          <p:nvPr/>
        </p:nvSpPr>
        <p:spPr>
          <a:xfrm rot="16200000">
            <a:off x="1016930" y="1866496"/>
            <a:ext cx="3383278" cy="412287"/>
          </a:xfrm>
          <a:prstGeom prst="rect">
            <a:avLst/>
          </a:prstGeom>
        </p:spPr>
        <p:txBody>
          <a:bodyPr wrap="square">
            <a:spAutoFit/>
          </a:bodyPr>
          <a:lstStyle/>
          <a:p>
            <a:r>
              <a:rPr lang="en-US" sz="2100" b="1" dirty="0" smtClean="0">
                <a:latin typeface="Gill Sans MT" pitchFamily="34" charset="0"/>
              </a:rPr>
              <a:t>Centered on Solutions</a:t>
            </a:r>
            <a:endParaRPr lang="en-US" sz="2100" b="1" dirty="0">
              <a:latin typeface="Gill Sans MT" pitchFamily="34" charset="0"/>
            </a:endParaRPr>
          </a:p>
        </p:txBody>
      </p:sp>
      <p:grpSp>
        <p:nvGrpSpPr>
          <p:cNvPr id="3" name="Group 2"/>
          <p:cNvGrpSpPr/>
          <p:nvPr/>
        </p:nvGrpSpPr>
        <p:grpSpPr>
          <a:xfrm>
            <a:off x="3276600" y="944880"/>
            <a:ext cx="2438400" cy="2788920"/>
            <a:chOff x="3048000" y="1402080"/>
            <a:chExt cx="3024674" cy="3246120"/>
          </a:xfrm>
        </p:grpSpPr>
        <p:pic>
          <p:nvPicPr>
            <p:cNvPr id="8" name="Picture 7" descr="GeocentLogo_Prnt.bmp"/>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3550920"/>
              <a:ext cx="1043474" cy="1097280"/>
            </a:xfrm>
            <a:prstGeom prst="rect">
              <a:avLst/>
            </a:prstGeom>
          </p:spPr>
        </p:pic>
        <p:pic>
          <p:nvPicPr>
            <p:cNvPr id="13" name="Picture 12" descr="circles.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0" y="1402080"/>
              <a:ext cx="914400" cy="914400"/>
            </a:xfrm>
            <a:prstGeom prst="rect">
              <a:avLst/>
            </a:prstGeom>
          </p:spPr>
        </p:pic>
        <p:pic>
          <p:nvPicPr>
            <p:cNvPr id="14" name="Picture 13" descr="eag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14800" y="3535680"/>
              <a:ext cx="914400" cy="914400"/>
            </a:xfrm>
            <a:prstGeom prst="rect">
              <a:avLst/>
            </a:prstGeom>
          </p:spPr>
        </p:pic>
        <p:pic>
          <p:nvPicPr>
            <p:cNvPr id="15" name="Picture 14" descr="earth.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48000" y="2468880"/>
              <a:ext cx="914400" cy="914400"/>
            </a:xfrm>
            <a:prstGeom prst="rect">
              <a:avLst/>
            </a:prstGeom>
          </p:spPr>
        </p:pic>
        <p:pic>
          <p:nvPicPr>
            <p:cNvPr id="16" name="Picture 15" descr="ship.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14800" y="1402080"/>
              <a:ext cx="914400" cy="914400"/>
            </a:xfrm>
            <a:prstGeom prst="rect">
              <a:avLst/>
            </a:prstGeom>
          </p:spPr>
        </p:pic>
        <p:pic>
          <p:nvPicPr>
            <p:cNvPr id="18" name="Picture 17" descr="sub.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41966" y="2439035"/>
              <a:ext cx="914400" cy="914400"/>
            </a:xfrm>
            <a:prstGeom prst="rect">
              <a:avLst/>
            </a:prstGeom>
          </p:spPr>
        </p:pic>
        <p:pic>
          <p:nvPicPr>
            <p:cNvPr id="19" name="Picture 18" descr="coolingtower.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41966" y="1402080"/>
              <a:ext cx="914400" cy="914400"/>
            </a:xfrm>
            <a:prstGeom prst="rect">
              <a:avLst/>
            </a:prstGeom>
          </p:spPr>
        </p:pic>
        <p:pic>
          <p:nvPicPr>
            <p:cNvPr id="20" name="Picture 19" descr="rig.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048000" y="3535680"/>
              <a:ext cx="914399" cy="914399"/>
            </a:xfrm>
            <a:prstGeom prst="rect">
              <a:avLst/>
            </a:prstGeom>
          </p:spPr>
        </p:pic>
        <p:pic>
          <p:nvPicPr>
            <p:cNvPr id="21" name="Picture 20" descr="engineer.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118610" y="2472690"/>
              <a:ext cx="906780" cy="906780"/>
            </a:xfrm>
            <a:prstGeom prst="rect">
              <a:avLst/>
            </a:prstGeom>
          </p:spPr>
        </p:pic>
      </p:grpSp>
      <p:sp>
        <p:nvSpPr>
          <p:cNvPr id="17" name="Rectangle 11"/>
          <p:cNvSpPr>
            <a:spLocks noChangeArrowheads="1"/>
          </p:cNvSpPr>
          <p:nvPr/>
        </p:nvSpPr>
        <p:spPr bwMode="auto">
          <a:xfrm>
            <a:off x="565703" y="4751725"/>
            <a:ext cx="7966075" cy="1015663"/>
          </a:xfrm>
          <a:prstGeom prst="rect">
            <a:avLst/>
          </a:prstGeom>
          <a:noFill/>
          <a:ln w="9525">
            <a:noFill/>
            <a:miter lim="800000"/>
            <a:headEnd/>
            <a:tailEnd/>
          </a:ln>
        </p:spPr>
        <p:txBody>
          <a:bodyPr>
            <a:spAutoFit/>
          </a:bodyPr>
          <a:lstStyle/>
          <a:p>
            <a:pPr algn="ctr"/>
            <a:r>
              <a:rPr lang="en-US" sz="2000" b="1" dirty="0" smtClean="0">
                <a:latin typeface="Gill Sans MT" pitchFamily="34" charset="0"/>
              </a:rPr>
              <a:t>GSA 18F BPA Agile RFQ</a:t>
            </a:r>
          </a:p>
          <a:p>
            <a:pPr algn="ctr"/>
            <a:r>
              <a:rPr lang="en-US" sz="2000" b="1" dirty="0" smtClean="0">
                <a:latin typeface="Gill Sans MT" pitchFamily="34" charset="0"/>
              </a:rPr>
              <a:t>Sprint: Stabilization Review </a:t>
            </a:r>
          </a:p>
          <a:p>
            <a:pPr algn="ctr"/>
            <a:r>
              <a:rPr lang="en-US" sz="2000" b="1" dirty="0" smtClean="0">
                <a:latin typeface="Gill Sans MT" pitchFamily="34" charset="0"/>
              </a:rPr>
              <a:t>July 1, 2015</a:t>
            </a:r>
            <a:endParaRPr lang="en-US" sz="2000" b="1" dirty="0">
              <a:latin typeface="Gill Sans MT" pitchFamily="34" charset="0"/>
            </a:endParaRPr>
          </a:p>
        </p:txBody>
      </p:sp>
      <p:sp>
        <p:nvSpPr>
          <p:cNvPr id="22" name="Title 1"/>
          <p:cNvSpPr txBox="1">
            <a:spLocks/>
          </p:cNvSpPr>
          <p:nvPr/>
        </p:nvSpPr>
        <p:spPr>
          <a:xfrm>
            <a:off x="565703" y="4068811"/>
            <a:ext cx="7772400" cy="762000"/>
          </a:xfrm>
          <a:prstGeom prst="rect">
            <a:avLst/>
          </a:prstGeom>
        </p:spPr>
        <p:txBody>
          <a:bodyPr anchor="ctr">
            <a:normAutofit/>
          </a:bodyPr>
          <a:lstStyle/>
          <a:p>
            <a:pPr algn="ctr" fontAlgn="auto">
              <a:spcAft>
                <a:spcPts val="0"/>
              </a:spcAft>
              <a:defRPr/>
            </a:pPr>
            <a:r>
              <a:rPr lang="en-US" sz="4400" dirty="0" smtClean="0">
                <a:latin typeface="+mj-lt"/>
                <a:ea typeface="+mj-ea"/>
                <a:cs typeface="+mj-cs"/>
              </a:rPr>
              <a:t>Sprint Artifact</a:t>
            </a:r>
            <a:endParaRPr lang="en-US" sz="2800" dirty="0">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10</a:t>
            </a:fld>
            <a:endParaRPr lang="en-US" dirty="0"/>
          </a:p>
        </p:txBody>
      </p:sp>
      <p:sp>
        <p:nvSpPr>
          <p:cNvPr id="5" name="Title 1"/>
          <p:cNvSpPr txBox="1">
            <a:spLocks/>
          </p:cNvSpPr>
          <p:nvPr/>
        </p:nvSpPr>
        <p:spPr>
          <a:xfrm>
            <a:off x="142875" y="-49878"/>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Schedule </a:t>
            </a:r>
          </a:p>
        </p:txBody>
      </p:sp>
      <p:sp>
        <p:nvSpPr>
          <p:cNvPr id="4" name="Rectangle 3"/>
          <p:cNvSpPr/>
          <p:nvPr/>
        </p:nvSpPr>
        <p:spPr>
          <a:xfrm>
            <a:off x="609600" y="1143000"/>
            <a:ext cx="8153400" cy="5478423"/>
          </a:xfrm>
          <a:prstGeom prst="rect">
            <a:avLst/>
          </a:prstGeom>
        </p:spPr>
        <p:txBody>
          <a:bodyPr wrap="square">
            <a:spAutoFit/>
          </a:bodyPr>
          <a:lstStyle/>
          <a:p>
            <a:pPr marL="342900" marR="0" lvl="0" indent="-342900">
              <a:spcBef>
                <a:spcPts val="0"/>
              </a:spcBef>
              <a:spcAft>
                <a:spcPts val="0"/>
              </a:spcAft>
              <a:buFont typeface="Wingdings" panose="05000000000000000000" pitchFamily="2" charset="2"/>
              <a:buChar char=""/>
            </a:pP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a:t>
            </a:r>
            <a:r>
              <a:rPr lang="en-US" sz="1400" b="1" dirty="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0 – Capture </a:t>
            </a: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a:t>
            </a:r>
          </a:p>
          <a:p>
            <a:pPr marL="800100" lvl="1" indent="-342900">
              <a:buFont typeface="Wingdings" panose="05000000000000000000" pitchFamily="2" charset="2"/>
              <a:buChar char=""/>
            </a:pP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6/17/2015</a:t>
            </a:r>
          </a:p>
          <a:p>
            <a:pPr marL="800100" lvl="1" indent="-342900">
              <a:buFont typeface="Wingdings" panose="05000000000000000000" pitchFamily="2" charset="2"/>
              <a:buChar char=""/>
            </a:pP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0 Planning: 6/17</a:t>
            </a:r>
          </a:p>
          <a:p>
            <a:pPr marL="800100" lvl="1" indent="-342900">
              <a:buFont typeface="Wingdings" panose="05000000000000000000" pitchFamily="2" charset="2"/>
              <a:buChar char=""/>
            </a:pP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0 Review: 6/18</a:t>
            </a:r>
          </a:p>
          <a:p>
            <a:pPr marL="800100" lvl="1" indent="-342900">
              <a:buFont typeface="Wingdings" panose="05000000000000000000" pitchFamily="2" charset="2"/>
              <a:buChar char=""/>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1400" b="1" dirty="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1 – Architecture, Development, </a:t>
            </a: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Testing</a:t>
            </a:r>
          </a:p>
          <a:p>
            <a:pPr marL="800100" lvl="1" indent="-342900">
              <a:buFont typeface="Wingdings" panose="05000000000000000000" pitchFamily="2" charset="2"/>
              <a:buChar char=""/>
            </a:pP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6/18/2015 – 6/22/2015</a:t>
            </a:r>
          </a:p>
          <a:p>
            <a:pPr marL="800100" lvl="1" indent="-342900">
              <a:buFont typeface="Wingdings" panose="05000000000000000000" pitchFamily="2" charset="2"/>
              <a:buChar char=""/>
            </a:pP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1 Planning: 6/18</a:t>
            </a:r>
          </a:p>
          <a:p>
            <a:pPr marL="800100" lvl="1" indent="-342900">
              <a:buFont typeface="Wingdings" panose="05000000000000000000" pitchFamily="2" charset="2"/>
              <a:buChar char=""/>
            </a:pP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1 Review: 6/23</a:t>
            </a:r>
          </a:p>
          <a:p>
            <a:pPr marL="800100" lvl="1" indent="-342900">
              <a:buFont typeface="Wingdings" panose="05000000000000000000" pitchFamily="2" charset="2"/>
              <a:buChar char=""/>
            </a:pPr>
            <a:endParaRPr lang="en-US" sz="14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14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2 – </a:t>
            </a: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Finalize Product, Final QA Testing, User Testing</a:t>
            </a:r>
          </a:p>
          <a:p>
            <a:pPr marL="800100" lvl="1" indent="-342900">
              <a:buFont typeface="Wingdings" panose="05000000000000000000" pitchFamily="2" charset="2"/>
              <a:buChar char=""/>
            </a:pP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6/23/2015 – 6/24/2015</a:t>
            </a:r>
          </a:p>
          <a:p>
            <a:pPr marL="800100" lvl="1" indent="-342900">
              <a:buFont typeface="Wingdings" panose="05000000000000000000" pitchFamily="2" charset="2"/>
              <a:buChar char=""/>
            </a:pP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2 Planning: 6/23</a:t>
            </a:r>
          </a:p>
          <a:p>
            <a:pPr marL="800100" lvl="1" indent="-342900">
              <a:buFont typeface="Wingdings" panose="05000000000000000000" pitchFamily="2" charset="2"/>
              <a:buChar char=""/>
            </a:pP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2 Review: 6/25</a:t>
            </a:r>
            <a:endParaRPr lang="en-US" sz="14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endParaRPr lang="en-US" sz="1400" dirty="0">
              <a:solidFill>
                <a:schemeClr val="bg1">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1400" dirty="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a:t>
            </a:r>
            <a:r>
              <a:rPr lang="en-US" sz="1400"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3 </a:t>
            </a:r>
            <a:r>
              <a:rPr lang="en-US" sz="1400" dirty="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 </a:t>
            </a:r>
            <a:r>
              <a:rPr lang="en-US" sz="1400"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Usability Enhancement </a:t>
            </a:r>
            <a:endParaRPr lang="en-US" sz="1400" dirty="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buFont typeface="Wingdings" panose="05000000000000000000" pitchFamily="2" charset="2"/>
              <a:buChar char=""/>
            </a:pPr>
            <a:r>
              <a:rPr lang="en-US" sz="1400"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6/25/2015 </a:t>
            </a:r>
            <a:r>
              <a:rPr lang="en-US" sz="1400" dirty="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 </a:t>
            </a:r>
            <a:r>
              <a:rPr lang="en-US" sz="1400"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6/29/2015</a:t>
            </a:r>
            <a:endParaRPr lang="en-US" sz="1400" dirty="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buFont typeface="Wingdings" panose="05000000000000000000" pitchFamily="2" charset="2"/>
              <a:buChar char=""/>
            </a:pPr>
            <a:r>
              <a:rPr lang="en-US" sz="1400" dirty="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2 Planning: </a:t>
            </a:r>
            <a:r>
              <a:rPr lang="en-US" sz="1400"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6/25</a:t>
            </a:r>
            <a:endParaRPr lang="en-US" sz="1400" dirty="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buFont typeface="Wingdings" panose="05000000000000000000" pitchFamily="2" charset="2"/>
              <a:buChar char=""/>
            </a:pPr>
            <a:r>
              <a:rPr lang="en-US" sz="1400" dirty="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2 Review: </a:t>
            </a:r>
            <a:r>
              <a:rPr lang="en-US" sz="1400"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6/29</a:t>
            </a:r>
            <a:endParaRPr lang="en-US" sz="1400" dirty="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endPar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1400" dirty="0" smtClean="0">
                <a:latin typeface="Arial" panose="020B0604020202020204" pitchFamily="34" charset="0"/>
                <a:ea typeface="Calibri" panose="020F0502020204030204" pitchFamily="34" charset="0"/>
                <a:cs typeface="Times New Roman" panose="02020603050405020304" pitchFamily="18" charset="0"/>
              </a:rPr>
              <a:t>Sprint Stabilization</a:t>
            </a:r>
          </a:p>
          <a:p>
            <a:pPr marL="800100" lvl="1" indent="-342900">
              <a:buFont typeface="Wingdings" panose="05000000000000000000" pitchFamily="2" charset="2"/>
              <a:buChar char=""/>
            </a:pPr>
            <a:r>
              <a:rPr lang="en-US" sz="1400" dirty="0" smtClean="0">
                <a:latin typeface="Arial" panose="020B0604020202020204" pitchFamily="34" charset="0"/>
                <a:ea typeface="Calibri" panose="020F0502020204030204" pitchFamily="34" charset="0"/>
                <a:cs typeface="Times New Roman" panose="02020603050405020304" pitchFamily="18" charset="0"/>
              </a:rPr>
              <a:t>6/30/2015</a:t>
            </a:r>
          </a:p>
          <a:p>
            <a:pPr marL="800100" lvl="1" indent="-342900">
              <a:buFont typeface="Wingdings" panose="05000000000000000000" pitchFamily="2" charset="2"/>
              <a:buChar char=""/>
            </a:pPr>
            <a:endParaRPr lang="en-US" sz="14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Deliver</a:t>
            </a:r>
          </a:p>
          <a:p>
            <a:pPr marL="800100" lvl="1" indent="-342900">
              <a:buFont typeface="Wingdings" panose="05000000000000000000" pitchFamily="2" charset="2"/>
              <a:buChar char=""/>
            </a:pP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7/7/2015</a:t>
            </a:r>
            <a:endParaRPr lang="en-US" sz="14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p:cNvSpPr txBox="1"/>
          <p:nvPr/>
        </p:nvSpPr>
        <p:spPr>
          <a:xfrm>
            <a:off x="3505200" y="1427202"/>
            <a:ext cx="2209800" cy="369332"/>
          </a:xfrm>
          <a:prstGeom prst="rect">
            <a:avLst/>
          </a:prstGeom>
          <a:noFill/>
        </p:spPr>
        <p:txBody>
          <a:bodyPr wrap="square" rtlCol="0">
            <a:spAutoFit/>
          </a:bodyPr>
          <a:lstStyle/>
          <a:p>
            <a:r>
              <a:rPr lang="en-US" b="1" dirty="0" smtClean="0">
                <a:solidFill>
                  <a:srgbClr val="00B050"/>
                </a:solidFill>
              </a:rPr>
              <a:t>Completed</a:t>
            </a:r>
            <a:endParaRPr lang="en-US" b="1" dirty="0">
              <a:solidFill>
                <a:srgbClr val="00B050"/>
              </a:solidFill>
            </a:endParaRPr>
          </a:p>
        </p:txBody>
      </p:sp>
      <p:sp>
        <p:nvSpPr>
          <p:cNvPr id="6" name="TextBox 5"/>
          <p:cNvSpPr txBox="1"/>
          <p:nvPr/>
        </p:nvSpPr>
        <p:spPr>
          <a:xfrm>
            <a:off x="3581400" y="2649943"/>
            <a:ext cx="2209800" cy="369332"/>
          </a:xfrm>
          <a:prstGeom prst="rect">
            <a:avLst/>
          </a:prstGeom>
          <a:noFill/>
        </p:spPr>
        <p:txBody>
          <a:bodyPr wrap="square" rtlCol="0">
            <a:spAutoFit/>
          </a:bodyPr>
          <a:lstStyle/>
          <a:p>
            <a:r>
              <a:rPr lang="en-US" b="1" dirty="0" smtClean="0">
                <a:solidFill>
                  <a:srgbClr val="00B050"/>
                </a:solidFill>
              </a:rPr>
              <a:t>Completed</a:t>
            </a:r>
            <a:endParaRPr lang="en-US" b="1" dirty="0">
              <a:solidFill>
                <a:srgbClr val="00B050"/>
              </a:solidFill>
            </a:endParaRPr>
          </a:p>
        </p:txBody>
      </p:sp>
      <p:sp>
        <p:nvSpPr>
          <p:cNvPr id="7" name="TextBox 6"/>
          <p:cNvSpPr txBox="1"/>
          <p:nvPr/>
        </p:nvSpPr>
        <p:spPr>
          <a:xfrm>
            <a:off x="3505200" y="3645455"/>
            <a:ext cx="2209800" cy="369332"/>
          </a:xfrm>
          <a:prstGeom prst="rect">
            <a:avLst/>
          </a:prstGeom>
          <a:noFill/>
        </p:spPr>
        <p:txBody>
          <a:bodyPr wrap="square" rtlCol="0">
            <a:spAutoFit/>
          </a:bodyPr>
          <a:lstStyle/>
          <a:p>
            <a:r>
              <a:rPr lang="en-US" b="1" dirty="0" smtClean="0">
                <a:solidFill>
                  <a:srgbClr val="00B050"/>
                </a:solidFill>
              </a:rPr>
              <a:t>Completed</a:t>
            </a:r>
            <a:endParaRPr lang="en-US" b="1" dirty="0">
              <a:solidFill>
                <a:srgbClr val="00B050"/>
              </a:solidFill>
            </a:endParaRPr>
          </a:p>
        </p:txBody>
      </p:sp>
      <p:sp>
        <p:nvSpPr>
          <p:cNvPr id="8" name="TextBox 7"/>
          <p:cNvSpPr txBox="1"/>
          <p:nvPr/>
        </p:nvSpPr>
        <p:spPr>
          <a:xfrm>
            <a:off x="2552700" y="5556765"/>
            <a:ext cx="2209800" cy="369332"/>
          </a:xfrm>
          <a:prstGeom prst="rect">
            <a:avLst/>
          </a:prstGeom>
          <a:noFill/>
        </p:spPr>
        <p:txBody>
          <a:bodyPr wrap="square" rtlCol="0">
            <a:spAutoFit/>
          </a:bodyPr>
          <a:lstStyle/>
          <a:p>
            <a:r>
              <a:rPr lang="en-US" b="1" dirty="0" smtClean="0">
                <a:solidFill>
                  <a:srgbClr val="00B050"/>
                </a:solidFill>
              </a:rPr>
              <a:t>Completed</a:t>
            </a:r>
            <a:endParaRPr lang="en-US" b="1" dirty="0">
              <a:solidFill>
                <a:srgbClr val="00B050"/>
              </a:solidFill>
            </a:endParaRPr>
          </a:p>
        </p:txBody>
      </p:sp>
      <p:sp>
        <p:nvSpPr>
          <p:cNvPr id="9" name="TextBox 8"/>
          <p:cNvSpPr txBox="1"/>
          <p:nvPr/>
        </p:nvSpPr>
        <p:spPr>
          <a:xfrm>
            <a:off x="3657600" y="5020596"/>
            <a:ext cx="2209800" cy="369332"/>
          </a:xfrm>
          <a:prstGeom prst="rect">
            <a:avLst/>
          </a:prstGeom>
          <a:noFill/>
        </p:spPr>
        <p:txBody>
          <a:bodyPr wrap="square" rtlCol="0">
            <a:spAutoFit/>
          </a:bodyPr>
          <a:lstStyle/>
          <a:p>
            <a:r>
              <a:rPr lang="en-US" b="1" dirty="0" smtClean="0">
                <a:solidFill>
                  <a:srgbClr val="00B050"/>
                </a:solidFill>
              </a:rPr>
              <a:t>Completed</a:t>
            </a:r>
            <a:endParaRPr lang="en-US" b="1" dirty="0">
              <a:solidFill>
                <a:srgbClr val="00B050"/>
              </a:solidFill>
            </a:endParaRPr>
          </a:p>
        </p:txBody>
      </p:sp>
    </p:spTree>
    <p:extLst>
      <p:ext uri="{BB962C8B-B14F-4D97-AF65-F5344CB8AC3E}">
        <p14:creationId xmlns:p14="http://schemas.microsoft.com/office/powerpoint/2010/main" val="11962290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11</a:t>
            </a:fld>
            <a:endParaRPr lang="en-US" dirty="0"/>
          </a:p>
        </p:txBody>
      </p:sp>
      <p:sp>
        <p:nvSpPr>
          <p:cNvPr id="5" name="Title 1"/>
          <p:cNvSpPr txBox="1">
            <a:spLocks/>
          </p:cNvSpPr>
          <p:nvPr/>
        </p:nvSpPr>
        <p:spPr>
          <a:xfrm>
            <a:off x="76200"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Stabilization Retrospective</a:t>
            </a:r>
          </a:p>
        </p:txBody>
      </p:sp>
      <p:sp>
        <p:nvSpPr>
          <p:cNvPr id="3" name="TextBox 2"/>
          <p:cNvSpPr txBox="1"/>
          <p:nvPr/>
        </p:nvSpPr>
        <p:spPr>
          <a:xfrm>
            <a:off x="381000" y="909092"/>
            <a:ext cx="8114071" cy="3754874"/>
          </a:xfrm>
          <a:prstGeom prst="rect">
            <a:avLst/>
          </a:prstGeom>
          <a:noFill/>
        </p:spPr>
        <p:txBody>
          <a:bodyPr wrap="square" rtlCol="0">
            <a:spAutoFit/>
          </a:bodyPr>
          <a:lstStyle/>
          <a:p>
            <a:pPr marL="285750" indent="-285750">
              <a:buFont typeface="Wingdings" panose="05000000000000000000" pitchFamily="2" charset="2"/>
              <a:buChar char="§"/>
            </a:pPr>
            <a:r>
              <a:rPr lang="en-US" sz="1400" dirty="0" smtClean="0"/>
              <a:t>What went well?</a:t>
            </a:r>
          </a:p>
          <a:p>
            <a:pPr marL="742950" lvl="1" indent="-285750">
              <a:buFont typeface="Wingdings" panose="05000000000000000000" pitchFamily="2" charset="2"/>
              <a:buChar char="§"/>
            </a:pPr>
            <a:r>
              <a:rPr lang="en-US" sz="1400" dirty="0" smtClean="0"/>
              <a:t>Doing dev – like the way unit test is set up and showing errors quickly via email notification as soon as errors are found by the unit test</a:t>
            </a:r>
          </a:p>
          <a:p>
            <a:pPr marL="742950" lvl="1" indent="-285750">
              <a:buFont typeface="Wingdings" panose="05000000000000000000" pitchFamily="2" charset="2"/>
              <a:buChar char="§"/>
            </a:pPr>
            <a:r>
              <a:rPr lang="en-US" sz="1400" dirty="0" smtClean="0"/>
              <a:t>Stories/features reviewed immediately, PO reviews immediately, no gap to feedback, as soon as you finish it, it is reviewed and responded to by testers</a:t>
            </a:r>
          </a:p>
          <a:p>
            <a:pPr marL="742950" lvl="1" indent="-285750">
              <a:buFont typeface="Wingdings" panose="05000000000000000000" pitchFamily="2" charset="2"/>
              <a:buChar char="§"/>
            </a:pPr>
            <a:r>
              <a:rPr lang="en-US" sz="1400" dirty="0" smtClean="0"/>
              <a:t>Fast delivery method of software </a:t>
            </a:r>
          </a:p>
          <a:p>
            <a:pPr marL="742950" lvl="1" indent="-285750">
              <a:buFont typeface="Wingdings" panose="05000000000000000000" pitchFamily="2" charset="2"/>
              <a:buChar char="§"/>
            </a:pPr>
            <a:r>
              <a:rPr lang="en-US" sz="1400" dirty="0" smtClean="0"/>
              <a:t>Rapid feedback, impressive</a:t>
            </a:r>
          </a:p>
          <a:p>
            <a:pPr marL="742950" lvl="1" indent="-285750">
              <a:buFont typeface="Wingdings" panose="05000000000000000000" pitchFamily="2" charset="2"/>
              <a:buChar char="§"/>
            </a:pPr>
            <a:r>
              <a:rPr lang="en-US" sz="1400" dirty="0" smtClean="0"/>
              <a:t>Able to see results of development through CI environment immediately and able to test right away</a:t>
            </a:r>
          </a:p>
          <a:p>
            <a:pPr marL="742950" lvl="1" indent="-285750">
              <a:buFont typeface="Wingdings" panose="05000000000000000000" pitchFamily="2" charset="2"/>
              <a:buChar char="§"/>
            </a:pPr>
            <a:r>
              <a:rPr lang="en-US" sz="1400" dirty="0" smtClean="0"/>
              <a:t>Team of people troubleshooting road blocks and issues so there was a constant progression and no stall out – this was impressive</a:t>
            </a:r>
          </a:p>
          <a:p>
            <a:pPr marL="742950" lvl="1" indent="-285750">
              <a:buFont typeface="Wingdings" panose="05000000000000000000" pitchFamily="2" charset="2"/>
              <a:buChar char="§"/>
            </a:pPr>
            <a:endParaRPr lang="en-US" sz="1400" dirty="0" smtClean="0"/>
          </a:p>
          <a:p>
            <a:pPr marL="285750" indent="-285750">
              <a:buFont typeface="Wingdings" panose="05000000000000000000" pitchFamily="2" charset="2"/>
              <a:buChar char="§"/>
            </a:pPr>
            <a:r>
              <a:rPr lang="en-US" sz="1400" dirty="0" smtClean="0"/>
              <a:t>What did not go well?</a:t>
            </a:r>
          </a:p>
          <a:p>
            <a:pPr marL="742950" lvl="1" indent="-285750">
              <a:buFont typeface="Wingdings" panose="05000000000000000000" pitchFamily="2" charset="2"/>
              <a:buChar char="§"/>
            </a:pPr>
            <a:r>
              <a:rPr lang="en-US" sz="1400" dirty="0" smtClean="0"/>
              <a:t>Sprint was fast enough to where all things went well</a:t>
            </a:r>
          </a:p>
          <a:p>
            <a:pPr marL="742950" lvl="1" indent="-285750">
              <a:buFont typeface="Wingdings" panose="05000000000000000000" pitchFamily="2" charset="2"/>
              <a:buChar char="§"/>
            </a:pPr>
            <a:endParaRPr lang="en-US" sz="1400" dirty="0" smtClean="0"/>
          </a:p>
          <a:p>
            <a:pPr marL="285750" indent="-285750">
              <a:buFont typeface="Wingdings" panose="05000000000000000000" pitchFamily="2" charset="2"/>
              <a:buChar char="§"/>
            </a:pPr>
            <a:r>
              <a:rPr lang="en-US" sz="1400" dirty="0" smtClean="0"/>
              <a:t>What would you change?</a:t>
            </a:r>
          </a:p>
          <a:p>
            <a:pPr marL="742950" lvl="1" indent="-285750">
              <a:buFont typeface="Wingdings" panose="05000000000000000000" pitchFamily="2" charset="2"/>
              <a:buChar char="§"/>
            </a:pPr>
            <a:r>
              <a:rPr lang="en-US" sz="1400" dirty="0" smtClean="0"/>
              <a:t> longer sprints</a:t>
            </a:r>
          </a:p>
          <a:p>
            <a:pPr marL="742950" lvl="1" indent="-285750">
              <a:buFont typeface="Wingdings" panose="05000000000000000000" pitchFamily="2" charset="2"/>
              <a:buChar char="§"/>
            </a:pPr>
            <a:endParaRPr lang="en-US" sz="1400" dirty="0"/>
          </a:p>
        </p:txBody>
      </p:sp>
    </p:spTree>
    <p:extLst>
      <p:ext uri="{BB962C8B-B14F-4D97-AF65-F5344CB8AC3E}">
        <p14:creationId xmlns:p14="http://schemas.microsoft.com/office/powerpoint/2010/main" val="2937616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12</a:t>
            </a:fld>
            <a:endParaRPr lang="en-US" dirty="0"/>
          </a:p>
        </p:txBody>
      </p:sp>
      <p:sp>
        <p:nvSpPr>
          <p:cNvPr id="5" name="Title 1"/>
          <p:cNvSpPr txBox="1">
            <a:spLocks/>
          </p:cNvSpPr>
          <p:nvPr/>
        </p:nvSpPr>
        <p:spPr>
          <a:xfrm>
            <a:off x="76200"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Delivery Plan Ahead</a:t>
            </a:r>
          </a:p>
        </p:txBody>
      </p:sp>
      <p:sp>
        <p:nvSpPr>
          <p:cNvPr id="3" name="TextBox 2"/>
          <p:cNvSpPr txBox="1"/>
          <p:nvPr/>
        </p:nvSpPr>
        <p:spPr>
          <a:xfrm>
            <a:off x="304800" y="1066800"/>
            <a:ext cx="8114071" cy="4401205"/>
          </a:xfrm>
          <a:prstGeom prst="rect">
            <a:avLst/>
          </a:prstGeom>
          <a:noFill/>
        </p:spPr>
        <p:txBody>
          <a:bodyPr wrap="square" rtlCol="0">
            <a:spAutoFit/>
          </a:bodyPr>
          <a:lstStyle/>
          <a:p>
            <a:pPr marL="285750" indent="-285750">
              <a:buFont typeface="Wingdings" panose="05000000000000000000" pitchFamily="2" charset="2"/>
              <a:buChar char="§"/>
            </a:pPr>
            <a:r>
              <a:rPr lang="en-US" sz="1400" dirty="0" smtClean="0"/>
              <a:t>ID high priority items – one person to work </a:t>
            </a:r>
          </a:p>
          <a:p>
            <a:pPr marL="285750" indent="-285750">
              <a:buFont typeface="Wingdings" panose="05000000000000000000" pitchFamily="2" charset="2"/>
              <a:buChar char="§"/>
            </a:pPr>
            <a:r>
              <a:rPr lang="en-US" sz="1400" dirty="0" smtClean="0"/>
              <a:t>Shore-up documentation</a:t>
            </a:r>
          </a:p>
          <a:p>
            <a:pPr marL="285750" indent="-285750">
              <a:buFont typeface="Wingdings" panose="05000000000000000000" pitchFamily="2" charset="2"/>
              <a:buChar char="§"/>
            </a:pPr>
            <a:r>
              <a:rPr lang="en-US" sz="1400" dirty="0"/>
              <a:t>A</a:t>
            </a:r>
            <a:r>
              <a:rPr lang="en-US" sz="1400" dirty="0" smtClean="0"/>
              <a:t>nother round of usability testing – with same and new testers</a:t>
            </a:r>
          </a:p>
          <a:p>
            <a:pPr marL="285750" indent="-285750">
              <a:buFont typeface="Wingdings" panose="05000000000000000000" pitchFamily="2" charset="2"/>
              <a:buChar char="§"/>
            </a:pPr>
            <a:r>
              <a:rPr lang="en-US" sz="1400" dirty="0" smtClean="0"/>
              <a:t>Issues identified from others working with it – Keith will log the issues and identify the ones that need fixing, misspelling, </a:t>
            </a:r>
          </a:p>
          <a:p>
            <a:pPr marL="285750" indent="-285750">
              <a:buFont typeface="Wingdings" panose="05000000000000000000" pitchFamily="2" charset="2"/>
              <a:buChar char="§"/>
            </a:pPr>
            <a:r>
              <a:rPr lang="en-US" sz="1400" dirty="0" smtClean="0"/>
              <a:t>Project Lead, Product Owner, and Scrum Master will figure out plan today and will report back to team in terms of how we will proceed to delivery on July 7.</a:t>
            </a:r>
          </a:p>
          <a:p>
            <a:pPr marL="285750" indent="-285750">
              <a:buFont typeface="Wingdings" panose="05000000000000000000" pitchFamily="2" charset="2"/>
              <a:buChar char="§"/>
            </a:pPr>
            <a:r>
              <a:rPr lang="en-US" sz="1400" dirty="0" smtClean="0"/>
              <a:t>Latest version needs to be in production – Jared will push over after meeting </a:t>
            </a:r>
          </a:p>
          <a:p>
            <a:pPr marL="285750" indent="-285750">
              <a:buFont typeface="Wingdings" panose="05000000000000000000" pitchFamily="2" charset="2"/>
              <a:buChar char="§"/>
            </a:pPr>
            <a:r>
              <a:rPr lang="en-US" sz="1400" dirty="0" smtClean="0"/>
              <a:t>Made public next Wednesday</a:t>
            </a:r>
          </a:p>
          <a:p>
            <a:pPr marL="285750" indent="-285750">
              <a:buFont typeface="Wingdings" panose="05000000000000000000" pitchFamily="2" charset="2"/>
              <a:buChar char="§"/>
            </a:pPr>
            <a:r>
              <a:rPr lang="en-US" sz="1400" dirty="0" smtClean="0"/>
              <a:t>Review justifications in Pool 1 and 2 tables</a:t>
            </a:r>
          </a:p>
          <a:p>
            <a:pPr marL="285750" indent="-285750">
              <a:buFont typeface="Wingdings" panose="05000000000000000000" pitchFamily="2" charset="2"/>
              <a:buChar char="§"/>
            </a:pPr>
            <a:r>
              <a:rPr lang="en-US" sz="1400" dirty="0" err="1" smtClean="0"/>
              <a:t>ScrumDo</a:t>
            </a:r>
            <a:r>
              <a:rPr lang="en-US" sz="1400" dirty="0" smtClean="0"/>
              <a:t>  - needs full export</a:t>
            </a:r>
          </a:p>
          <a:p>
            <a:pPr marL="285750" indent="-285750">
              <a:buFont typeface="Wingdings" panose="05000000000000000000" pitchFamily="2" charset="2"/>
              <a:buChar char="§"/>
            </a:pPr>
            <a:r>
              <a:rPr lang="en-US" sz="1400" dirty="0" smtClean="0"/>
              <a:t>Description 750 words</a:t>
            </a:r>
          </a:p>
          <a:p>
            <a:pPr marL="285750" indent="-285750">
              <a:buFont typeface="Wingdings" panose="05000000000000000000" pitchFamily="2" charset="2"/>
              <a:buChar char="§"/>
            </a:pPr>
            <a:r>
              <a:rPr lang="en-US" sz="1400" dirty="0" smtClean="0"/>
              <a:t>Aaron – unit test for pie chart stories – finished today, need to see coverage</a:t>
            </a:r>
          </a:p>
          <a:p>
            <a:pPr marL="285750" indent="-285750">
              <a:buFont typeface="Wingdings" panose="05000000000000000000" pitchFamily="2" charset="2"/>
              <a:buChar char="§"/>
            </a:pPr>
            <a:r>
              <a:rPr lang="en-US" sz="1400" dirty="0" smtClean="0"/>
              <a:t>Version label – 1.0 upon delivery</a:t>
            </a:r>
          </a:p>
          <a:p>
            <a:pPr marL="285750" indent="-285750">
              <a:buFont typeface="Wingdings" panose="05000000000000000000" pitchFamily="2" charset="2"/>
              <a:buChar char="§"/>
            </a:pPr>
            <a:endParaRPr lang="en-US" sz="1400" dirty="0" smtClean="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r>
              <a:rPr lang="en-US" sz="1400" dirty="0" smtClean="0"/>
              <a:t>Keith will contact via email and Skype chat to provide directions to finish up small issues, no new features will be added.</a:t>
            </a:r>
          </a:p>
          <a:p>
            <a:pPr marL="285750" indent="-285750">
              <a:buFont typeface="Wingdings" panose="05000000000000000000" pitchFamily="2" charset="2"/>
              <a:buChar char="§"/>
            </a:pPr>
            <a:endParaRPr lang="en-US" sz="1400" dirty="0"/>
          </a:p>
        </p:txBody>
      </p:sp>
    </p:spTree>
    <p:extLst>
      <p:ext uri="{BB962C8B-B14F-4D97-AF65-F5344CB8AC3E}">
        <p14:creationId xmlns:p14="http://schemas.microsoft.com/office/powerpoint/2010/main" val="41437838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13</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Questions</a:t>
            </a:r>
          </a:p>
        </p:txBody>
      </p:sp>
      <p:pic>
        <p:nvPicPr>
          <p:cNvPr id="6" name="Picture 4" descr="MCj044149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3300" y="1828800"/>
            <a:ext cx="2057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54656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C:\Users\Vance\Documents\logos\GeocentLogo_Prnt.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78238" y="2362200"/>
            <a:ext cx="1655762" cy="1741487"/>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1189038"/>
            <a:ext cx="8458200" cy="4525962"/>
          </a:xfrm>
        </p:spPr>
        <p:txBody>
          <a:bodyPr rtlCol="0">
            <a:normAutofit/>
          </a:bodyPr>
          <a:lstStyle/>
          <a:p>
            <a:pPr eaLnBrk="1" hangingPunct="1"/>
            <a:r>
              <a:rPr lang="en-US" sz="2000" dirty="0" smtClean="0"/>
              <a:t>Goals/Dependencies/Definition of Done</a:t>
            </a:r>
            <a:endParaRPr lang="en-US" sz="2000" dirty="0"/>
          </a:p>
          <a:p>
            <a:pPr eaLnBrk="1" hangingPunct="1"/>
            <a:r>
              <a:rPr lang="en-US" sz="2000" dirty="0" smtClean="0"/>
              <a:t>Stories</a:t>
            </a:r>
          </a:p>
          <a:p>
            <a:pPr eaLnBrk="1" hangingPunct="1"/>
            <a:r>
              <a:rPr lang="en-US" sz="2000" dirty="0" smtClean="0"/>
              <a:t>Issues (Open/Closed)</a:t>
            </a:r>
          </a:p>
          <a:p>
            <a:pPr eaLnBrk="1" hangingPunct="1"/>
            <a:r>
              <a:rPr lang="en-US" sz="2000" dirty="0" smtClean="0"/>
              <a:t>Demonstration</a:t>
            </a:r>
          </a:p>
          <a:p>
            <a:pPr eaLnBrk="1" hangingPunct="1"/>
            <a:r>
              <a:rPr lang="en-US" sz="2000" dirty="0" smtClean="0"/>
              <a:t>Sprint Schedule</a:t>
            </a:r>
          </a:p>
          <a:p>
            <a:pPr eaLnBrk="1" hangingPunct="1"/>
            <a:r>
              <a:rPr lang="en-US" sz="2000" dirty="0" smtClean="0"/>
              <a:t>Retrospective</a:t>
            </a:r>
          </a:p>
          <a:p>
            <a:pPr eaLnBrk="1" hangingPunct="1"/>
            <a:r>
              <a:rPr lang="en-US" sz="2000" dirty="0" smtClean="0"/>
              <a:t>Plan Ahead to Delivery</a:t>
            </a:r>
          </a:p>
          <a:p>
            <a:pPr eaLnBrk="1" hangingPunct="1"/>
            <a:endParaRPr lang="en-US" sz="2000" dirty="0" smtClean="0"/>
          </a:p>
          <a:p>
            <a:pPr eaLnBrk="1" hangingPunct="1"/>
            <a:endParaRPr lang="en-US" sz="2000" dirty="0" smtClean="0"/>
          </a:p>
          <a:p>
            <a:pPr marL="0" indent="0" eaLnBrk="1" hangingPunct="1">
              <a:buNone/>
            </a:pPr>
            <a:endParaRPr lang="en-US" sz="2000" dirty="0"/>
          </a:p>
        </p:txBody>
      </p:sp>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2</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Agenda</a:t>
            </a:r>
          </a:p>
        </p:txBody>
      </p:sp>
    </p:spTree>
    <p:extLst>
      <p:ext uri="{BB962C8B-B14F-4D97-AF65-F5344CB8AC3E}">
        <p14:creationId xmlns:p14="http://schemas.microsoft.com/office/powerpoint/2010/main" val="9653486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3</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Stabilization</a:t>
            </a:r>
          </a:p>
        </p:txBody>
      </p:sp>
      <p:sp>
        <p:nvSpPr>
          <p:cNvPr id="6" name="Rectangle 1"/>
          <p:cNvSpPr>
            <a:spLocks noChangeArrowheads="1"/>
          </p:cNvSpPr>
          <p:nvPr/>
        </p:nvSpPr>
        <p:spPr bwMode="auto">
          <a:xfrm>
            <a:off x="533400" y="1219200"/>
            <a:ext cx="8077200"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Goals:</a:t>
            </a:r>
          </a:p>
          <a:p>
            <a:pPr marL="742950" lvl="1" indent="-285750">
              <a:buFont typeface="Wingdings" panose="05000000000000000000" pitchFamily="2" charset="2"/>
              <a:buChar char="§"/>
            </a:pPr>
            <a:r>
              <a:rPr lang="en-US" dirty="0" smtClean="0">
                <a:latin typeface="+mn-lt"/>
              </a:rPr>
              <a:t>Clean up issues (GitHub), finish stories (</a:t>
            </a:r>
            <a:r>
              <a:rPr lang="en-US" dirty="0" err="1" smtClean="0">
                <a:latin typeface="+mn-lt"/>
              </a:rPr>
              <a:t>ScrumDo</a:t>
            </a:r>
            <a:r>
              <a:rPr lang="en-US" dirty="0" smtClean="0">
                <a:latin typeface="+mn-lt"/>
              </a:rPr>
              <a:t>), and stabilize application</a:t>
            </a:r>
          </a:p>
          <a:p>
            <a:pPr lvl="1"/>
            <a:endParaRPr lang="en-US" sz="2400" dirty="0">
              <a:latin typeface="+mn-lt"/>
            </a:endParaRPr>
          </a:p>
          <a:p>
            <a:r>
              <a:rPr lang="en-US" sz="3200" dirty="0">
                <a:latin typeface="+mn-lt"/>
              </a:rPr>
              <a:t>Dependency</a:t>
            </a:r>
            <a:r>
              <a:rPr lang="en-US" sz="3200" b="1" dirty="0">
                <a:latin typeface="+mn-lt"/>
              </a:rPr>
              <a:t>: </a:t>
            </a:r>
          </a:p>
          <a:p>
            <a:pPr marL="914400" lvl="1" indent="-457200">
              <a:buFont typeface="Wingdings" panose="05000000000000000000" pitchFamily="2" charset="2"/>
              <a:buChar char="§"/>
            </a:pPr>
            <a:r>
              <a:rPr lang="en-US" dirty="0" smtClean="0">
                <a:latin typeface="+mn-lt"/>
              </a:rPr>
              <a:t>None</a:t>
            </a:r>
            <a:endParaRPr lang="en-US" dirty="0">
              <a:latin typeface="+mn-lt"/>
            </a:endParaRPr>
          </a:p>
          <a:p>
            <a:pPr marL="742950" lvl="1" indent="-285750">
              <a:buFont typeface="Wingdings" panose="05000000000000000000" pitchFamily="2" charset="2"/>
              <a:buChar char="§"/>
            </a:pPr>
            <a:endParaRPr lang="en-US" dirty="0" smtClean="0">
              <a:latin typeface="+mn-lt"/>
            </a:endParaRPr>
          </a:p>
          <a:p>
            <a:r>
              <a:rPr lang="en-US" sz="3200" dirty="0" smtClean="0">
                <a:latin typeface="+mn-lt"/>
              </a:rPr>
              <a:t>Definition of Done: </a:t>
            </a:r>
          </a:p>
          <a:p>
            <a:pPr marL="742950" lvl="1" indent="-285750">
              <a:buFont typeface="Wingdings" panose="05000000000000000000" pitchFamily="2" charset="2"/>
              <a:buChar char="§"/>
            </a:pPr>
            <a:r>
              <a:rPr lang="en-US" dirty="0" smtClean="0">
                <a:latin typeface="+mn-lt"/>
              </a:rPr>
              <a:t>Issues completed in GitHub</a:t>
            </a:r>
            <a:endParaRPr lang="en-US" dirty="0">
              <a:latin typeface="+mn-lt"/>
            </a:endParaRPr>
          </a:p>
          <a:p>
            <a:pPr marL="742950" lvl="1" indent="-285750">
              <a:buFont typeface="Wingdings" panose="05000000000000000000" pitchFamily="2" charset="2"/>
              <a:buChar char="§"/>
            </a:pPr>
            <a:r>
              <a:rPr lang="en-US" dirty="0" smtClean="0">
                <a:latin typeface="+mn-lt"/>
              </a:rPr>
              <a:t>Pass testing in Integration </a:t>
            </a:r>
            <a:r>
              <a:rPr lang="en-US" dirty="0">
                <a:latin typeface="+mn-lt"/>
              </a:rPr>
              <a:t>branch/CI </a:t>
            </a:r>
            <a:endParaRPr lang="en-US" dirty="0" smtClean="0">
              <a:latin typeface="+mn-lt"/>
            </a:endParaRPr>
          </a:p>
          <a:p>
            <a:pPr marL="742950" lvl="1" indent="-285750">
              <a:buFont typeface="Wingdings" panose="05000000000000000000" pitchFamily="2" charset="2"/>
              <a:buChar char="§"/>
            </a:pPr>
            <a:r>
              <a:rPr lang="en-US" dirty="0" smtClean="0">
                <a:latin typeface="+mn-lt"/>
              </a:rPr>
              <a:t>Validated Unit Tests</a:t>
            </a:r>
          </a:p>
          <a:p>
            <a:pPr marL="742950" lvl="1" indent="-285750">
              <a:buFont typeface="Wingdings" panose="05000000000000000000" pitchFamily="2" charset="2"/>
              <a:buChar char="§"/>
            </a:pPr>
            <a:r>
              <a:rPr lang="en-US" dirty="0" smtClean="0">
                <a:latin typeface="+mn-lt"/>
              </a:rPr>
              <a:t>Validated End-to-End Tests</a:t>
            </a:r>
          </a:p>
          <a:p>
            <a:pPr marL="742950" lvl="1" indent="-285750">
              <a:buFont typeface="Wingdings" panose="05000000000000000000" pitchFamily="2" charset="2"/>
              <a:buChar char="§"/>
            </a:pPr>
            <a:r>
              <a:rPr lang="en-US" dirty="0" smtClean="0">
                <a:latin typeface="+mn-lt"/>
              </a:rPr>
              <a:t>Validated User Acceptance Testing</a:t>
            </a:r>
          </a:p>
          <a:p>
            <a:pPr marL="742950" lvl="1" indent="-285750">
              <a:buFont typeface="Wingdings" panose="05000000000000000000" pitchFamily="2" charset="2"/>
              <a:buChar char="§"/>
            </a:pPr>
            <a:r>
              <a:rPr lang="en-US" dirty="0" smtClean="0">
                <a:latin typeface="+mn-lt"/>
              </a:rPr>
              <a:t>Validated Usability Testing</a:t>
            </a:r>
            <a:endParaRPr lang="en-US" dirty="0">
              <a:latin typeface="+mn-lt"/>
            </a:endParaRPr>
          </a:p>
        </p:txBody>
      </p:sp>
    </p:spTree>
    <p:extLst>
      <p:ext uri="{BB962C8B-B14F-4D97-AF65-F5344CB8AC3E}">
        <p14:creationId xmlns:p14="http://schemas.microsoft.com/office/powerpoint/2010/main" val="2686088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4</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Stabilization Stories </a:t>
            </a:r>
          </a:p>
        </p:txBody>
      </p:sp>
      <p:sp>
        <p:nvSpPr>
          <p:cNvPr id="9" name="Rectangle 8"/>
          <p:cNvSpPr/>
          <p:nvPr/>
        </p:nvSpPr>
        <p:spPr>
          <a:xfrm>
            <a:off x="771525" y="4370942"/>
            <a:ext cx="7924800" cy="369332"/>
          </a:xfrm>
          <a:prstGeom prst="rect">
            <a:avLst/>
          </a:prstGeom>
        </p:spPr>
        <p:txBody>
          <a:bodyPr wrap="square">
            <a:spAutoFit/>
          </a:bodyPr>
          <a:lstStyle/>
          <a:p>
            <a:r>
              <a:rPr lang="en-US" dirty="0">
                <a:hlinkClick r:id="rId3"/>
              </a:rPr>
              <a:t>https://</a:t>
            </a:r>
            <a:r>
              <a:rPr lang="en-US" dirty="0" smtClean="0">
                <a:hlinkClick r:id="rId3"/>
              </a:rPr>
              <a:t>www.scrumdo.com/projects/project/18f-ads-prototype/iteration/128771</a:t>
            </a:r>
            <a:r>
              <a:rPr lang="en-US" dirty="0" smtClean="0"/>
              <a:t> </a:t>
            </a:r>
            <a:endParaRPr lang="en-US" dirty="0"/>
          </a:p>
        </p:txBody>
      </p:sp>
      <p:pic>
        <p:nvPicPr>
          <p:cNvPr id="3" name="Picture 2"/>
          <p:cNvPicPr>
            <a:picLocks noChangeAspect="1"/>
          </p:cNvPicPr>
          <p:nvPr/>
        </p:nvPicPr>
        <p:blipFill>
          <a:blip r:embed="rId4"/>
          <a:stretch>
            <a:fillRect/>
          </a:stretch>
        </p:blipFill>
        <p:spPr>
          <a:xfrm>
            <a:off x="152400" y="1420812"/>
            <a:ext cx="8992238" cy="1703387"/>
          </a:xfrm>
          <a:prstGeom prst="rect">
            <a:avLst/>
          </a:prstGeom>
        </p:spPr>
      </p:pic>
      <p:sp>
        <p:nvSpPr>
          <p:cNvPr id="6" name="TextBox 5"/>
          <p:cNvSpPr txBox="1"/>
          <p:nvPr/>
        </p:nvSpPr>
        <p:spPr>
          <a:xfrm>
            <a:off x="2056171" y="3387764"/>
            <a:ext cx="4648200" cy="646331"/>
          </a:xfrm>
          <a:prstGeom prst="rect">
            <a:avLst/>
          </a:prstGeom>
          <a:solidFill>
            <a:schemeClr val="bg1">
              <a:lumMod val="85000"/>
            </a:schemeClr>
          </a:solidFill>
        </p:spPr>
        <p:txBody>
          <a:bodyPr wrap="square" rtlCol="0">
            <a:spAutoFit/>
          </a:bodyPr>
          <a:lstStyle/>
          <a:p>
            <a:r>
              <a:rPr lang="en-US" dirty="0" smtClean="0"/>
              <a:t>Story from Sprint 3 n</a:t>
            </a:r>
            <a:r>
              <a:rPr lang="en-US" dirty="0" smtClean="0"/>
              <a:t>eeds </a:t>
            </a:r>
            <a:r>
              <a:rPr lang="en-US" dirty="0" smtClean="0"/>
              <a:t>code review to close.  Randy will work.</a:t>
            </a:r>
            <a:endParaRPr lang="en-US" dirty="0"/>
          </a:p>
        </p:txBody>
      </p:sp>
    </p:spTree>
    <p:extLst>
      <p:ext uri="{BB962C8B-B14F-4D97-AF65-F5344CB8AC3E}">
        <p14:creationId xmlns:p14="http://schemas.microsoft.com/office/powerpoint/2010/main" val="28265060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5</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Stabilization Issues - Open</a:t>
            </a:r>
          </a:p>
        </p:txBody>
      </p:sp>
      <p:sp>
        <p:nvSpPr>
          <p:cNvPr id="9" name="Rectangle 8"/>
          <p:cNvSpPr/>
          <p:nvPr/>
        </p:nvSpPr>
        <p:spPr>
          <a:xfrm>
            <a:off x="2209800" y="6241048"/>
            <a:ext cx="5867400" cy="646331"/>
          </a:xfrm>
          <a:prstGeom prst="rect">
            <a:avLst/>
          </a:prstGeom>
        </p:spPr>
        <p:txBody>
          <a:bodyPr wrap="square">
            <a:spAutoFit/>
          </a:bodyPr>
          <a:lstStyle/>
          <a:p>
            <a:r>
              <a:rPr lang="en-US" dirty="0">
                <a:hlinkClick r:id="rId3"/>
              </a:rPr>
              <a:t>https://</a:t>
            </a:r>
            <a:r>
              <a:rPr lang="en-US" dirty="0" smtClean="0">
                <a:hlinkClick r:id="rId3"/>
              </a:rPr>
              <a:t>github.com/Geocent/18f-prototype/issues</a:t>
            </a:r>
            <a:endParaRPr lang="en-US" dirty="0" smtClean="0"/>
          </a:p>
          <a:p>
            <a:endParaRPr lang="en-US" dirty="0"/>
          </a:p>
        </p:txBody>
      </p:sp>
      <p:pic>
        <p:nvPicPr>
          <p:cNvPr id="7" name="Picture 6"/>
          <p:cNvPicPr>
            <a:picLocks noChangeAspect="1"/>
          </p:cNvPicPr>
          <p:nvPr/>
        </p:nvPicPr>
        <p:blipFill>
          <a:blip r:embed="rId4"/>
          <a:stretch>
            <a:fillRect/>
          </a:stretch>
        </p:blipFill>
        <p:spPr>
          <a:xfrm>
            <a:off x="228600" y="990600"/>
            <a:ext cx="8153400" cy="3252379"/>
          </a:xfrm>
          <a:prstGeom prst="rect">
            <a:avLst/>
          </a:prstGeom>
        </p:spPr>
      </p:pic>
      <p:sp>
        <p:nvSpPr>
          <p:cNvPr id="8" name="TextBox 7"/>
          <p:cNvSpPr txBox="1"/>
          <p:nvPr/>
        </p:nvSpPr>
        <p:spPr>
          <a:xfrm>
            <a:off x="247035" y="4320818"/>
            <a:ext cx="8116529" cy="1754326"/>
          </a:xfrm>
          <a:prstGeom prst="rect">
            <a:avLst/>
          </a:prstGeom>
          <a:solidFill>
            <a:schemeClr val="bg1">
              <a:lumMod val="85000"/>
            </a:schemeClr>
          </a:solidFill>
        </p:spPr>
        <p:txBody>
          <a:bodyPr wrap="square" rtlCol="0">
            <a:spAutoFit/>
          </a:bodyPr>
          <a:lstStyle/>
          <a:p>
            <a:r>
              <a:rPr lang="en-US" dirty="0" smtClean="0"/>
              <a:t>Symptoms Query – limitations on the ABI resolution, Josh will close with an explanation of what happens.</a:t>
            </a:r>
          </a:p>
          <a:p>
            <a:endParaRPr lang="en-US" dirty="0"/>
          </a:p>
          <a:p>
            <a:r>
              <a:rPr lang="en-US" dirty="0" smtClean="0"/>
              <a:t>Errors – Keith will test and determine if any further action is needed.</a:t>
            </a:r>
          </a:p>
          <a:p>
            <a:endParaRPr lang="en-US" dirty="0"/>
          </a:p>
          <a:p>
            <a:r>
              <a:rPr lang="en-US" dirty="0" smtClean="0"/>
              <a:t>Report Date – not a priority</a:t>
            </a:r>
            <a:endParaRPr lang="en-US" dirty="0"/>
          </a:p>
        </p:txBody>
      </p:sp>
    </p:spTree>
    <p:extLst>
      <p:ext uri="{BB962C8B-B14F-4D97-AF65-F5344CB8AC3E}">
        <p14:creationId xmlns:p14="http://schemas.microsoft.com/office/powerpoint/2010/main" val="37180415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6</a:t>
            </a:fld>
            <a:endParaRPr lang="en-US" dirty="0"/>
          </a:p>
        </p:txBody>
      </p:sp>
      <p:sp>
        <p:nvSpPr>
          <p:cNvPr id="5" name="Title 1"/>
          <p:cNvSpPr txBox="1">
            <a:spLocks/>
          </p:cNvSpPr>
          <p:nvPr/>
        </p:nvSpPr>
        <p:spPr>
          <a:xfrm>
            <a:off x="152400"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Stabilization Issues - Closed</a:t>
            </a:r>
          </a:p>
        </p:txBody>
      </p:sp>
      <p:sp>
        <p:nvSpPr>
          <p:cNvPr id="9" name="Rectangle 8"/>
          <p:cNvSpPr/>
          <p:nvPr/>
        </p:nvSpPr>
        <p:spPr>
          <a:xfrm>
            <a:off x="567352" y="831010"/>
            <a:ext cx="5867400" cy="369332"/>
          </a:xfrm>
          <a:prstGeom prst="rect">
            <a:avLst/>
          </a:prstGeom>
        </p:spPr>
        <p:txBody>
          <a:bodyPr wrap="square">
            <a:spAutoFit/>
          </a:bodyPr>
          <a:lstStyle/>
          <a:p>
            <a:r>
              <a:rPr lang="en-US" dirty="0">
                <a:hlinkClick r:id="rId3"/>
              </a:rPr>
              <a:t>https://</a:t>
            </a:r>
            <a:r>
              <a:rPr lang="en-US" dirty="0" smtClean="0">
                <a:hlinkClick r:id="rId3"/>
              </a:rPr>
              <a:t>github.com/Geocent/18f-prototype/issues</a:t>
            </a:r>
            <a:endParaRPr lang="en-US" dirty="0" smtClean="0"/>
          </a:p>
        </p:txBody>
      </p:sp>
      <p:pic>
        <p:nvPicPr>
          <p:cNvPr id="3" name="Picture 2"/>
          <p:cNvPicPr>
            <a:picLocks noChangeAspect="1"/>
          </p:cNvPicPr>
          <p:nvPr/>
        </p:nvPicPr>
        <p:blipFill>
          <a:blip r:embed="rId4"/>
          <a:stretch>
            <a:fillRect/>
          </a:stretch>
        </p:blipFill>
        <p:spPr>
          <a:xfrm>
            <a:off x="758171" y="1787717"/>
            <a:ext cx="7018058" cy="4971858"/>
          </a:xfrm>
          <a:prstGeom prst="rect">
            <a:avLst/>
          </a:prstGeom>
        </p:spPr>
      </p:pic>
      <p:sp>
        <p:nvSpPr>
          <p:cNvPr id="8" name="TextBox 7"/>
          <p:cNvSpPr txBox="1"/>
          <p:nvPr/>
        </p:nvSpPr>
        <p:spPr>
          <a:xfrm>
            <a:off x="152400" y="1200342"/>
            <a:ext cx="8534400" cy="646331"/>
          </a:xfrm>
          <a:prstGeom prst="rect">
            <a:avLst/>
          </a:prstGeom>
          <a:solidFill>
            <a:schemeClr val="bg1">
              <a:lumMod val="85000"/>
            </a:schemeClr>
          </a:solidFill>
        </p:spPr>
        <p:txBody>
          <a:bodyPr wrap="square" rtlCol="0">
            <a:spAutoFit/>
          </a:bodyPr>
          <a:lstStyle/>
          <a:p>
            <a:r>
              <a:rPr lang="en-US" dirty="0" smtClean="0"/>
              <a:t>Product Owner requested adding all Closed Issues to the Sprint Review slide deck.</a:t>
            </a:r>
          </a:p>
          <a:p>
            <a:r>
              <a:rPr lang="en-US" dirty="0" smtClean="0"/>
              <a:t>List includes closing of Symptoms issue discussed and closed during Sprint Review.</a:t>
            </a:r>
            <a:endParaRPr lang="en-US" dirty="0"/>
          </a:p>
        </p:txBody>
      </p:sp>
    </p:spTree>
    <p:extLst>
      <p:ext uri="{BB962C8B-B14F-4D97-AF65-F5344CB8AC3E}">
        <p14:creationId xmlns:p14="http://schemas.microsoft.com/office/powerpoint/2010/main" val="33957108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7</a:t>
            </a:fld>
            <a:endParaRPr lang="en-US" dirty="0"/>
          </a:p>
        </p:txBody>
      </p:sp>
      <p:sp>
        <p:nvSpPr>
          <p:cNvPr id="5" name="Title 1"/>
          <p:cNvSpPr txBox="1">
            <a:spLocks/>
          </p:cNvSpPr>
          <p:nvPr/>
        </p:nvSpPr>
        <p:spPr>
          <a:xfrm>
            <a:off x="152400" y="-28575"/>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Stabilization Issues - Closed</a:t>
            </a:r>
          </a:p>
        </p:txBody>
      </p:sp>
      <p:pic>
        <p:nvPicPr>
          <p:cNvPr id="3" name="Picture 2"/>
          <p:cNvPicPr>
            <a:picLocks noChangeAspect="1"/>
          </p:cNvPicPr>
          <p:nvPr/>
        </p:nvPicPr>
        <p:blipFill>
          <a:blip r:embed="rId3"/>
          <a:stretch>
            <a:fillRect/>
          </a:stretch>
        </p:blipFill>
        <p:spPr>
          <a:xfrm>
            <a:off x="304800" y="1199881"/>
            <a:ext cx="8077200" cy="5391721"/>
          </a:xfrm>
          <a:prstGeom prst="rect">
            <a:avLst/>
          </a:prstGeom>
        </p:spPr>
      </p:pic>
      <p:sp>
        <p:nvSpPr>
          <p:cNvPr id="7" name="Rectangle 6"/>
          <p:cNvSpPr/>
          <p:nvPr/>
        </p:nvSpPr>
        <p:spPr>
          <a:xfrm>
            <a:off x="567352" y="831010"/>
            <a:ext cx="5867400" cy="369332"/>
          </a:xfrm>
          <a:prstGeom prst="rect">
            <a:avLst/>
          </a:prstGeom>
        </p:spPr>
        <p:txBody>
          <a:bodyPr wrap="square">
            <a:spAutoFit/>
          </a:bodyPr>
          <a:lstStyle/>
          <a:p>
            <a:r>
              <a:rPr lang="en-US" dirty="0" smtClean="0"/>
              <a:t>(Continued)</a:t>
            </a:r>
          </a:p>
        </p:txBody>
      </p:sp>
    </p:spTree>
    <p:extLst>
      <p:ext uri="{BB962C8B-B14F-4D97-AF65-F5344CB8AC3E}">
        <p14:creationId xmlns:p14="http://schemas.microsoft.com/office/powerpoint/2010/main" val="3239416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8</a:t>
            </a:fld>
            <a:endParaRPr lang="en-US" dirty="0"/>
          </a:p>
        </p:txBody>
      </p:sp>
      <p:sp>
        <p:nvSpPr>
          <p:cNvPr id="5" name="Title 1"/>
          <p:cNvSpPr txBox="1">
            <a:spLocks/>
          </p:cNvSpPr>
          <p:nvPr/>
        </p:nvSpPr>
        <p:spPr>
          <a:xfrm>
            <a:off x="152400" y="-28575"/>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Stabilization Issues - Closed</a:t>
            </a:r>
          </a:p>
        </p:txBody>
      </p:sp>
      <p:sp>
        <p:nvSpPr>
          <p:cNvPr id="4" name="Rectangle 3"/>
          <p:cNvSpPr/>
          <p:nvPr/>
        </p:nvSpPr>
        <p:spPr>
          <a:xfrm>
            <a:off x="567352" y="831010"/>
            <a:ext cx="5867400" cy="369332"/>
          </a:xfrm>
          <a:prstGeom prst="rect">
            <a:avLst/>
          </a:prstGeom>
        </p:spPr>
        <p:txBody>
          <a:bodyPr wrap="square">
            <a:spAutoFit/>
          </a:bodyPr>
          <a:lstStyle/>
          <a:p>
            <a:r>
              <a:rPr lang="en-US" dirty="0" smtClean="0"/>
              <a:t>(Continued)</a:t>
            </a:r>
          </a:p>
        </p:txBody>
      </p:sp>
      <p:pic>
        <p:nvPicPr>
          <p:cNvPr id="3" name="Picture 2"/>
          <p:cNvPicPr>
            <a:picLocks noChangeAspect="1"/>
          </p:cNvPicPr>
          <p:nvPr/>
        </p:nvPicPr>
        <p:blipFill>
          <a:blip r:embed="rId3"/>
          <a:stretch>
            <a:fillRect/>
          </a:stretch>
        </p:blipFill>
        <p:spPr>
          <a:xfrm>
            <a:off x="171450" y="1311275"/>
            <a:ext cx="8673744" cy="4546600"/>
          </a:xfrm>
          <a:prstGeom prst="rect">
            <a:avLst/>
          </a:prstGeom>
        </p:spPr>
      </p:pic>
    </p:spTree>
    <p:extLst>
      <p:ext uri="{BB962C8B-B14F-4D97-AF65-F5344CB8AC3E}">
        <p14:creationId xmlns:p14="http://schemas.microsoft.com/office/powerpoint/2010/main" val="19616482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9</a:t>
            </a:fld>
            <a:endParaRPr lang="en-US" dirty="0"/>
          </a:p>
        </p:txBody>
      </p:sp>
      <p:sp>
        <p:nvSpPr>
          <p:cNvPr id="5" name="Title 1"/>
          <p:cNvSpPr txBox="1">
            <a:spLocks/>
          </p:cNvSpPr>
          <p:nvPr/>
        </p:nvSpPr>
        <p:spPr>
          <a:xfrm>
            <a:off x="304800" y="-19050"/>
            <a:ext cx="8229600" cy="84137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Stabilization: Demonstration</a:t>
            </a:r>
          </a:p>
        </p:txBody>
      </p:sp>
      <p:pic>
        <p:nvPicPr>
          <p:cNvPr id="7" name="Picture 6" descr="MCBD09771_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8400" y="1371600"/>
            <a:ext cx="3810000" cy="3343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TextBox 2"/>
          <p:cNvSpPr txBox="1"/>
          <p:nvPr/>
        </p:nvSpPr>
        <p:spPr>
          <a:xfrm>
            <a:off x="762000" y="5029200"/>
            <a:ext cx="7696200" cy="1200329"/>
          </a:xfrm>
          <a:prstGeom prst="rect">
            <a:avLst/>
          </a:prstGeom>
          <a:noFill/>
        </p:spPr>
        <p:txBody>
          <a:bodyPr wrap="square" rtlCol="0">
            <a:spAutoFit/>
          </a:bodyPr>
          <a:lstStyle/>
          <a:p>
            <a:r>
              <a:rPr lang="en-US" dirty="0" smtClean="0"/>
              <a:t>Issue that graphic labels display if No </a:t>
            </a:r>
            <a:r>
              <a:rPr lang="en-US" dirty="0"/>
              <a:t>R</a:t>
            </a:r>
            <a:r>
              <a:rPr lang="en-US" dirty="0" smtClean="0"/>
              <a:t>esults  are found –  continue to get message where graph goes, still has the links to show the graph – we need to hide all the content – Keith will create a new issue.</a:t>
            </a:r>
          </a:p>
          <a:p>
            <a:endParaRPr lang="en-US" dirty="0"/>
          </a:p>
        </p:txBody>
      </p:sp>
    </p:spTree>
    <p:extLst>
      <p:ext uri="{BB962C8B-B14F-4D97-AF65-F5344CB8AC3E}">
        <p14:creationId xmlns:p14="http://schemas.microsoft.com/office/powerpoint/2010/main" val="2599812086"/>
      </p:ext>
    </p:extLst>
  </p:cSld>
  <p:clrMapOvr>
    <a:masterClrMapping/>
  </p:clrMapOvr>
  <p:timing>
    <p:tnLst>
      <p:par>
        <p:cTn id="1" dur="indefinite" restart="never" nodeType="tmRoot"/>
      </p:par>
    </p:tnLst>
  </p:timing>
</p:sld>
</file>

<file path=ppt/theme/theme1.xml><?xml version="1.0" encoding="utf-8"?>
<a:theme xmlns:a="http://schemas.openxmlformats.org/drawingml/2006/main" name="Geocent 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B0F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B38B1DBB93B5443A8CCB8573A236AA3" ma:contentTypeVersion="0" ma:contentTypeDescription="Create a new document." ma:contentTypeScope="" ma:versionID="9f93b31118786cfda334523bbaeb68fa">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19CA1FF-25DA-449D-9026-83AB28B277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046750FF-301D-47F3-B680-CFD09E2B16C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53D2BB29-89EF-4322-AB4E-BDF1314E10A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Geocent Presentation Template</Template>
  <TotalTime>1194</TotalTime>
  <Words>669</Words>
  <Application>Microsoft Office PowerPoint</Application>
  <PresentationFormat>On-screen Show (4:3)</PresentationFormat>
  <Paragraphs>138</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Gill Sans MT</vt:lpstr>
      <vt:lpstr>Times New Roman</vt:lpstr>
      <vt:lpstr>Wingdings</vt:lpstr>
      <vt:lpstr>Geocent Presentation Template</vt:lpstr>
      <vt:lpstr>NOTICE:  Proprietary and Confidential This material is proprietary to Geocent.  It contains trade secrets and confidential information which is solely the property of Geocent.  This material is solely for the Client’s internal use.  This material shall not be used, reproduced, copied, disclosed, transmitted, in whole or in part, without the express consent of Geocent. © 2009 All rights reserved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NOTICE:  Proprietary and Confidential This material is proprietary to Geocent.  It contains trade secrets and confidential information which is solely the property of Geocent.  This material is solely for the Client’s internal use.  This material shall not be used, reproduced, copied, disclosed, transmitted, in whole or in part, without the express consent of Geocent. © 2009 All rights reserved</dc:title>
  <dc:creator>Susan Strain</dc:creator>
  <cp:lastModifiedBy>Roberta Hazelbaker</cp:lastModifiedBy>
  <cp:revision>64</cp:revision>
  <dcterms:created xsi:type="dcterms:W3CDTF">2011-05-09T12:20:53Z</dcterms:created>
  <dcterms:modified xsi:type="dcterms:W3CDTF">2015-07-01T15:29:16Z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0x0101008B38B1DBB93B5443A8CCB8573A236AA3</vt:lpwstr>
  </property>
</Properties>
</file>