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9" r:id="rId5"/>
    <p:sldId id="294" r:id="rId6"/>
    <p:sldId id="295" r:id="rId7"/>
    <p:sldId id="323" r:id="rId8"/>
    <p:sldId id="338" r:id="rId9"/>
    <p:sldId id="333" r:id="rId10"/>
    <p:sldId id="335" r:id="rId11"/>
    <p:sldId id="324" r:id="rId12"/>
    <p:sldId id="329" r:id="rId13"/>
    <p:sldId id="330" r:id="rId14"/>
    <p:sldId id="320" r:id="rId15"/>
    <p:sldId id="326" r:id="rId16"/>
    <p:sldId id="321" r:id="rId17"/>
    <p:sldId id="27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3"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6/25/2015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387198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14</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5552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137391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258371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12410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eocent/18f-prototype/blob/integration/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Geocent/18f-prototype/blob/integration/docs/scrum/sprint2/Geocent%20Project%20Management%20Plan%20-%20Sprint2.doc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cent/18f-prototype/blob/integration/docs/scrum/sprint2/architecture-diagram_Sprint2.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ocent/18f-prototype/tree/integration/docs/HC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crumdo.com/projects/project/18f-ads-prototype/iteration/128771"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58489" y="1712404"/>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32703" y="609197"/>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323439"/>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Drug IQ</a:t>
            </a:r>
          </a:p>
          <a:p>
            <a:pPr algn="ctr"/>
            <a:r>
              <a:rPr lang="en-US" sz="2000" b="1" dirty="0" smtClean="0">
                <a:latin typeface="Gill Sans MT" pitchFamily="34" charset="0"/>
              </a:rPr>
              <a:t>Sprint 2 Review </a:t>
            </a:r>
          </a:p>
          <a:p>
            <a:pPr algn="ctr"/>
            <a:r>
              <a:rPr lang="en-US" sz="2000" b="1" dirty="0" smtClean="0">
                <a:latin typeface="Gill Sans MT" pitchFamily="34" charset="0"/>
              </a:rPr>
              <a:t>June 25, 2015</a:t>
            </a:r>
            <a:endParaRPr lang="en-US" sz="2000" b="1" dirty="0">
              <a:latin typeface="Gill Sans MT" pitchFamily="34" charset="0"/>
            </a:endParaRPr>
          </a:p>
        </p:txBody>
      </p:sp>
      <p:sp>
        <p:nvSpPr>
          <p:cNvPr id="22" name="Title 1"/>
          <p:cNvSpPr txBox="1">
            <a:spLocks/>
          </p:cNvSpPr>
          <p:nvPr/>
        </p:nvSpPr>
        <p:spPr>
          <a:xfrm>
            <a:off x="472820" y="3799956"/>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0" y="914400"/>
            <a:ext cx="8917610" cy="3373438"/>
          </a:xfrm>
          <a:prstGeom prst="rect">
            <a:avLst/>
          </a:prstGeom>
        </p:spPr>
      </p:pic>
      <p:pic>
        <p:nvPicPr>
          <p:cNvPr id="6" name="Picture 5"/>
          <p:cNvPicPr>
            <a:picLocks noChangeAspect="1"/>
          </p:cNvPicPr>
          <p:nvPr/>
        </p:nvPicPr>
        <p:blipFill>
          <a:blip r:embed="rId4"/>
          <a:stretch>
            <a:fillRect/>
          </a:stretch>
        </p:blipFill>
        <p:spPr>
          <a:xfrm>
            <a:off x="522646" y="4939474"/>
            <a:ext cx="7981950" cy="1880426"/>
          </a:xfrm>
          <a:prstGeom prst="rect">
            <a:avLst/>
          </a:prstGeom>
        </p:spPr>
      </p:pic>
      <p:sp>
        <p:nvSpPr>
          <p:cNvPr id="7" name="Rectangle 6"/>
          <p:cNvSpPr/>
          <p:nvPr/>
        </p:nvSpPr>
        <p:spPr>
          <a:xfrm>
            <a:off x="426781" y="4293143"/>
            <a:ext cx="8173679" cy="646331"/>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583280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Enhancement </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Retrospective</a:t>
            </a:r>
          </a:p>
        </p:txBody>
      </p:sp>
      <p:sp>
        <p:nvSpPr>
          <p:cNvPr id="3" name="TextBox 2"/>
          <p:cNvSpPr txBox="1"/>
          <p:nvPr/>
        </p:nvSpPr>
        <p:spPr>
          <a:xfrm>
            <a:off x="381000" y="909092"/>
            <a:ext cx="8114071" cy="5047536"/>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Instant feedback on CI ADS-Dev – was great, as soon as commit, was available to look at, way it should be</a:t>
            </a:r>
          </a:p>
          <a:p>
            <a:pPr marL="742950" lvl="1" indent="-285750">
              <a:buFont typeface="Wingdings" panose="05000000000000000000" pitchFamily="2" charset="2"/>
              <a:buChar char="§"/>
            </a:pPr>
            <a:r>
              <a:rPr lang="en-US" sz="1400" dirty="0" smtClean="0"/>
              <a:t>Infrastructure was awesome</a:t>
            </a:r>
          </a:p>
          <a:p>
            <a:pPr marL="742950" lvl="1" indent="-285750">
              <a:buFont typeface="Wingdings" panose="05000000000000000000" pitchFamily="2" charset="2"/>
              <a:buChar char="§"/>
            </a:pPr>
            <a:r>
              <a:rPr lang="en-US" sz="1400" dirty="0" smtClean="0"/>
              <a:t>Adapted to issues rapidly – made UI, functional issues – pretty responsive</a:t>
            </a:r>
          </a:p>
          <a:p>
            <a:pPr marL="742950" lvl="1" indent="-285750">
              <a:buFont typeface="Wingdings" panose="05000000000000000000" pitchFamily="2" charset="2"/>
              <a:buChar char="§"/>
            </a:pPr>
            <a:r>
              <a:rPr lang="en-US" sz="1400" dirty="0" smtClean="0"/>
              <a:t>Chat ability went steady all day allowing for rapid reactive changes</a:t>
            </a:r>
          </a:p>
          <a:p>
            <a:pPr marL="742950" lvl="1" indent="-285750">
              <a:buFont typeface="Wingdings" panose="05000000000000000000" pitchFamily="2" charset="2"/>
              <a:buChar char="§"/>
            </a:pPr>
            <a:r>
              <a:rPr lang="en-US" sz="1400" dirty="0" smtClean="0"/>
              <a:t>Emails from broken builds – immediately know something went wrong – generated from Jenkins CI</a:t>
            </a:r>
          </a:p>
          <a:p>
            <a:pPr marL="742950" lvl="1" indent="-285750">
              <a:buFont typeface="Wingdings" panose="05000000000000000000" pitchFamily="2" charset="2"/>
              <a:buChar char="§"/>
            </a:pPr>
            <a:r>
              <a:rPr lang="en-US" sz="1400" dirty="0" smtClean="0"/>
              <a:t>User Acceptance Testing issues/bugs/changes into GitHub allowed for instant feedback and changes could be made</a:t>
            </a:r>
          </a:p>
          <a:p>
            <a:pPr marL="742950" lvl="1" indent="-285750">
              <a:buFont typeface="Wingdings" panose="05000000000000000000" pitchFamily="2" charset="2"/>
              <a:buChar char="§"/>
            </a:pPr>
            <a:r>
              <a:rPr lang="en-US" sz="1400" dirty="0" smtClean="0"/>
              <a:t>High success patch rate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a:t>
            </a:r>
            <a:r>
              <a:rPr lang="en-US" sz="1400" dirty="0" smtClean="0"/>
              <a:t>did not go well?</a:t>
            </a:r>
          </a:p>
          <a:p>
            <a:pPr marL="742950" lvl="1" indent="-285750">
              <a:buFont typeface="Wingdings" panose="05000000000000000000" pitchFamily="2" charset="2"/>
              <a:buChar char="§"/>
            </a:pPr>
            <a:r>
              <a:rPr lang="en-US" sz="1400" dirty="0" smtClean="0"/>
              <a:t>Skype for business is a challenge for meetings</a:t>
            </a:r>
          </a:p>
          <a:p>
            <a:pPr marL="742950" lvl="1" indent="-285750">
              <a:buFont typeface="Wingdings" panose="05000000000000000000" pitchFamily="2" charset="2"/>
              <a:buChar char="§"/>
            </a:pPr>
            <a:r>
              <a:rPr lang="en-US" sz="1400" dirty="0" smtClean="0"/>
              <a:t>Merge into integration steady stream of </a:t>
            </a:r>
            <a:r>
              <a:rPr lang="en-US" sz="1400" dirty="0" smtClean="0"/>
              <a:t>check-in into integration – challenge ready to check-in but someone made changes, had to take a step back (find happy medium to mitigate the challenge), may need more servers, Jenkins job or add process to slow down features into CI – solution: need to pull down updates before commit </a:t>
            </a:r>
          </a:p>
          <a:p>
            <a:pPr marL="742950" lvl="1" indent="-285750">
              <a:buFont typeface="Wingdings" panose="05000000000000000000" pitchFamily="2" charset="2"/>
              <a:buChar char="§"/>
            </a:pPr>
            <a:r>
              <a:rPr lang="en-US" sz="1400" dirty="0" smtClean="0"/>
              <a:t>Code review process needed, should be id in project kick-off – code related stories, add task for code review, we did have it as definition of done</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What </a:t>
            </a:r>
            <a:r>
              <a:rPr lang="en-US" sz="1400" dirty="0" smtClean="0"/>
              <a:t>would you change?</a:t>
            </a:r>
          </a:p>
          <a:p>
            <a:pPr marL="742950" lvl="1" indent="-285750">
              <a:buFont typeface="Wingdings" panose="05000000000000000000" pitchFamily="2" charset="2"/>
              <a:buChar char="§"/>
            </a:pPr>
            <a:r>
              <a:rPr lang="en-US" sz="1400" dirty="0" smtClean="0"/>
              <a:t> CI for every feature branch (Ok on large project, not sure of feasibility for smaller projects)</a:t>
            </a:r>
          </a:p>
          <a:p>
            <a:pPr marL="742950" lvl="1" indent="-285750">
              <a:buFont typeface="Wingdings" panose="05000000000000000000" pitchFamily="2" charset="2"/>
              <a:buChar char="§"/>
            </a:pPr>
            <a:r>
              <a:rPr lang="en-US" sz="1400" dirty="0" smtClean="0"/>
              <a:t>Need a check-in the code review form earlier </a:t>
            </a:r>
            <a:r>
              <a:rPr lang="en-US" sz="1400" smtClean="0"/>
              <a:t>in process</a:t>
            </a:r>
            <a:endParaRPr lang="en-US" sz="1400" dirty="0"/>
          </a:p>
        </p:txBody>
      </p:sp>
    </p:spTree>
    <p:extLst>
      <p:ext uri="{BB962C8B-B14F-4D97-AF65-F5344CB8AC3E}">
        <p14:creationId xmlns:p14="http://schemas.microsoft.com/office/powerpoint/2010/main" val="373709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5287962"/>
          </a:xfrm>
        </p:spPr>
        <p:txBody>
          <a:bodyPr rtlCol="0">
            <a:normAutofit/>
          </a:bodyPr>
          <a:lstStyle/>
          <a:p>
            <a:pPr eaLnBrk="1" hangingPunct="1"/>
            <a:r>
              <a:rPr lang="en-US" sz="2000" dirty="0" smtClean="0"/>
              <a:t>Goals/Definition of Done </a:t>
            </a:r>
          </a:p>
          <a:p>
            <a:pPr eaLnBrk="1" hangingPunct="1"/>
            <a:r>
              <a:rPr lang="en-US" sz="2000" dirty="0" smtClean="0"/>
              <a:t>Artifacts: Status</a:t>
            </a:r>
          </a:p>
          <a:p>
            <a:r>
              <a:rPr lang="en-US" sz="2000" dirty="0"/>
              <a:t>Technologies Chart</a:t>
            </a:r>
          </a:p>
          <a:p>
            <a:pPr eaLnBrk="1" hangingPunct="1"/>
            <a:r>
              <a:rPr lang="en-US" sz="2000" dirty="0" smtClean="0"/>
              <a:t>Organizational Chart</a:t>
            </a:r>
          </a:p>
          <a:p>
            <a:pPr eaLnBrk="1" hangingPunct="1"/>
            <a:r>
              <a:rPr lang="en-US" sz="2000" dirty="0" smtClean="0"/>
              <a:t>Architectural Diagrams</a:t>
            </a:r>
          </a:p>
          <a:p>
            <a:pPr eaLnBrk="1" hangingPunct="1"/>
            <a:r>
              <a:rPr lang="en-US" sz="2000" dirty="0" smtClean="0"/>
              <a:t>Mock Up Issue </a:t>
            </a:r>
          </a:p>
          <a:p>
            <a:pPr eaLnBrk="1" hangingPunct="1"/>
            <a:r>
              <a:rPr lang="en-US" sz="2000" dirty="0" smtClean="0"/>
              <a:t>Playbook Checklist</a:t>
            </a:r>
          </a:p>
          <a:p>
            <a:pPr eaLnBrk="1" hangingPunct="1"/>
            <a:r>
              <a:rPr lang="en-US" sz="2000" dirty="0" smtClean="0"/>
              <a:t>Sprint 2 Demonstration</a:t>
            </a:r>
          </a:p>
          <a:p>
            <a:pPr eaLnBrk="1" hangingPunct="1"/>
            <a:r>
              <a:rPr lang="en-US" sz="2000" dirty="0" smtClean="0"/>
              <a:t>Sprint 2 Stories</a:t>
            </a:r>
          </a:p>
          <a:p>
            <a:pPr eaLnBrk="1" hangingPunct="1"/>
            <a:r>
              <a:rPr lang="en-US" sz="2000" dirty="0" smtClean="0"/>
              <a:t>Sprint 2 </a:t>
            </a:r>
            <a:r>
              <a:rPr lang="en-US" sz="2000" dirty="0" err="1" smtClean="0"/>
              <a:t>Burndown</a:t>
            </a:r>
            <a:r>
              <a:rPr lang="en-US" sz="2000" dirty="0" smtClean="0"/>
              <a:t> Chart</a:t>
            </a:r>
          </a:p>
          <a:p>
            <a:pPr eaLnBrk="1" hangingPunct="1"/>
            <a:r>
              <a:rPr lang="en-US" sz="2000" dirty="0" smtClean="0"/>
              <a:t>Sprint Schedule</a:t>
            </a:r>
          </a:p>
          <a:p>
            <a:pPr eaLnBrk="1" hangingPunct="1"/>
            <a:r>
              <a:rPr lang="en-US" sz="2000" dirty="0" smtClean="0"/>
              <a:t>Sprint 2 Retrospective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Prototype Finalization</a:t>
            </a:r>
          </a:p>
        </p:txBody>
      </p:sp>
      <p:sp>
        <p:nvSpPr>
          <p:cNvPr id="6" name="Rectangle 1"/>
          <p:cNvSpPr>
            <a:spLocks noChangeArrowheads="1"/>
          </p:cNvSpPr>
          <p:nvPr/>
        </p:nvSpPr>
        <p:spPr bwMode="auto">
          <a:xfrm>
            <a:off x="427396" y="834481"/>
            <a:ext cx="8077200" cy="49859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3200" dirty="0">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a:t>Finalize Architecture</a:t>
            </a:r>
          </a:p>
          <a:p>
            <a:pPr marL="742950" lvl="1" indent="-285750">
              <a:buFont typeface="Wingdings" panose="05000000000000000000" pitchFamily="2" charset="2"/>
              <a:buChar char="§"/>
            </a:pPr>
            <a:r>
              <a:rPr lang="en-US" dirty="0"/>
              <a:t>Finalize Prototype Development</a:t>
            </a:r>
          </a:p>
          <a:p>
            <a:pPr marL="742950" lvl="1" indent="-285750">
              <a:buFont typeface="Wingdings" panose="05000000000000000000" pitchFamily="2" charset="2"/>
              <a:buChar char="§"/>
            </a:pPr>
            <a:r>
              <a:rPr lang="en-US" dirty="0"/>
              <a:t>Implement Testing Plan and produce report/metrics</a:t>
            </a:r>
          </a:p>
          <a:p>
            <a:pPr marL="742950" lvl="1" indent="-285750">
              <a:buFont typeface="Wingdings" panose="05000000000000000000" pitchFamily="2" charset="2"/>
              <a:buChar char="§"/>
            </a:pPr>
            <a:r>
              <a:rPr lang="en-US" dirty="0"/>
              <a:t>Address changes to Mock up</a:t>
            </a:r>
          </a:p>
          <a:p>
            <a:pPr marL="742950" lvl="1" indent="-285750">
              <a:buFont typeface="Wingdings" panose="05000000000000000000" pitchFamily="2" charset="2"/>
              <a:buChar char="§"/>
            </a:pPr>
            <a:endParaRPr lang="en-US" sz="2400" dirty="0"/>
          </a:p>
          <a:p>
            <a:r>
              <a:rPr lang="en-US" sz="3200" dirty="0"/>
              <a:t>Dependency</a:t>
            </a:r>
            <a:r>
              <a:rPr lang="en-US" sz="3200" b="1" dirty="0"/>
              <a:t>: </a:t>
            </a:r>
            <a:endParaRPr lang="en-US" sz="3200" b="1" dirty="0" smtClean="0"/>
          </a:p>
          <a:p>
            <a:pPr marL="914400" lvl="1" indent="-457200">
              <a:buFont typeface="Wingdings" panose="05000000000000000000" pitchFamily="2" charset="2"/>
              <a:buChar char="§"/>
            </a:pPr>
            <a:r>
              <a:rPr lang="en-US" dirty="0" smtClean="0"/>
              <a:t>None</a:t>
            </a:r>
            <a:endParaRPr lang="en-US" dirty="0"/>
          </a:p>
          <a:p>
            <a:pPr marL="742950" lvl="1" indent="-285750">
              <a:buFont typeface="Wingdings" panose="05000000000000000000" pitchFamily="2" charset="2"/>
              <a:buChar char="§"/>
            </a:pPr>
            <a:endParaRPr lang="en-US" dirty="0"/>
          </a:p>
          <a:p>
            <a:r>
              <a:rPr lang="en-US" sz="3200" dirty="0"/>
              <a:t>Definition of Done: Sprint 2</a:t>
            </a:r>
          </a:p>
          <a:p>
            <a:pPr marL="742950" lvl="1" indent="-285750">
              <a:buFont typeface="Wingdings" panose="05000000000000000000" pitchFamily="2" charset="2"/>
              <a:buChar char="§"/>
            </a:pPr>
            <a:r>
              <a:rPr lang="en-US" dirty="0"/>
              <a:t>Prototype completed</a:t>
            </a:r>
          </a:p>
          <a:p>
            <a:pPr marL="742950" lvl="1" indent="-285750">
              <a:buFont typeface="Wingdings" panose="05000000000000000000" pitchFamily="2" charset="2"/>
              <a:buChar char="§"/>
            </a:pPr>
            <a:r>
              <a:rPr lang="en-US" dirty="0"/>
              <a:t>Pass testing in Integration branch/CI </a:t>
            </a:r>
          </a:p>
          <a:p>
            <a:pPr marL="742950" lvl="1" indent="-285750">
              <a:buFont typeface="Wingdings" panose="05000000000000000000" pitchFamily="2" charset="2"/>
              <a:buChar char="§"/>
            </a:pPr>
            <a:r>
              <a:rPr lang="en-US" dirty="0"/>
              <a:t>Validated Unit Tests</a:t>
            </a:r>
          </a:p>
          <a:p>
            <a:pPr marL="742950" lvl="1" indent="-285750">
              <a:buFont typeface="Wingdings" panose="05000000000000000000" pitchFamily="2" charset="2"/>
              <a:buChar char="§"/>
            </a:pPr>
            <a:r>
              <a:rPr lang="en-US" dirty="0"/>
              <a:t>Validated End-to-End Tests</a:t>
            </a:r>
          </a:p>
          <a:p>
            <a:pPr marL="742950" lvl="1" indent="-285750">
              <a:buFont typeface="Wingdings" panose="05000000000000000000" pitchFamily="2" charset="2"/>
              <a:buChar char="§"/>
            </a:pPr>
            <a:r>
              <a:rPr lang="en-US" dirty="0"/>
              <a:t>Validated User Acceptance Testing</a:t>
            </a: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274996" y="106680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Read Me</a:t>
            </a:r>
          </a:p>
          <a:p>
            <a:pPr marL="742950" lvl="1" indent="-285750">
              <a:buFont typeface="Wingdings" panose="05000000000000000000" pitchFamily="2" charset="2"/>
              <a:buChar char="§"/>
            </a:pPr>
            <a:r>
              <a:rPr lang="en-US" dirty="0" smtClean="0"/>
              <a:t>Update License/Tools/Technologies Chart - </a:t>
            </a:r>
            <a:r>
              <a:rPr lang="en-US" dirty="0" smtClean="0">
                <a:solidFill>
                  <a:srgbClr val="FF0000"/>
                </a:solidFill>
              </a:rPr>
              <a:t>Done</a:t>
            </a:r>
          </a:p>
          <a:p>
            <a:pPr marL="1200150" lvl="2"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a:t>
            </a: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github.com/Geocent/18f-prototype/blob/integration/README.md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Org Chart for Project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a:t>
            </a:r>
            <a:r>
              <a:rPr lang="en-US" dirty="0" smtClean="0">
                <a:hlinkClick r:id="rId4"/>
              </a:rPr>
              <a:t>20Sprint2.docx</a:t>
            </a:r>
            <a:endParaRPr lang="en-US" dirty="0" smtClean="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Defect/Issue Management Process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Done</a:t>
            </a:r>
          </a:p>
          <a:p>
            <a:pPr marL="1200150" lvl="2" indent="-285750">
              <a:buFont typeface="Wingdings" panose="05000000000000000000" pitchFamily="2" charset="2"/>
              <a:buChar char="§"/>
            </a:pPr>
            <a:r>
              <a:rPr lang="en-US" dirty="0">
                <a:hlinkClick r:id="rId4"/>
              </a:rPr>
              <a:t>https://github.com/Geocent/18f-prototype/blob/integration/docs/scrum/sprint2/Geocent%20Project%20Management%20Plan%20-%20Sprint2.docx</a:t>
            </a:r>
            <a:endParaRPr lang="en-US" dirty="0"/>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CI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Reference Architecture Diagram and add link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Documentation for CM design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Using GitHub need to add to PMP</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Final QA document – Delivery Management Quality Plan </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meeting to discuss content for PMP</a:t>
            </a:r>
          </a:p>
          <a:p>
            <a:pPr marL="1200150" lvl="2" indent="-285750">
              <a:buFont typeface="Wingdings" panose="05000000000000000000" pitchFamily="2" charset="2"/>
              <a:buChar char="§"/>
            </a:pPr>
            <a:r>
              <a:rPr lang="en-US" dirty="0" smtClean="0">
                <a:solidFill>
                  <a:srgbClr val="FF0000"/>
                </a:solidFill>
                <a:latin typeface="Calibri" panose="020F0502020204030204" pitchFamily="34" charset="0"/>
                <a:cs typeface="Times New Roman" panose="02020603050405020304" pitchFamily="18" charset="0"/>
              </a:rPr>
              <a:t>Provide link to Code Review Form</a:t>
            </a:r>
            <a:endParaRPr lang="en-US" dirty="0"/>
          </a:p>
        </p:txBody>
      </p:sp>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Artifacts</a:t>
            </a:r>
          </a:p>
        </p:txBody>
      </p:sp>
      <p:sp>
        <p:nvSpPr>
          <p:cNvPr id="3" name="TextBox 2"/>
          <p:cNvSpPr txBox="1"/>
          <p:nvPr/>
        </p:nvSpPr>
        <p:spPr>
          <a:xfrm>
            <a:off x="676275" y="1107440"/>
            <a:ext cx="8458200"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Architecture Diagram  - </a:t>
            </a:r>
            <a:r>
              <a:rPr lang="en-US" dirty="0" smtClean="0">
                <a:solidFill>
                  <a:srgbClr val="FF0000"/>
                </a:solidFill>
              </a:rPr>
              <a:t>In progress</a:t>
            </a:r>
          </a:p>
          <a:p>
            <a:pPr marL="742950" lvl="1"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hlinkClick r:id="rId3"/>
              </a:rPr>
              <a:t>https://github.com/Geocent/18f-prototype/blob/integration/docs/scrum/sprint2/architecture-diagram_Sprint2.pdf</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UI Mock Up </a:t>
            </a:r>
          </a:p>
          <a:p>
            <a:pPr marL="742950" lvl="1" indent="-285750">
              <a:buFont typeface="Wingdings" panose="05000000000000000000" pitchFamily="2" charset="2"/>
              <a:buChar cha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Need to discuss and document changes made during Prototype development</a:t>
            </a:r>
          </a:p>
          <a:p>
            <a:pPr marL="285750" indent="-285750">
              <a:buFont typeface="Wingdings" panose="05000000000000000000" pitchFamily="2" charset="2"/>
              <a:buChar char="§"/>
            </a:pPr>
            <a:endPar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Playbook Checklist –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 progress</a:t>
            </a:r>
          </a:p>
          <a:p>
            <a:pPr marL="742950" lvl="1" indent="-285750">
              <a:buFont typeface="Wingdings" panose="05000000000000000000" pitchFamily="2" charset="2"/>
              <a:buChar char="§"/>
            </a:pPr>
            <a:endParaRPr lang="en-US" dirty="0"/>
          </a:p>
          <a:p>
            <a:pPr marL="742950" lvl="1" indent="-285750">
              <a:buFont typeface="Wingdings" panose="05000000000000000000" pitchFamily="2" charset="2"/>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endParaRPr lang="en-US" dirty="0"/>
          </a:p>
        </p:txBody>
      </p:sp>
      <p:sp>
        <p:nvSpPr>
          <p:cNvPr id="6" name="TextBox 5"/>
          <p:cNvSpPr txBox="1"/>
          <p:nvPr/>
        </p:nvSpPr>
        <p:spPr>
          <a:xfrm>
            <a:off x="1219200" y="2438400"/>
            <a:ext cx="6324600" cy="923330"/>
          </a:xfrm>
          <a:prstGeom prst="rect">
            <a:avLst/>
          </a:prstGeom>
          <a:solidFill>
            <a:schemeClr val="bg1">
              <a:lumMod val="85000"/>
            </a:schemeClr>
          </a:solidFill>
        </p:spPr>
        <p:txBody>
          <a:bodyPr wrap="square" rtlCol="0">
            <a:spAutoFit/>
          </a:bodyPr>
          <a:lstStyle/>
          <a:p>
            <a:r>
              <a:rPr lang="en-US" b="1" dirty="0" smtClean="0"/>
              <a:t>Discussion: </a:t>
            </a:r>
            <a:r>
              <a:rPr lang="en-US" dirty="0" smtClean="0"/>
              <a:t>Change used only Calling drug event – may need to address and redesign to expand events to pull all of the right drugs.</a:t>
            </a:r>
            <a:endParaRPr lang="en-US" dirty="0"/>
          </a:p>
        </p:txBody>
      </p:sp>
    </p:spTree>
    <p:extLst>
      <p:ext uri="{BB962C8B-B14F-4D97-AF65-F5344CB8AC3E}">
        <p14:creationId xmlns:p14="http://schemas.microsoft.com/office/powerpoint/2010/main" val="3630468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UI Mock </a:t>
            </a:r>
            <a:r>
              <a:rPr lang="en-US" b="1" dirty="0" smtClean="0">
                <a:solidFill>
                  <a:schemeClr val="bg1"/>
                </a:solidFill>
              </a:rPr>
              <a:t>Up</a:t>
            </a:r>
            <a:endParaRPr lang="en-US" b="1" dirty="0" smtClean="0">
              <a:solidFill>
                <a:schemeClr val="bg1"/>
              </a:solidFill>
            </a:endParaRPr>
          </a:p>
        </p:txBody>
      </p:sp>
      <p:sp>
        <p:nvSpPr>
          <p:cNvPr id="6" name="TextBox 5"/>
          <p:cNvSpPr txBox="1"/>
          <p:nvPr/>
        </p:nvSpPr>
        <p:spPr>
          <a:xfrm>
            <a:off x="1524000" y="2057400"/>
            <a:ext cx="6324600" cy="2862322"/>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Minor changes made to UI Mock Up for Prototype to present a better view based on usability testing results, technical issues in terms of the number of records being displayed, choosing symptoms before the displays.</a:t>
            </a:r>
          </a:p>
          <a:p>
            <a:endParaRPr lang="en-US" dirty="0"/>
          </a:p>
          <a:p>
            <a:r>
              <a:rPr lang="en-US" dirty="0" smtClean="0"/>
              <a:t>Keith and Vance will look at UI based on usability testing results; will create a story for enhancements and prioritize tasks based on feedback.</a:t>
            </a:r>
            <a:endParaRPr lang="en-US" dirty="0"/>
          </a:p>
        </p:txBody>
      </p:sp>
    </p:spTree>
    <p:extLst>
      <p:ext uri="{BB962C8B-B14F-4D97-AF65-F5344CB8AC3E}">
        <p14:creationId xmlns:p14="http://schemas.microsoft.com/office/powerpoint/2010/main" val="108381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Playbook Checklist</a:t>
            </a:r>
          </a:p>
        </p:txBody>
      </p:sp>
      <p:sp>
        <p:nvSpPr>
          <p:cNvPr id="6" name="TextBox 5"/>
          <p:cNvSpPr txBox="1"/>
          <p:nvPr/>
        </p:nvSpPr>
        <p:spPr>
          <a:xfrm>
            <a:off x="1524000" y="2057400"/>
            <a:ext cx="6324600" cy="2031325"/>
          </a:xfrm>
          <a:prstGeom prst="rect">
            <a:avLst/>
          </a:prstGeom>
          <a:solidFill>
            <a:schemeClr val="bg1">
              <a:lumMod val="85000"/>
            </a:schemeClr>
          </a:solidFill>
        </p:spPr>
        <p:txBody>
          <a:bodyPr wrap="square" rtlCol="0">
            <a:spAutoFit/>
          </a:bodyPr>
          <a:lstStyle/>
          <a:p>
            <a:r>
              <a:rPr lang="en-US" b="1" dirty="0" smtClean="0"/>
              <a:t>Discussion: </a:t>
            </a:r>
            <a:endParaRPr lang="en-US" dirty="0"/>
          </a:p>
          <a:p>
            <a:endParaRPr lang="en-US" dirty="0" smtClean="0"/>
          </a:p>
          <a:p>
            <a:r>
              <a:rPr lang="en-US" dirty="0" smtClean="0"/>
              <a:t>Well </a:t>
            </a:r>
            <a:r>
              <a:rPr lang="en-US" dirty="0"/>
              <a:t>covered and good justifications and not applicable identified</a:t>
            </a:r>
          </a:p>
          <a:p>
            <a:endParaRPr lang="en-US" dirty="0"/>
          </a:p>
          <a:p>
            <a:r>
              <a:rPr lang="en-US" dirty="0"/>
              <a:t>Needs review  </a:t>
            </a:r>
            <a:r>
              <a:rPr lang="en-US" dirty="0" err="1"/>
              <a:t>docs.hcd</a:t>
            </a:r>
            <a:endParaRPr lang="en-US" dirty="0"/>
          </a:p>
          <a:p>
            <a:endParaRPr lang="en-US" dirty="0"/>
          </a:p>
          <a:p>
            <a:r>
              <a:rPr lang="en-US" dirty="0"/>
              <a:t>Add to readme – playbook link and justifications</a:t>
            </a:r>
            <a:endParaRPr lang="en-US" dirty="0"/>
          </a:p>
        </p:txBody>
      </p:sp>
      <p:sp>
        <p:nvSpPr>
          <p:cNvPr id="4" name="Rectangle 3"/>
          <p:cNvSpPr/>
          <p:nvPr/>
        </p:nvSpPr>
        <p:spPr>
          <a:xfrm>
            <a:off x="914400" y="1190356"/>
            <a:ext cx="7239000" cy="646331"/>
          </a:xfrm>
          <a:prstGeom prst="rect">
            <a:avLst/>
          </a:prstGeom>
        </p:spPr>
        <p:txBody>
          <a:bodyPr wrap="square">
            <a:spAutoFit/>
          </a:bodyPr>
          <a:lstStyle/>
          <a:p>
            <a:r>
              <a:rPr lang="en-US" dirty="0">
                <a:hlinkClick r:id="rId3"/>
              </a:rPr>
              <a:t>https://</a:t>
            </a:r>
            <a:r>
              <a:rPr lang="en-US" dirty="0" smtClean="0">
                <a:hlinkClick r:id="rId3"/>
              </a:rPr>
              <a:t>github.com/Geocent/18f-prototype/tree/integration/docs/HCD</a:t>
            </a:r>
            <a:endParaRPr lang="en-US" dirty="0" smtClean="0"/>
          </a:p>
          <a:p>
            <a:endParaRPr lang="en-US" dirty="0"/>
          </a:p>
        </p:txBody>
      </p:sp>
    </p:spTree>
    <p:extLst>
      <p:ext uri="{BB962C8B-B14F-4D97-AF65-F5344CB8AC3E}">
        <p14:creationId xmlns:p14="http://schemas.microsoft.com/office/powerpoint/2010/main" val="398866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57400"/>
            <a:ext cx="3810000" cy="3343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2: Stories</a:t>
            </a:r>
          </a:p>
        </p:txBody>
      </p:sp>
      <p:pic>
        <p:nvPicPr>
          <p:cNvPr id="4" name="Picture 3"/>
          <p:cNvPicPr>
            <a:picLocks noChangeAspect="1"/>
          </p:cNvPicPr>
          <p:nvPr/>
        </p:nvPicPr>
        <p:blipFill>
          <a:blip r:embed="rId3"/>
          <a:stretch>
            <a:fillRect/>
          </a:stretch>
        </p:blipFill>
        <p:spPr>
          <a:xfrm>
            <a:off x="152400" y="990600"/>
            <a:ext cx="8658225" cy="4122727"/>
          </a:xfrm>
          <a:prstGeom prst="rect">
            <a:avLst/>
          </a:prstGeom>
        </p:spPr>
      </p:pic>
      <p:pic>
        <p:nvPicPr>
          <p:cNvPr id="6" name="Picture 5"/>
          <p:cNvPicPr>
            <a:picLocks noChangeAspect="1"/>
          </p:cNvPicPr>
          <p:nvPr/>
        </p:nvPicPr>
        <p:blipFill>
          <a:blip r:embed="rId4"/>
          <a:stretch>
            <a:fillRect/>
          </a:stretch>
        </p:blipFill>
        <p:spPr>
          <a:xfrm>
            <a:off x="7029450" y="5029200"/>
            <a:ext cx="1685925" cy="995546"/>
          </a:xfrm>
          <a:prstGeom prst="rect">
            <a:avLst/>
          </a:prstGeom>
        </p:spPr>
      </p:pic>
      <p:sp>
        <p:nvSpPr>
          <p:cNvPr id="7" name="TextBox 6"/>
          <p:cNvSpPr txBox="1"/>
          <p:nvPr/>
        </p:nvSpPr>
        <p:spPr>
          <a:xfrm>
            <a:off x="447675" y="2606694"/>
            <a:ext cx="6324600" cy="3970318"/>
          </a:xfrm>
          <a:prstGeom prst="rect">
            <a:avLst/>
          </a:prstGeom>
          <a:solidFill>
            <a:schemeClr val="bg1">
              <a:lumMod val="85000"/>
            </a:schemeClr>
          </a:solidFill>
        </p:spPr>
        <p:txBody>
          <a:bodyPr wrap="square" rtlCol="0">
            <a:spAutoFit/>
          </a:bodyPr>
          <a:lstStyle/>
          <a:p>
            <a:r>
              <a:rPr lang="en-US" b="1" dirty="0" smtClean="0"/>
              <a:t>Discussion: </a:t>
            </a:r>
          </a:p>
          <a:p>
            <a:r>
              <a:rPr lang="en-US" b="1" dirty="0" smtClean="0"/>
              <a:t>Stories</a:t>
            </a:r>
            <a:endParaRPr lang="en-US" dirty="0"/>
          </a:p>
          <a:p>
            <a:pPr marL="742950" lvl="1" indent="-285750">
              <a:buFont typeface="Wingdings" panose="05000000000000000000" pitchFamily="2" charset="2"/>
              <a:buChar char="§"/>
            </a:pPr>
            <a:r>
              <a:rPr lang="en-US" dirty="0" smtClean="0"/>
              <a:t>#31 – look at color scheme when hovering over link</a:t>
            </a:r>
          </a:p>
          <a:p>
            <a:pPr marL="742950" lvl="1" indent="-285750">
              <a:buFont typeface="Wingdings" panose="05000000000000000000" pitchFamily="2" charset="2"/>
              <a:buChar char="§"/>
            </a:pPr>
            <a:r>
              <a:rPr lang="en-US" dirty="0" smtClean="0"/>
              <a:t>#10 – runs on multiple devices, mobile driver needs adjustments, create enhancements</a:t>
            </a:r>
          </a:p>
          <a:p>
            <a:pPr marL="742950" lvl="1" indent="-285750">
              <a:buFont typeface="Wingdings" panose="05000000000000000000" pitchFamily="2" charset="2"/>
              <a:buChar char="§"/>
            </a:pPr>
            <a:r>
              <a:rPr lang="en-US" dirty="0" smtClean="0"/>
              <a:t>#26 – check box for seriousness works well</a:t>
            </a:r>
          </a:p>
          <a:p>
            <a:pPr marL="742950" lvl="1" indent="-285750">
              <a:buFont typeface="Wingdings" panose="05000000000000000000" pitchFamily="2" charset="2"/>
              <a:buChar char="§"/>
            </a:pPr>
            <a:r>
              <a:rPr lang="en-US" dirty="0" smtClean="0"/>
              <a:t>All other stories look good</a:t>
            </a:r>
          </a:p>
          <a:p>
            <a:pPr marL="742950" lvl="1" indent="-285750">
              <a:buFont typeface="Wingdings" panose="05000000000000000000" pitchFamily="2" charset="2"/>
              <a:buChar char="§"/>
            </a:pPr>
            <a:r>
              <a:rPr lang="en-US" dirty="0" smtClean="0"/>
              <a:t>#27 – working </a:t>
            </a:r>
          </a:p>
          <a:p>
            <a:r>
              <a:rPr lang="en-US" b="1" dirty="0" smtClean="0"/>
              <a:t>Acceptance</a:t>
            </a:r>
          </a:p>
          <a:p>
            <a:pPr marL="742950" lvl="1" indent="-285750">
              <a:buFont typeface="Wingdings" panose="05000000000000000000" pitchFamily="2" charset="2"/>
              <a:buChar char="§"/>
            </a:pPr>
            <a:r>
              <a:rPr lang="en-US" dirty="0" smtClean="0"/>
              <a:t>All completed stories accepted</a:t>
            </a:r>
          </a:p>
          <a:p>
            <a:pPr marL="742950" lvl="1" indent="-285750">
              <a:buFont typeface="Wingdings" panose="05000000000000000000" pitchFamily="2" charset="2"/>
              <a:buChar char="§"/>
            </a:pPr>
            <a:r>
              <a:rPr lang="en-US" dirty="0" smtClean="0"/>
              <a:t>1 story still in progress</a:t>
            </a:r>
          </a:p>
          <a:p>
            <a:r>
              <a:rPr lang="en-US" b="1" dirty="0" smtClean="0"/>
              <a:t>Enhancements</a:t>
            </a:r>
          </a:p>
          <a:p>
            <a:pPr marL="742950" lvl="1" indent="-285750">
              <a:buFont typeface="Wingdings" panose="05000000000000000000" pitchFamily="2" charset="2"/>
              <a:buChar char="§"/>
            </a:pPr>
            <a:r>
              <a:rPr lang="en-US" dirty="0" smtClean="0"/>
              <a:t>Click view report – opens – only 1 data field, need additional fields to report</a:t>
            </a:r>
          </a:p>
        </p:txBody>
      </p:sp>
      <p:sp>
        <p:nvSpPr>
          <p:cNvPr id="8" name="Rectangle 7"/>
          <p:cNvSpPr/>
          <p:nvPr/>
        </p:nvSpPr>
        <p:spPr>
          <a:xfrm>
            <a:off x="2667000" y="681344"/>
            <a:ext cx="5281613" cy="923330"/>
          </a:xfrm>
          <a:prstGeom prst="rect">
            <a:avLst/>
          </a:prstGeom>
          <a:solidFill>
            <a:schemeClr val="bg1">
              <a:lumMod val="85000"/>
            </a:schemeClr>
          </a:solidFill>
        </p:spPr>
        <p:txBody>
          <a:bodyPr wrap="square">
            <a:spAutoFit/>
          </a:bodyPr>
          <a:lstStyle/>
          <a:p>
            <a:r>
              <a:rPr lang="en-US" dirty="0">
                <a:hlinkClick r:id="rId5"/>
              </a:rPr>
              <a:t>https://</a:t>
            </a:r>
            <a:r>
              <a:rPr lang="en-US" dirty="0" smtClean="0">
                <a:hlinkClick r:id="rId5"/>
              </a:rPr>
              <a:t>www.scrumdo.com/projects/project/18f-ads-prototype/iteration/128771</a:t>
            </a:r>
            <a:endParaRPr lang="en-US" dirty="0" smtClean="0"/>
          </a:p>
          <a:p>
            <a:endParaRPr lang="en-US" dirty="0"/>
          </a:p>
        </p:txBody>
      </p:sp>
    </p:spTree>
    <p:extLst>
      <p:ext uri="{BB962C8B-B14F-4D97-AF65-F5344CB8AC3E}">
        <p14:creationId xmlns:p14="http://schemas.microsoft.com/office/powerpoint/2010/main" val="151311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1144</TotalTime>
  <Words>787</Words>
  <Application>Microsoft Office PowerPoint</Application>
  <PresentationFormat>On-screen Show (4:3)</PresentationFormat>
  <Paragraphs>176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70</cp:revision>
  <dcterms:created xsi:type="dcterms:W3CDTF">2011-05-09T12:20:53Z</dcterms:created>
  <dcterms:modified xsi:type="dcterms:W3CDTF">2015-06-25T17:26:20Z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