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79" r:id="rId5"/>
    <p:sldId id="294" r:id="rId6"/>
    <p:sldId id="295" r:id="rId7"/>
    <p:sldId id="323" r:id="rId8"/>
    <p:sldId id="338" r:id="rId9"/>
    <p:sldId id="333" r:id="rId10"/>
    <p:sldId id="335" r:id="rId11"/>
    <p:sldId id="324" r:id="rId12"/>
    <p:sldId id="329" r:id="rId13"/>
    <p:sldId id="330" r:id="rId14"/>
    <p:sldId id="320" r:id="rId15"/>
    <p:sldId id="326" r:id="rId16"/>
    <p:sldId id="321" r:id="rId17"/>
    <p:sldId id="278" r:id="rId1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40">
          <p15:clr>
            <a:srgbClr val="A4A3A4"/>
          </p15:clr>
        </p15:guide>
        <p15:guide id="2" pos="12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80"/>
    <a:srgbClr val="FFCC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03" autoAdjust="0"/>
    <p:restoredTop sz="90205" autoAdjust="0"/>
  </p:normalViewPr>
  <p:slideViewPr>
    <p:cSldViewPr>
      <p:cViewPr varScale="1">
        <p:scale>
          <a:sx n="39" d="100"/>
          <a:sy n="39" d="100"/>
        </p:scale>
        <p:origin x="400" y="24"/>
      </p:cViewPr>
      <p:guideLst>
        <p:guide orient="horz" pos="3840"/>
        <p:guide pos="124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93F31936-34FB-46D7-8B5B-9A9CF58989DC}" type="datetimeFigureOut">
              <a:rPr lang="en-US" smtClean="0"/>
              <a:pPr/>
              <a:t>6/29/2015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0FE8F1DC-3F0C-4339-A5C5-E023D24DEE3D}" type="slidenum">
              <a:rPr lang="en-US" smtClean="0"/>
              <a:pPr/>
              <a:t>‹#›</a:t>
            </a:fld>
            <a:endParaRPr lang="en-US"/>
          </a:p>
        </p:txBody>
      </p:sp>
    </p:spTree>
    <p:extLst>
      <p:ext uri="{BB962C8B-B14F-4D97-AF65-F5344CB8AC3E}">
        <p14:creationId xmlns:p14="http://schemas.microsoft.com/office/powerpoint/2010/main" val="1127754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E8F1DC-3F0C-4339-A5C5-E023D24DEE3D}" type="slidenum">
              <a:rPr lang="en-US" smtClean="0"/>
              <a:pPr/>
              <a:t>1</a:t>
            </a:fld>
            <a:endParaRPr lang="en-US"/>
          </a:p>
        </p:txBody>
      </p:sp>
    </p:spTree>
    <p:extLst>
      <p:ext uri="{BB962C8B-B14F-4D97-AF65-F5344CB8AC3E}">
        <p14:creationId xmlns:p14="http://schemas.microsoft.com/office/powerpoint/2010/main" val="1719740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10</a:t>
            </a:fld>
            <a:endParaRPr lang="en-US" dirty="0" smtClean="0"/>
          </a:p>
        </p:txBody>
      </p:sp>
    </p:spTree>
    <p:extLst>
      <p:ext uri="{BB962C8B-B14F-4D97-AF65-F5344CB8AC3E}">
        <p14:creationId xmlns:p14="http://schemas.microsoft.com/office/powerpoint/2010/main" val="3871989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11</a:t>
            </a:fld>
            <a:endParaRPr lang="en-US" dirty="0" smtClean="0"/>
          </a:p>
        </p:txBody>
      </p:sp>
    </p:spTree>
    <p:extLst>
      <p:ext uri="{BB962C8B-B14F-4D97-AF65-F5344CB8AC3E}">
        <p14:creationId xmlns:p14="http://schemas.microsoft.com/office/powerpoint/2010/main" val="851730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12</a:t>
            </a:fld>
            <a:endParaRPr lang="en-US" dirty="0" smtClean="0"/>
          </a:p>
        </p:txBody>
      </p:sp>
    </p:spTree>
    <p:extLst>
      <p:ext uri="{BB962C8B-B14F-4D97-AF65-F5344CB8AC3E}">
        <p14:creationId xmlns:p14="http://schemas.microsoft.com/office/powerpoint/2010/main" val="1676464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13</a:t>
            </a:fld>
            <a:endParaRPr lang="en-US" dirty="0" smtClean="0"/>
          </a:p>
        </p:txBody>
      </p:sp>
    </p:spTree>
    <p:extLst>
      <p:ext uri="{BB962C8B-B14F-4D97-AF65-F5344CB8AC3E}">
        <p14:creationId xmlns:p14="http://schemas.microsoft.com/office/powerpoint/2010/main" val="733463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E8F1DC-3F0C-4339-A5C5-E023D24DEE3D}" type="slidenum">
              <a:rPr lang="en-US" smtClean="0"/>
              <a:pPr/>
              <a:t>14</a:t>
            </a:fld>
            <a:endParaRPr lang="en-US"/>
          </a:p>
        </p:txBody>
      </p:sp>
    </p:spTree>
    <p:extLst>
      <p:ext uri="{BB962C8B-B14F-4D97-AF65-F5344CB8AC3E}">
        <p14:creationId xmlns:p14="http://schemas.microsoft.com/office/powerpoint/2010/main" val="3601265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A3D1355-8BCE-4F07-8625-DA8A5EE707C6}" type="slidenum">
              <a:rPr lang="en-US"/>
              <a:pPr fontAlgn="base">
                <a:spcBef>
                  <a:spcPct val="0"/>
                </a:spcBef>
                <a:spcAft>
                  <a:spcPct val="0"/>
                </a:spcAft>
              </a:pPr>
              <a:t>2</a:t>
            </a:fld>
            <a:endParaRPr lang="en-US" dirty="0"/>
          </a:p>
        </p:txBody>
      </p:sp>
    </p:spTree>
    <p:extLst>
      <p:ext uri="{BB962C8B-B14F-4D97-AF65-F5344CB8AC3E}">
        <p14:creationId xmlns:p14="http://schemas.microsoft.com/office/powerpoint/2010/main" val="485169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3</a:t>
            </a:fld>
            <a:endParaRPr lang="en-US" dirty="0" smtClean="0"/>
          </a:p>
        </p:txBody>
      </p:sp>
    </p:spTree>
    <p:extLst>
      <p:ext uri="{BB962C8B-B14F-4D97-AF65-F5344CB8AC3E}">
        <p14:creationId xmlns:p14="http://schemas.microsoft.com/office/powerpoint/2010/main" val="2140269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4</a:t>
            </a:fld>
            <a:endParaRPr lang="en-US" dirty="0" smtClean="0"/>
          </a:p>
        </p:txBody>
      </p:sp>
    </p:spTree>
    <p:extLst>
      <p:ext uri="{BB962C8B-B14F-4D97-AF65-F5344CB8AC3E}">
        <p14:creationId xmlns:p14="http://schemas.microsoft.com/office/powerpoint/2010/main" val="2310961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5</a:t>
            </a:fld>
            <a:endParaRPr lang="en-US" dirty="0" smtClean="0"/>
          </a:p>
        </p:txBody>
      </p:sp>
    </p:spTree>
    <p:extLst>
      <p:ext uri="{BB962C8B-B14F-4D97-AF65-F5344CB8AC3E}">
        <p14:creationId xmlns:p14="http://schemas.microsoft.com/office/powerpoint/2010/main" val="155523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6</a:t>
            </a:fld>
            <a:endParaRPr lang="en-US" dirty="0" smtClean="0"/>
          </a:p>
        </p:txBody>
      </p:sp>
    </p:spTree>
    <p:extLst>
      <p:ext uri="{BB962C8B-B14F-4D97-AF65-F5344CB8AC3E}">
        <p14:creationId xmlns:p14="http://schemas.microsoft.com/office/powerpoint/2010/main" val="1373910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7</a:t>
            </a:fld>
            <a:endParaRPr lang="en-US" dirty="0" smtClean="0"/>
          </a:p>
        </p:txBody>
      </p:sp>
    </p:spTree>
    <p:extLst>
      <p:ext uri="{BB962C8B-B14F-4D97-AF65-F5344CB8AC3E}">
        <p14:creationId xmlns:p14="http://schemas.microsoft.com/office/powerpoint/2010/main" val="2583714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8</a:t>
            </a:fld>
            <a:endParaRPr lang="en-US" dirty="0" smtClean="0"/>
          </a:p>
        </p:txBody>
      </p:sp>
    </p:spTree>
    <p:extLst>
      <p:ext uri="{BB962C8B-B14F-4D97-AF65-F5344CB8AC3E}">
        <p14:creationId xmlns:p14="http://schemas.microsoft.com/office/powerpoint/2010/main" val="2771464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9</a:t>
            </a:fld>
            <a:endParaRPr lang="en-US" dirty="0" smtClean="0"/>
          </a:p>
        </p:txBody>
      </p:sp>
    </p:spTree>
    <p:extLst>
      <p:ext uri="{BB962C8B-B14F-4D97-AF65-F5344CB8AC3E}">
        <p14:creationId xmlns:p14="http://schemas.microsoft.com/office/powerpoint/2010/main" val="3124100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CC4B11-A6A5-4D9E-9368-043FB2A4AF23}" type="datetimeFigureOut">
              <a:rPr lang="en-US" smtClean="0"/>
              <a:pPr/>
              <a:t>6/29/2015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CC4B11-A6A5-4D9E-9368-043FB2A4AF23}" type="datetimeFigureOut">
              <a:rPr lang="en-US" smtClean="0"/>
              <a:pPr/>
              <a:t>6/29/2015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CC4B11-A6A5-4D9E-9368-043FB2A4AF23}" type="datetimeFigureOut">
              <a:rPr lang="en-US" smtClean="0"/>
              <a:pPr/>
              <a:t>6/29/2015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CC4B11-A6A5-4D9E-9368-043FB2A4AF23}" type="datetimeFigureOut">
              <a:rPr lang="en-US" smtClean="0"/>
              <a:pPr/>
              <a:t>6/29/2015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CC4B11-A6A5-4D9E-9368-043FB2A4AF23}" type="datetimeFigureOut">
              <a:rPr lang="en-US" smtClean="0"/>
              <a:pPr/>
              <a:t>6/29/2015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C4B11-A6A5-4D9E-9368-043FB2A4AF23}" type="datetimeFigureOut">
              <a:rPr lang="en-US" smtClean="0"/>
              <a:pPr/>
              <a:t>6/29/2015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C4B11-A6A5-4D9E-9368-043FB2A4AF23}" type="datetimeFigureOut">
              <a:rPr lang="en-US" smtClean="0"/>
              <a:pPr/>
              <a:t>6/29/2015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extLst>
              <a:ext uri="{28A0092B-C50C-407E-A947-70E740481C1C}">
                <a14:useLocalDpi xmlns:a14="http://schemas.microsoft.com/office/drawing/2010/main" val="0"/>
              </a:ext>
            </a:extLst>
          </a:blip>
          <a:srcRect/>
          <a:stretch>
            <a:fillRect l="1000" t="1000" r="1000" b="8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C4B11-A6A5-4D9E-9368-043FB2A4AF23}" type="datetimeFigureOut">
              <a:rPr lang="en-US" smtClean="0"/>
              <a:pPr/>
              <a:t>6/29/2015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B126DF-647D-47E3-ADDA-20C362E7A6D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www.scrumdo.com/projects/project/18f-ads-prototype/iteration/128771" TargetMode="Externa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Geocent/18f-prototype/blob/integration/README.m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Geocent/18f-prototype/blob/integration/docs/scrum/sprint2/Geocent%20Project%20Management%20Plan%20-%20Sprint2.docx"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Geocent/18f-prototype/blob/integration/docs/scrum/sprint2/architecture-diagram_Sprint2.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Geocent/18f-prototype/tree/integration/docs/HCD"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www.scrumdo.com/projects/project/18f-ads-prototype/iteration/128771" TargetMode="Externa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172200"/>
            <a:ext cx="8534400" cy="685800"/>
          </a:xfrm>
        </p:spPr>
        <p:txBody>
          <a:bodyPr anchor="t">
            <a:normAutofit fontScale="90000"/>
          </a:bodyPr>
          <a:lstStyle/>
          <a:p>
            <a:pPr algn="l">
              <a:spcBef>
                <a:spcPct val="15000"/>
              </a:spcBef>
            </a:pPr>
            <a:r>
              <a:rPr lang="en-US" sz="900" b="0" dirty="0" smtClean="0">
                <a:solidFill>
                  <a:schemeClr val="bg1">
                    <a:lumMod val="75000"/>
                  </a:schemeClr>
                </a:solidFill>
                <a:latin typeface="Arial" pitchFamily="34" charset="0"/>
                <a:cs typeface="Arial" pitchFamily="34" charset="0"/>
              </a:rPr>
              <a:t>NOTICE:  </a:t>
            </a:r>
            <a:r>
              <a:rPr lang="en-US" sz="900" b="0" u="sng" dirty="0" smtClean="0">
                <a:solidFill>
                  <a:schemeClr val="bg1">
                    <a:lumMod val="75000"/>
                  </a:schemeClr>
                </a:solidFill>
                <a:latin typeface="Arial" pitchFamily="34" charset="0"/>
                <a:cs typeface="Arial" pitchFamily="34" charset="0"/>
              </a:rPr>
              <a:t>Proprietary and Confidential</a:t>
            </a:r>
            <a:r>
              <a:rPr lang="en-US" sz="900" b="0" dirty="0" smtClean="0">
                <a:solidFill>
                  <a:schemeClr val="bg1">
                    <a:lumMod val="75000"/>
                  </a:schemeClr>
                </a:solidFill>
                <a:latin typeface="Arial" pitchFamily="34" charset="0"/>
                <a:cs typeface="Arial" pitchFamily="34" charset="0"/>
              </a:rPr>
              <a:t/>
            </a:r>
            <a:br>
              <a:rPr lang="en-US" sz="900" b="0" dirty="0" smtClean="0">
                <a:solidFill>
                  <a:schemeClr val="bg1">
                    <a:lumMod val="75000"/>
                  </a:schemeClr>
                </a:solidFill>
                <a:latin typeface="Arial" pitchFamily="34" charset="0"/>
                <a:cs typeface="Arial" pitchFamily="34" charset="0"/>
              </a:rPr>
            </a:br>
            <a:r>
              <a:rPr lang="en-US" sz="900" b="0" dirty="0" smtClean="0">
                <a:solidFill>
                  <a:schemeClr val="bg1">
                    <a:lumMod val="75000"/>
                  </a:schemeClr>
                </a:solidFill>
                <a:latin typeface="Arial" pitchFamily="34" charset="0"/>
                <a:cs typeface="Arial" pitchFamily="34" charset="0"/>
              </a:rPr>
              <a:t>This material is proprietary to Geocent.  It contains trade secrets and confidential information which is solely the property of Geocent.  This material is solely for the Client’s internal use.  This material shall not be used, reproduced, copied, disclosed, transmitted, in whole or in part, without the express consent of Geocent. © 2009 All rights reserved</a:t>
            </a:r>
            <a:r>
              <a:rPr lang="en-US" sz="900" b="0" dirty="0" smtClean="0">
                <a:solidFill>
                  <a:schemeClr val="tx1">
                    <a:lumMod val="65000"/>
                    <a:lumOff val="35000"/>
                  </a:schemeClr>
                </a:solidFill>
                <a:latin typeface="Arial" pitchFamily="34" charset="0"/>
                <a:cs typeface="Arial" pitchFamily="34" charset="0"/>
              </a:rPr>
              <a:t/>
            </a:r>
            <a:br>
              <a:rPr lang="en-US" sz="900" b="0" dirty="0" smtClean="0">
                <a:solidFill>
                  <a:schemeClr val="tx1">
                    <a:lumMod val="65000"/>
                    <a:lumOff val="35000"/>
                  </a:schemeClr>
                </a:solidFill>
                <a:latin typeface="Arial" pitchFamily="34" charset="0"/>
                <a:cs typeface="Arial" pitchFamily="34" charset="0"/>
              </a:rPr>
            </a:br>
            <a:endParaRPr lang="en-US" sz="900" dirty="0">
              <a:latin typeface="Arial" pitchFamily="34" charset="0"/>
              <a:cs typeface="Arial" pitchFamily="34" charset="0"/>
            </a:endParaRPr>
          </a:p>
        </p:txBody>
      </p:sp>
      <p:sp>
        <p:nvSpPr>
          <p:cNvPr id="12" name="Rectangle 11"/>
          <p:cNvSpPr/>
          <p:nvPr/>
        </p:nvSpPr>
        <p:spPr>
          <a:xfrm rot="16200000">
            <a:off x="1058489" y="1712404"/>
            <a:ext cx="3383278" cy="412287"/>
          </a:xfrm>
          <a:prstGeom prst="rect">
            <a:avLst/>
          </a:prstGeom>
        </p:spPr>
        <p:txBody>
          <a:bodyPr wrap="square">
            <a:spAutoFit/>
          </a:bodyPr>
          <a:lstStyle/>
          <a:p>
            <a:r>
              <a:rPr lang="en-US" sz="2100" b="1" dirty="0" smtClean="0">
                <a:latin typeface="Gill Sans MT" pitchFamily="34" charset="0"/>
              </a:rPr>
              <a:t>Centered on Solutions</a:t>
            </a:r>
            <a:endParaRPr lang="en-US" sz="2100" b="1" dirty="0">
              <a:latin typeface="Gill Sans MT" pitchFamily="34" charset="0"/>
            </a:endParaRPr>
          </a:p>
        </p:txBody>
      </p:sp>
      <p:grpSp>
        <p:nvGrpSpPr>
          <p:cNvPr id="3" name="Group 2"/>
          <p:cNvGrpSpPr/>
          <p:nvPr/>
        </p:nvGrpSpPr>
        <p:grpSpPr>
          <a:xfrm>
            <a:off x="3232703" y="609197"/>
            <a:ext cx="2438400" cy="2788920"/>
            <a:chOff x="3048000" y="1402080"/>
            <a:chExt cx="3024674" cy="3246120"/>
          </a:xfrm>
        </p:grpSpPr>
        <p:pic>
          <p:nvPicPr>
            <p:cNvPr id="8" name="Picture 7" descr="GeocentLogo_Prnt.bmp"/>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3550920"/>
              <a:ext cx="1043474" cy="1097280"/>
            </a:xfrm>
            <a:prstGeom prst="rect">
              <a:avLst/>
            </a:prstGeom>
          </p:spPr>
        </p:pic>
        <p:pic>
          <p:nvPicPr>
            <p:cNvPr id="13" name="Picture 12" descr="circles.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0" y="1402080"/>
              <a:ext cx="914400" cy="914400"/>
            </a:xfrm>
            <a:prstGeom prst="rect">
              <a:avLst/>
            </a:prstGeom>
          </p:spPr>
        </p:pic>
        <p:pic>
          <p:nvPicPr>
            <p:cNvPr id="14" name="Picture 13" descr="eag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14800" y="3535680"/>
              <a:ext cx="914400" cy="914400"/>
            </a:xfrm>
            <a:prstGeom prst="rect">
              <a:avLst/>
            </a:prstGeom>
          </p:spPr>
        </p:pic>
        <p:pic>
          <p:nvPicPr>
            <p:cNvPr id="15" name="Picture 14" descr="earth.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48000" y="2468880"/>
              <a:ext cx="914400" cy="914400"/>
            </a:xfrm>
            <a:prstGeom prst="rect">
              <a:avLst/>
            </a:prstGeom>
          </p:spPr>
        </p:pic>
        <p:pic>
          <p:nvPicPr>
            <p:cNvPr id="16" name="Picture 15" descr="ship.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14800" y="1402080"/>
              <a:ext cx="914400" cy="914400"/>
            </a:xfrm>
            <a:prstGeom prst="rect">
              <a:avLst/>
            </a:prstGeom>
          </p:spPr>
        </p:pic>
        <p:pic>
          <p:nvPicPr>
            <p:cNvPr id="18" name="Picture 17" descr="sub.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41966" y="2439035"/>
              <a:ext cx="914400" cy="914400"/>
            </a:xfrm>
            <a:prstGeom prst="rect">
              <a:avLst/>
            </a:prstGeom>
          </p:spPr>
        </p:pic>
        <p:pic>
          <p:nvPicPr>
            <p:cNvPr id="19" name="Picture 18" descr="coolingtower.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41966" y="1402080"/>
              <a:ext cx="914400" cy="914400"/>
            </a:xfrm>
            <a:prstGeom prst="rect">
              <a:avLst/>
            </a:prstGeom>
          </p:spPr>
        </p:pic>
        <p:pic>
          <p:nvPicPr>
            <p:cNvPr id="20" name="Picture 19" descr="rig.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048000" y="3535680"/>
              <a:ext cx="914399" cy="914399"/>
            </a:xfrm>
            <a:prstGeom prst="rect">
              <a:avLst/>
            </a:prstGeom>
          </p:spPr>
        </p:pic>
        <p:pic>
          <p:nvPicPr>
            <p:cNvPr id="21" name="Picture 20" descr="engineer.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118610" y="2472690"/>
              <a:ext cx="906780" cy="906780"/>
            </a:xfrm>
            <a:prstGeom prst="rect">
              <a:avLst/>
            </a:prstGeom>
          </p:spPr>
        </p:pic>
      </p:grpSp>
      <p:sp>
        <p:nvSpPr>
          <p:cNvPr id="17" name="Rectangle 11"/>
          <p:cNvSpPr>
            <a:spLocks noChangeArrowheads="1"/>
          </p:cNvSpPr>
          <p:nvPr/>
        </p:nvSpPr>
        <p:spPr bwMode="auto">
          <a:xfrm>
            <a:off x="565703" y="4751725"/>
            <a:ext cx="7966075" cy="1323439"/>
          </a:xfrm>
          <a:prstGeom prst="rect">
            <a:avLst/>
          </a:prstGeom>
          <a:noFill/>
          <a:ln w="9525">
            <a:noFill/>
            <a:miter lim="800000"/>
            <a:headEnd/>
            <a:tailEnd/>
          </a:ln>
        </p:spPr>
        <p:txBody>
          <a:bodyPr>
            <a:spAutoFit/>
          </a:bodyPr>
          <a:lstStyle/>
          <a:p>
            <a:pPr algn="ctr"/>
            <a:r>
              <a:rPr lang="en-US" sz="2000" b="1" dirty="0" smtClean="0">
                <a:latin typeface="Gill Sans MT" pitchFamily="34" charset="0"/>
              </a:rPr>
              <a:t>GSA 18F BPA Agile RFQ</a:t>
            </a:r>
          </a:p>
          <a:p>
            <a:pPr algn="ctr"/>
            <a:r>
              <a:rPr lang="en-US" sz="2000" b="1" dirty="0" smtClean="0">
                <a:latin typeface="Gill Sans MT" pitchFamily="34" charset="0"/>
              </a:rPr>
              <a:t>Drug IQ</a:t>
            </a:r>
          </a:p>
          <a:p>
            <a:pPr algn="ctr"/>
            <a:r>
              <a:rPr lang="en-US" sz="2000" b="1" dirty="0" smtClean="0">
                <a:latin typeface="Gill Sans MT" pitchFamily="34" charset="0"/>
              </a:rPr>
              <a:t>Sprint 2 Review </a:t>
            </a:r>
            <a:r>
              <a:rPr lang="en-US" sz="2000" b="1" smtClean="0">
                <a:latin typeface="Gill Sans MT" pitchFamily="34" charset="0"/>
              </a:rPr>
              <a:t>and Retrospective</a:t>
            </a:r>
            <a:endParaRPr lang="en-US" sz="2000" b="1" dirty="0" smtClean="0">
              <a:latin typeface="Gill Sans MT" pitchFamily="34" charset="0"/>
            </a:endParaRPr>
          </a:p>
          <a:p>
            <a:pPr algn="ctr"/>
            <a:r>
              <a:rPr lang="en-US" sz="2000" b="1" dirty="0" smtClean="0">
                <a:latin typeface="Gill Sans MT" pitchFamily="34" charset="0"/>
              </a:rPr>
              <a:t>June 25, 2015</a:t>
            </a:r>
            <a:endParaRPr lang="en-US" sz="2000" b="1" dirty="0">
              <a:latin typeface="Gill Sans MT" pitchFamily="34" charset="0"/>
            </a:endParaRPr>
          </a:p>
        </p:txBody>
      </p:sp>
      <p:sp>
        <p:nvSpPr>
          <p:cNvPr id="22" name="Title 1"/>
          <p:cNvSpPr txBox="1">
            <a:spLocks/>
          </p:cNvSpPr>
          <p:nvPr/>
        </p:nvSpPr>
        <p:spPr>
          <a:xfrm>
            <a:off x="472820" y="3799956"/>
            <a:ext cx="7772400" cy="762000"/>
          </a:xfrm>
          <a:prstGeom prst="rect">
            <a:avLst/>
          </a:prstGeom>
        </p:spPr>
        <p:txBody>
          <a:bodyPr anchor="ctr">
            <a:normAutofit/>
          </a:bodyPr>
          <a:lstStyle/>
          <a:p>
            <a:pPr algn="ctr" fontAlgn="auto">
              <a:spcAft>
                <a:spcPts val="0"/>
              </a:spcAft>
              <a:defRPr/>
            </a:pPr>
            <a:r>
              <a:rPr lang="en-US" sz="4400" dirty="0" smtClean="0">
                <a:latin typeface="+mj-lt"/>
                <a:ea typeface="+mj-ea"/>
                <a:cs typeface="+mj-cs"/>
              </a:rPr>
              <a:t>Sprint Artifact</a:t>
            </a:r>
            <a:endParaRPr lang="en-US" sz="2800" dirty="0">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10</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2: </a:t>
            </a:r>
            <a:r>
              <a:rPr lang="en-US" b="1" dirty="0" err="1" smtClean="0">
                <a:solidFill>
                  <a:schemeClr val="bg1"/>
                </a:solidFill>
              </a:rPr>
              <a:t>Burndown</a:t>
            </a:r>
            <a:r>
              <a:rPr lang="en-US" b="1" dirty="0" smtClean="0">
                <a:solidFill>
                  <a:schemeClr val="bg1"/>
                </a:solidFill>
              </a:rPr>
              <a:t> Chart</a:t>
            </a:r>
          </a:p>
        </p:txBody>
      </p:sp>
      <p:pic>
        <p:nvPicPr>
          <p:cNvPr id="3" name="Picture 2"/>
          <p:cNvPicPr>
            <a:picLocks noChangeAspect="1"/>
          </p:cNvPicPr>
          <p:nvPr/>
        </p:nvPicPr>
        <p:blipFill>
          <a:blip r:embed="rId3"/>
          <a:stretch>
            <a:fillRect/>
          </a:stretch>
        </p:blipFill>
        <p:spPr>
          <a:xfrm>
            <a:off x="0" y="914400"/>
            <a:ext cx="8917610" cy="3373438"/>
          </a:xfrm>
          <a:prstGeom prst="rect">
            <a:avLst/>
          </a:prstGeom>
        </p:spPr>
      </p:pic>
      <p:pic>
        <p:nvPicPr>
          <p:cNvPr id="6" name="Picture 5"/>
          <p:cNvPicPr>
            <a:picLocks noChangeAspect="1"/>
          </p:cNvPicPr>
          <p:nvPr/>
        </p:nvPicPr>
        <p:blipFill>
          <a:blip r:embed="rId4"/>
          <a:stretch>
            <a:fillRect/>
          </a:stretch>
        </p:blipFill>
        <p:spPr>
          <a:xfrm>
            <a:off x="522646" y="4939474"/>
            <a:ext cx="7981950" cy="1880426"/>
          </a:xfrm>
          <a:prstGeom prst="rect">
            <a:avLst/>
          </a:prstGeom>
        </p:spPr>
      </p:pic>
      <p:sp>
        <p:nvSpPr>
          <p:cNvPr id="7" name="Rectangle 6"/>
          <p:cNvSpPr/>
          <p:nvPr/>
        </p:nvSpPr>
        <p:spPr>
          <a:xfrm>
            <a:off x="426781" y="4293143"/>
            <a:ext cx="8173679" cy="646331"/>
          </a:xfrm>
          <a:prstGeom prst="rect">
            <a:avLst/>
          </a:prstGeom>
          <a:solidFill>
            <a:schemeClr val="bg1">
              <a:lumMod val="85000"/>
            </a:schemeClr>
          </a:solidFill>
        </p:spPr>
        <p:txBody>
          <a:bodyPr wrap="square">
            <a:spAutoFit/>
          </a:bodyPr>
          <a:lstStyle/>
          <a:p>
            <a:r>
              <a:rPr lang="en-US" dirty="0">
                <a:hlinkClick r:id="rId5"/>
              </a:rPr>
              <a:t>https://</a:t>
            </a:r>
            <a:r>
              <a:rPr lang="en-US" dirty="0" smtClean="0">
                <a:hlinkClick r:id="rId5"/>
              </a:rPr>
              <a:t>www.scrumdo.com/projects/project/18f-ads-prototype/iteration/128771</a:t>
            </a:r>
            <a:endParaRPr lang="en-US" dirty="0" smtClean="0"/>
          </a:p>
          <a:p>
            <a:endParaRPr lang="en-US" dirty="0"/>
          </a:p>
        </p:txBody>
      </p:sp>
    </p:spTree>
    <p:extLst>
      <p:ext uri="{BB962C8B-B14F-4D97-AF65-F5344CB8AC3E}">
        <p14:creationId xmlns:p14="http://schemas.microsoft.com/office/powerpoint/2010/main" val="5832804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11</a:t>
            </a:fld>
            <a:endParaRPr lang="en-US" dirty="0"/>
          </a:p>
        </p:txBody>
      </p:sp>
      <p:sp>
        <p:nvSpPr>
          <p:cNvPr id="5" name="Title 1"/>
          <p:cNvSpPr txBox="1">
            <a:spLocks/>
          </p:cNvSpPr>
          <p:nvPr/>
        </p:nvSpPr>
        <p:spPr>
          <a:xfrm>
            <a:off x="142875" y="-49878"/>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Schedule </a:t>
            </a:r>
          </a:p>
        </p:txBody>
      </p:sp>
      <p:sp>
        <p:nvSpPr>
          <p:cNvPr id="4" name="Rectangle 3"/>
          <p:cNvSpPr/>
          <p:nvPr/>
        </p:nvSpPr>
        <p:spPr>
          <a:xfrm>
            <a:off x="609600" y="1143000"/>
            <a:ext cx="8153400" cy="5478423"/>
          </a:xfrm>
          <a:prstGeom prst="rect">
            <a:avLst/>
          </a:prstGeom>
        </p:spPr>
        <p:txBody>
          <a:bodyPr wrap="square">
            <a:spAutoFit/>
          </a:bodyPr>
          <a:lstStyle/>
          <a:p>
            <a:pPr marL="342900" marR="0" lvl="0" indent="-342900">
              <a:spcBef>
                <a:spcPts val="0"/>
              </a:spcBef>
              <a:spcAft>
                <a:spcPts val="0"/>
              </a:spcAft>
              <a:buFont typeface="Wingdings" panose="05000000000000000000" pitchFamily="2" charset="2"/>
              <a:buChar char=""/>
            </a:pP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a:t>
            </a:r>
            <a:r>
              <a:rPr lang="en-US" sz="1400" b="1" dirty="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0 – Capture </a:t>
            </a: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a:t>
            </a:r>
          </a:p>
          <a:p>
            <a:pPr marL="800100" lvl="1" indent="-342900">
              <a:buFont typeface="Wingdings" panose="05000000000000000000" pitchFamily="2" charset="2"/>
              <a:buChar char=""/>
            </a:pP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6/17/2015</a:t>
            </a:r>
          </a:p>
          <a:p>
            <a:pPr marL="800100" lvl="1" indent="-342900">
              <a:buFont typeface="Wingdings" panose="05000000000000000000" pitchFamily="2" charset="2"/>
              <a:buChar char=""/>
            </a:pP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0 Planning: 6/17</a:t>
            </a:r>
          </a:p>
          <a:p>
            <a:pPr marL="800100" lvl="1" indent="-342900">
              <a:buFont typeface="Wingdings" panose="05000000000000000000" pitchFamily="2" charset="2"/>
              <a:buChar char=""/>
            </a:pP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0 Review: 6/18</a:t>
            </a:r>
          </a:p>
          <a:p>
            <a:pPr marL="800100" lvl="1" indent="-342900">
              <a:buFont typeface="Wingdings" panose="05000000000000000000" pitchFamily="2" charset="2"/>
              <a:buChar char=""/>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1400" b="1" dirty="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1 – Architecture, Development, </a:t>
            </a: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Testing</a:t>
            </a:r>
          </a:p>
          <a:p>
            <a:pPr marL="800100" lvl="1" indent="-342900">
              <a:buFont typeface="Wingdings" panose="05000000000000000000" pitchFamily="2" charset="2"/>
              <a:buChar char=""/>
            </a:pP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6/18/2015 – 6/22/2015</a:t>
            </a:r>
          </a:p>
          <a:p>
            <a:pPr marL="800100" lvl="1" indent="-342900">
              <a:buFont typeface="Wingdings" panose="05000000000000000000" pitchFamily="2" charset="2"/>
              <a:buChar char=""/>
            </a:pP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1 Planning: 6/18</a:t>
            </a:r>
          </a:p>
          <a:p>
            <a:pPr marL="800100" lvl="1" indent="-342900">
              <a:buFont typeface="Wingdings" panose="05000000000000000000" pitchFamily="2" charset="2"/>
              <a:buChar char=""/>
            </a:pP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1 Review: 6/23</a:t>
            </a:r>
          </a:p>
          <a:p>
            <a:pPr marL="800100" lvl="1" indent="-342900">
              <a:buFont typeface="Wingdings" panose="05000000000000000000" pitchFamily="2" charset="2"/>
              <a:buChar char=""/>
            </a:pPr>
            <a:endParaRPr lang="en-US" sz="14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1400" dirty="0">
                <a:latin typeface="Arial" panose="020B0604020202020204" pitchFamily="34" charset="0"/>
                <a:ea typeface="Calibri" panose="020F0502020204030204" pitchFamily="34" charset="0"/>
                <a:cs typeface="Times New Roman" panose="02020603050405020304" pitchFamily="18" charset="0"/>
              </a:rPr>
              <a:t>Sprint 2 – </a:t>
            </a:r>
            <a:r>
              <a:rPr lang="en-US" sz="1400" dirty="0" smtClean="0">
                <a:latin typeface="Arial" panose="020B0604020202020204" pitchFamily="34" charset="0"/>
                <a:ea typeface="Calibri" panose="020F0502020204030204" pitchFamily="34" charset="0"/>
                <a:cs typeface="Times New Roman" panose="02020603050405020304" pitchFamily="18" charset="0"/>
              </a:rPr>
              <a:t>Finalize Product, Final QA Testing, User Testing</a:t>
            </a:r>
          </a:p>
          <a:p>
            <a:pPr marL="800100" lvl="1" indent="-342900">
              <a:buFont typeface="Wingdings" panose="05000000000000000000" pitchFamily="2" charset="2"/>
              <a:buChar char=""/>
            </a:pPr>
            <a:r>
              <a:rPr lang="en-US" sz="1400" dirty="0" smtClean="0">
                <a:latin typeface="Arial" panose="020B0604020202020204" pitchFamily="34" charset="0"/>
                <a:ea typeface="Calibri" panose="020F0502020204030204" pitchFamily="34" charset="0"/>
                <a:cs typeface="Times New Roman" panose="02020603050405020304" pitchFamily="18" charset="0"/>
              </a:rPr>
              <a:t>6/23/2015 – 6/24/2015</a:t>
            </a:r>
          </a:p>
          <a:p>
            <a:pPr marL="800100" lvl="1" indent="-342900">
              <a:buFont typeface="Wingdings" panose="05000000000000000000" pitchFamily="2" charset="2"/>
              <a:buChar char=""/>
            </a:pPr>
            <a:r>
              <a:rPr lang="en-US" sz="1400" dirty="0" smtClean="0">
                <a:latin typeface="Arial" panose="020B0604020202020204" pitchFamily="34" charset="0"/>
                <a:ea typeface="Calibri" panose="020F0502020204030204" pitchFamily="34" charset="0"/>
                <a:cs typeface="Times New Roman" panose="02020603050405020304" pitchFamily="18" charset="0"/>
              </a:rPr>
              <a:t>Sprint 2 Planning: 6/23</a:t>
            </a:r>
          </a:p>
          <a:p>
            <a:pPr marL="800100" lvl="1" indent="-342900">
              <a:buFont typeface="Wingdings" panose="05000000000000000000" pitchFamily="2" charset="2"/>
              <a:buChar char=""/>
            </a:pPr>
            <a:r>
              <a:rPr lang="en-US" sz="1400" dirty="0" smtClean="0">
                <a:latin typeface="Arial" panose="020B0604020202020204" pitchFamily="34" charset="0"/>
                <a:ea typeface="Calibri" panose="020F0502020204030204" pitchFamily="34" charset="0"/>
                <a:cs typeface="Times New Roman" panose="02020603050405020304" pitchFamily="18" charset="0"/>
              </a:rPr>
              <a:t>Sprint 2 Review: 6/25</a:t>
            </a:r>
            <a:endParaRPr lang="en-US" sz="14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endParaRPr lang="en-US" sz="14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14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a:t>
            </a: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3 </a:t>
            </a:r>
            <a:r>
              <a:rPr lang="en-US" sz="14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 </a:t>
            </a: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Usability Enhancement </a:t>
            </a:r>
            <a:endParaRPr lang="en-US" sz="14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buFont typeface="Wingdings" panose="05000000000000000000" pitchFamily="2" charset="2"/>
              <a:buChar char=""/>
            </a:pP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6/25/2015 </a:t>
            </a:r>
            <a:r>
              <a:rPr lang="en-US" sz="14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 </a:t>
            </a: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6/29/2015</a:t>
            </a:r>
            <a:endParaRPr lang="en-US" sz="14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buFont typeface="Wingdings" panose="05000000000000000000" pitchFamily="2" charset="2"/>
              <a:buChar char=""/>
            </a:pPr>
            <a:r>
              <a:rPr lang="en-US" sz="14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2 Planning: </a:t>
            </a: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6/25</a:t>
            </a:r>
            <a:endParaRPr lang="en-US" sz="14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buFont typeface="Wingdings" panose="05000000000000000000" pitchFamily="2" charset="2"/>
              <a:buChar char=""/>
            </a:pPr>
            <a:r>
              <a:rPr lang="en-US" sz="14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2 Review: </a:t>
            </a: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6/29</a:t>
            </a:r>
            <a:endParaRPr lang="en-US" sz="14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endPar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a:t>
            </a:r>
            <a:r>
              <a:rPr lang="en-US" sz="14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3 – </a:t>
            </a: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Stabilization Sprint </a:t>
            </a:r>
          </a:p>
          <a:p>
            <a:pPr marL="800100" lvl="1" indent="-342900">
              <a:buFont typeface="Wingdings" panose="05000000000000000000" pitchFamily="2" charset="2"/>
              <a:buChar char=""/>
            </a:pP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6/29/2015</a:t>
            </a:r>
          </a:p>
          <a:p>
            <a:pPr marL="800100" lvl="1" indent="-342900">
              <a:buFont typeface="Wingdings" panose="05000000000000000000" pitchFamily="2" charset="2"/>
              <a:buChar char=""/>
            </a:pPr>
            <a:endParaRPr lang="en-US" sz="14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Deliver</a:t>
            </a:r>
          </a:p>
          <a:p>
            <a:pPr marL="800100" lvl="1" indent="-342900">
              <a:buFont typeface="Wingdings" panose="05000000000000000000" pitchFamily="2" charset="2"/>
              <a:buChar char=""/>
            </a:pP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7/1/2015</a:t>
            </a:r>
            <a:endParaRPr lang="en-US" sz="14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p:cNvSpPr txBox="1"/>
          <p:nvPr/>
        </p:nvSpPr>
        <p:spPr>
          <a:xfrm>
            <a:off x="3505200" y="1427202"/>
            <a:ext cx="2209800" cy="369332"/>
          </a:xfrm>
          <a:prstGeom prst="rect">
            <a:avLst/>
          </a:prstGeom>
          <a:noFill/>
        </p:spPr>
        <p:txBody>
          <a:bodyPr wrap="square" rtlCol="0">
            <a:spAutoFit/>
          </a:bodyPr>
          <a:lstStyle/>
          <a:p>
            <a:r>
              <a:rPr lang="en-US" b="1" dirty="0" smtClean="0">
                <a:solidFill>
                  <a:srgbClr val="00B050"/>
                </a:solidFill>
              </a:rPr>
              <a:t>Completed</a:t>
            </a:r>
            <a:endParaRPr lang="en-US" b="1" dirty="0">
              <a:solidFill>
                <a:srgbClr val="00B050"/>
              </a:solidFill>
            </a:endParaRPr>
          </a:p>
        </p:txBody>
      </p:sp>
      <p:sp>
        <p:nvSpPr>
          <p:cNvPr id="6" name="TextBox 5"/>
          <p:cNvSpPr txBox="1"/>
          <p:nvPr/>
        </p:nvSpPr>
        <p:spPr>
          <a:xfrm>
            <a:off x="3581400" y="2649943"/>
            <a:ext cx="2209800" cy="369332"/>
          </a:xfrm>
          <a:prstGeom prst="rect">
            <a:avLst/>
          </a:prstGeom>
          <a:noFill/>
        </p:spPr>
        <p:txBody>
          <a:bodyPr wrap="square" rtlCol="0">
            <a:spAutoFit/>
          </a:bodyPr>
          <a:lstStyle/>
          <a:p>
            <a:r>
              <a:rPr lang="en-US" b="1" dirty="0" smtClean="0">
                <a:solidFill>
                  <a:srgbClr val="00B050"/>
                </a:solidFill>
              </a:rPr>
              <a:t>Completed</a:t>
            </a:r>
            <a:endParaRPr lang="en-US" b="1" dirty="0">
              <a:solidFill>
                <a:srgbClr val="00B050"/>
              </a:solidFill>
            </a:endParaRPr>
          </a:p>
        </p:txBody>
      </p:sp>
      <p:sp>
        <p:nvSpPr>
          <p:cNvPr id="7" name="TextBox 6"/>
          <p:cNvSpPr txBox="1"/>
          <p:nvPr/>
        </p:nvSpPr>
        <p:spPr>
          <a:xfrm>
            <a:off x="3505200" y="3645455"/>
            <a:ext cx="2209800" cy="369332"/>
          </a:xfrm>
          <a:prstGeom prst="rect">
            <a:avLst/>
          </a:prstGeom>
          <a:noFill/>
        </p:spPr>
        <p:txBody>
          <a:bodyPr wrap="square" rtlCol="0">
            <a:spAutoFit/>
          </a:bodyPr>
          <a:lstStyle/>
          <a:p>
            <a:r>
              <a:rPr lang="en-US" b="1" dirty="0" smtClean="0">
                <a:solidFill>
                  <a:srgbClr val="00B050"/>
                </a:solidFill>
              </a:rPr>
              <a:t>Completed</a:t>
            </a:r>
            <a:endParaRPr lang="en-US" b="1" dirty="0">
              <a:solidFill>
                <a:srgbClr val="00B050"/>
              </a:solidFill>
            </a:endParaRPr>
          </a:p>
        </p:txBody>
      </p:sp>
    </p:spTree>
    <p:extLst>
      <p:ext uri="{BB962C8B-B14F-4D97-AF65-F5344CB8AC3E}">
        <p14:creationId xmlns:p14="http://schemas.microsoft.com/office/powerpoint/2010/main" val="40148088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12</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2: Retrospective</a:t>
            </a:r>
          </a:p>
        </p:txBody>
      </p:sp>
      <p:sp>
        <p:nvSpPr>
          <p:cNvPr id="3" name="TextBox 2"/>
          <p:cNvSpPr txBox="1"/>
          <p:nvPr/>
        </p:nvSpPr>
        <p:spPr>
          <a:xfrm>
            <a:off x="381000" y="909092"/>
            <a:ext cx="8114071" cy="5047536"/>
          </a:xfrm>
          <a:prstGeom prst="rect">
            <a:avLst/>
          </a:prstGeom>
          <a:noFill/>
        </p:spPr>
        <p:txBody>
          <a:bodyPr wrap="square" rtlCol="0">
            <a:spAutoFit/>
          </a:bodyPr>
          <a:lstStyle/>
          <a:p>
            <a:pPr marL="285750" indent="-285750">
              <a:buFont typeface="Wingdings" panose="05000000000000000000" pitchFamily="2" charset="2"/>
              <a:buChar char="§"/>
            </a:pPr>
            <a:r>
              <a:rPr lang="en-US" sz="1400" dirty="0" smtClean="0"/>
              <a:t>What went well?</a:t>
            </a:r>
          </a:p>
          <a:p>
            <a:pPr marL="742950" lvl="1" indent="-285750">
              <a:buFont typeface="Wingdings" panose="05000000000000000000" pitchFamily="2" charset="2"/>
              <a:buChar char="§"/>
            </a:pPr>
            <a:r>
              <a:rPr lang="en-US" sz="1400" dirty="0" smtClean="0"/>
              <a:t>Instant feedback on CI ADS-Dev – was great, as soon as commit, was available to look at, way it should be</a:t>
            </a:r>
          </a:p>
          <a:p>
            <a:pPr marL="742950" lvl="1" indent="-285750">
              <a:buFont typeface="Wingdings" panose="05000000000000000000" pitchFamily="2" charset="2"/>
              <a:buChar char="§"/>
            </a:pPr>
            <a:r>
              <a:rPr lang="en-US" sz="1400" dirty="0" smtClean="0"/>
              <a:t>Infrastructure was awesome</a:t>
            </a:r>
          </a:p>
          <a:p>
            <a:pPr marL="742950" lvl="1" indent="-285750">
              <a:buFont typeface="Wingdings" panose="05000000000000000000" pitchFamily="2" charset="2"/>
              <a:buChar char="§"/>
            </a:pPr>
            <a:r>
              <a:rPr lang="en-US" sz="1400" dirty="0" smtClean="0"/>
              <a:t>Adapted to issues rapidly – made UI, functional issues – pretty responsive</a:t>
            </a:r>
          </a:p>
          <a:p>
            <a:pPr marL="742950" lvl="1" indent="-285750">
              <a:buFont typeface="Wingdings" panose="05000000000000000000" pitchFamily="2" charset="2"/>
              <a:buChar char="§"/>
            </a:pPr>
            <a:r>
              <a:rPr lang="en-US" sz="1400" dirty="0" smtClean="0"/>
              <a:t>Chat ability went steady all day allowing for rapid reactive changes</a:t>
            </a:r>
          </a:p>
          <a:p>
            <a:pPr marL="742950" lvl="1" indent="-285750">
              <a:buFont typeface="Wingdings" panose="05000000000000000000" pitchFamily="2" charset="2"/>
              <a:buChar char="§"/>
            </a:pPr>
            <a:r>
              <a:rPr lang="en-US" sz="1400" dirty="0" smtClean="0"/>
              <a:t>Emails from broken builds – immediately know something went wrong – generated from Jenkins CI</a:t>
            </a:r>
          </a:p>
          <a:p>
            <a:pPr marL="742950" lvl="1" indent="-285750">
              <a:buFont typeface="Wingdings" panose="05000000000000000000" pitchFamily="2" charset="2"/>
              <a:buChar char="§"/>
            </a:pPr>
            <a:r>
              <a:rPr lang="en-US" sz="1400" dirty="0" smtClean="0"/>
              <a:t>User Acceptance Testing issues/bugs/changes into GitHub allowed for instant feedback and changes could be made</a:t>
            </a:r>
          </a:p>
          <a:p>
            <a:pPr marL="742950" lvl="1" indent="-285750">
              <a:buFont typeface="Wingdings" panose="05000000000000000000" pitchFamily="2" charset="2"/>
              <a:buChar char="§"/>
            </a:pPr>
            <a:r>
              <a:rPr lang="en-US" sz="1400" dirty="0" smtClean="0"/>
              <a:t>High success patch rate</a:t>
            </a:r>
          </a:p>
          <a:p>
            <a:pPr marL="742950" lvl="1" indent="-285750">
              <a:buFont typeface="Wingdings" panose="05000000000000000000" pitchFamily="2" charset="2"/>
              <a:buChar char="§"/>
            </a:pPr>
            <a:endParaRPr lang="en-US" sz="1400" dirty="0" smtClean="0"/>
          </a:p>
          <a:p>
            <a:pPr marL="285750" indent="-285750">
              <a:buFont typeface="Wingdings" panose="05000000000000000000" pitchFamily="2" charset="2"/>
              <a:buChar char="§"/>
            </a:pPr>
            <a:r>
              <a:rPr lang="en-US" sz="1400" dirty="0" smtClean="0"/>
              <a:t>What did not go well?</a:t>
            </a:r>
          </a:p>
          <a:p>
            <a:pPr marL="742950" lvl="1" indent="-285750">
              <a:buFont typeface="Wingdings" panose="05000000000000000000" pitchFamily="2" charset="2"/>
              <a:buChar char="§"/>
            </a:pPr>
            <a:r>
              <a:rPr lang="en-US" sz="1400" dirty="0" smtClean="0"/>
              <a:t>Skype for business is a challenge for meetings</a:t>
            </a:r>
          </a:p>
          <a:p>
            <a:pPr marL="742950" lvl="1" indent="-285750">
              <a:buFont typeface="Wingdings" panose="05000000000000000000" pitchFamily="2" charset="2"/>
              <a:buChar char="§"/>
            </a:pPr>
            <a:r>
              <a:rPr lang="en-US" sz="1400" dirty="0" smtClean="0"/>
              <a:t>Merge into integration steady stream of check-in into integration – challenge ready to check-in but someone made changes, had to take a step back (find happy medium to mitigate the challenge), may need more servers, Jenkins job or add process to slow down features into CI – solution: need to pull down updates before commit </a:t>
            </a:r>
          </a:p>
          <a:p>
            <a:pPr marL="742950" lvl="1" indent="-285750">
              <a:buFont typeface="Wingdings" panose="05000000000000000000" pitchFamily="2" charset="2"/>
              <a:buChar char="§"/>
            </a:pPr>
            <a:r>
              <a:rPr lang="en-US" sz="1400" dirty="0" smtClean="0"/>
              <a:t>Code review process needed, should be id in project kick-off – code related stories, add task for code review, we did have it as definition of done</a:t>
            </a:r>
          </a:p>
          <a:p>
            <a:pPr marL="742950" lvl="1" indent="-285750">
              <a:buFont typeface="Wingdings" panose="05000000000000000000" pitchFamily="2" charset="2"/>
              <a:buChar char="§"/>
            </a:pPr>
            <a:endParaRPr lang="en-US" sz="1400" dirty="0" smtClean="0"/>
          </a:p>
          <a:p>
            <a:pPr marL="285750" indent="-285750">
              <a:buFont typeface="Wingdings" panose="05000000000000000000" pitchFamily="2" charset="2"/>
              <a:buChar char="§"/>
            </a:pPr>
            <a:r>
              <a:rPr lang="en-US" sz="1400" dirty="0" smtClean="0"/>
              <a:t>What would you change?</a:t>
            </a:r>
          </a:p>
          <a:p>
            <a:pPr marL="742950" lvl="1" indent="-285750">
              <a:buFont typeface="Wingdings" panose="05000000000000000000" pitchFamily="2" charset="2"/>
              <a:buChar char="§"/>
            </a:pPr>
            <a:r>
              <a:rPr lang="en-US" sz="1400" dirty="0" smtClean="0"/>
              <a:t> CI for every feature branch (Ok on large project, not sure of feasibility for smaller projects)</a:t>
            </a:r>
          </a:p>
          <a:p>
            <a:pPr marL="742950" lvl="1" indent="-285750">
              <a:buFont typeface="Wingdings" panose="05000000000000000000" pitchFamily="2" charset="2"/>
              <a:buChar char="§"/>
            </a:pPr>
            <a:r>
              <a:rPr lang="en-US" sz="1400" dirty="0" smtClean="0"/>
              <a:t>Need a check-in the code review form earlier </a:t>
            </a:r>
            <a:r>
              <a:rPr lang="en-US" sz="1400" smtClean="0"/>
              <a:t>in process</a:t>
            </a:r>
            <a:endParaRPr lang="en-US" sz="1400" dirty="0"/>
          </a:p>
        </p:txBody>
      </p:sp>
    </p:spTree>
    <p:extLst>
      <p:ext uri="{BB962C8B-B14F-4D97-AF65-F5344CB8AC3E}">
        <p14:creationId xmlns:p14="http://schemas.microsoft.com/office/powerpoint/2010/main" val="37370983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13</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Questions</a:t>
            </a:r>
          </a:p>
        </p:txBody>
      </p:sp>
      <p:pic>
        <p:nvPicPr>
          <p:cNvPr id="6" name="Picture 4" descr="MCj044149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3300" y="1828800"/>
            <a:ext cx="2057400" cy="205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54656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C:\Users\Vance\Documents\logos\GeocentLogo_Prnt.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78238" y="2362200"/>
            <a:ext cx="1655762" cy="1741487"/>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1189038"/>
            <a:ext cx="8458200" cy="5287962"/>
          </a:xfrm>
        </p:spPr>
        <p:txBody>
          <a:bodyPr rtlCol="0">
            <a:normAutofit/>
          </a:bodyPr>
          <a:lstStyle/>
          <a:p>
            <a:pPr eaLnBrk="1" hangingPunct="1"/>
            <a:r>
              <a:rPr lang="en-US" sz="2000" dirty="0" smtClean="0"/>
              <a:t>Goals/Definition of Done </a:t>
            </a:r>
          </a:p>
          <a:p>
            <a:pPr eaLnBrk="1" hangingPunct="1"/>
            <a:r>
              <a:rPr lang="en-US" sz="2000" dirty="0" smtClean="0"/>
              <a:t>Artifacts: Status</a:t>
            </a:r>
          </a:p>
          <a:p>
            <a:r>
              <a:rPr lang="en-US" sz="2000" dirty="0"/>
              <a:t>Technologies Chart</a:t>
            </a:r>
          </a:p>
          <a:p>
            <a:pPr eaLnBrk="1" hangingPunct="1"/>
            <a:r>
              <a:rPr lang="en-US" sz="2000" dirty="0" smtClean="0"/>
              <a:t>Organizational Chart</a:t>
            </a:r>
          </a:p>
          <a:p>
            <a:pPr eaLnBrk="1" hangingPunct="1"/>
            <a:r>
              <a:rPr lang="en-US" sz="2000" dirty="0" smtClean="0"/>
              <a:t>Architectural Diagrams</a:t>
            </a:r>
          </a:p>
          <a:p>
            <a:pPr eaLnBrk="1" hangingPunct="1"/>
            <a:r>
              <a:rPr lang="en-US" sz="2000" dirty="0" smtClean="0"/>
              <a:t>Mock Up Issue </a:t>
            </a:r>
          </a:p>
          <a:p>
            <a:pPr eaLnBrk="1" hangingPunct="1"/>
            <a:r>
              <a:rPr lang="en-US" sz="2000" dirty="0" smtClean="0"/>
              <a:t>Playbook Checklist</a:t>
            </a:r>
          </a:p>
          <a:p>
            <a:pPr eaLnBrk="1" hangingPunct="1"/>
            <a:r>
              <a:rPr lang="en-US" sz="2000" dirty="0" smtClean="0"/>
              <a:t>Sprint 2 Demonstration</a:t>
            </a:r>
          </a:p>
          <a:p>
            <a:pPr eaLnBrk="1" hangingPunct="1"/>
            <a:r>
              <a:rPr lang="en-US" sz="2000" dirty="0" smtClean="0"/>
              <a:t>Sprint 2 Stories</a:t>
            </a:r>
          </a:p>
          <a:p>
            <a:pPr eaLnBrk="1" hangingPunct="1"/>
            <a:r>
              <a:rPr lang="en-US" sz="2000" dirty="0" smtClean="0"/>
              <a:t>Sprint 2 </a:t>
            </a:r>
            <a:r>
              <a:rPr lang="en-US" sz="2000" dirty="0" err="1" smtClean="0"/>
              <a:t>Burndown</a:t>
            </a:r>
            <a:r>
              <a:rPr lang="en-US" sz="2000" dirty="0" smtClean="0"/>
              <a:t> Chart</a:t>
            </a:r>
          </a:p>
          <a:p>
            <a:pPr eaLnBrk="1" hangingPunct="1"/>
            <a:r>
              <a:rPr lang="en-US" sz="2000" dirty="0" smtClean="0"/>
              <a:t>Sprint Schedule</a:t>
            </a:r>
          </a:p>
          <a:p>
            <a:pPr eaLnBrk="1" hangingPunct="1"/>
            <a:r>
              <a:rPr lang="en-US" sz="2000" dirty="0" smtClean="0"/>
              <a:t>Sprint 2 Retrospective</a:t>
            </a:r>
          </a:p>
          <a:p>
            <a:pPr eaLnBrk="1" hangingPunct="1"/>
            <a:endParaRPr lang="en-US" sz="2000" dirty="0" smtClean="0"/>
          </a:p>
          <a:p>
            <a:pPr eaLnBrk="1" hangingPunct="1"/>
            <a:endParaRPr lang="en-US" sz="2000" dirty="0" smtClean="0"/>
          </a:p>
          <a:p>
            <a:pPr marL="0" indent="0" eaLnBrk="1" hangingPunct="1">
              <a:buNone/>
            </a:pPr>
            <a:endParaRPr lang="en-US" sz="2000" dirty="0"/>
          </a:p>
        </p:txBody>
      </p:sp>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2</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Agenda</a:t>
            </a:r>
          </a:p>
        </p:txBody>
      </p:sp>
    </p:spTree>
    <p:extLst>
      <p:ext uri="{BB962C8B-B14F-4D97-AF65-F5344CB8AC3E}">
        <p14:creationId xmlns:p14="http://schemas.microsoft.com/office/powerpoint/2010/main" val="9653486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3</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2: Prototype Finalization</a:t>
            </a:r>
          </a:p>
        </p:txBody>
      </p:sp>
      <p:sp>
        <p:nvSpPr>
          <p:cNvPr id="6" name="Rectangle 1"/>
          <p:cNvSpPr>
            <a:spLocks noChangeArrowheads="1"/>
          </p:cNvSpPr>
          <p:nvPr/>
        </p:nvSpPr>
        <p:spPr bwMode="auto">
          <a:xfrm>
            <a:off x="427396" y="834481"/>
            <a:ext cx="8077200" cy="49859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3200" dirty="0">
                <a:ea typeface="Calibri" panose="020F0502020204030204" pitchFamily="34" charset="0"/>
                <a:cs typeface="Arial" panose="020B0604020202020204" pitchFamily="34" charset="0"/>
              </a:rPr>
              <a:t>Goals:</a:t>
            </a:r>
          </a:p>
          <a:p>
            <a:pPr marL="742950" lvl="1" indent="-285750">
              <a:buFont typeface="Wingdings" panose="05000000000000000000" pitchFamily="2" charset="2"/>
              <a:buChar char="§"/>
            </a:pPr>
            <a:r>
              <a:rPr lang="en-US" dirty="0"/>
              <a:t>Finalize Architecture</a:t>
            </a:r>
          </a:p>
          <a:p>
            <a:pPr marL="742950" lvl="1" indent="-285750">
              <a:buFont typeface="Wingdings" panose="05000000000000000000" pitchFamily="2" charset="2"/>
              <a:buChar char="§"/>
            </a:pPr>
            <a:r>
              <a:rPr lang="en-US" dirty="0"/>
              <a:t>Finalize Prototype Development</a:t>
            </a:r>
          </a:p>
          <a:p>
            <a:pPr marL="742950" lvl="1" indent="-285750">
              <a:buFont typeface="Wingdings" panose="05000000000000000000" pitchFamily="2" charset="2"/>
              <a:buChar char="§"/>
            </a:pPr>
            <a:r>
              <a:rPr lang="en-US" dirty="0"/>
              <a:t>Implement Testing Plan and produce report/metrics</a:t>
            </a:r>
          </a:p>
          <a:p>
            <a:pPr marL="742950" lvl="1" indent="-285750">
              <a:buFont typeface="Wingdings" panose="05000000000000000000" pitchFamily="2" charset="2"/>
              <a:buChar char="§"/>
            </a:pPr>
            <a:r>
              <a:rPr lang="en-US" dirty="0"/>
              <a:t>Address changes to Mock up</a:t>
            </a:r>
          </a:p>
          <a:p>
            <a:pPr marL="742950" lvl="1" indent="-285750">
              <a:buFont typeface="Wingdings" panose="05000000000000000000" pitchFamily="2" charset="2"/>
              <a:buChar char="§"/>
            </a:pPr>
            <a:endParaRPr lang="en-US" sz="2400" dirty="0"/>
          </a:p>
          <a:p>
            <a:r>
              <a:rPr lang="en-US" sz="3200" dirty="0"/>
              <a:t>Dependency</a:t>
            </a:r>
            <a:r>
              <a:rPr lang="en-US" sz="3200" b="1" dirty="0"/>
              <a:t>: </a:t>
            </a:r>
            <a:endParaRPr lang="en-US" sz="3200" b="1" dirty="0" smtClean="0"/>
          </a:p>
          <a:p>
            <a:pPr marL="914400" lvl="1" indent="-457200">
              <a:buFont typeface="Wingdings" panose="05000000000000000000" pitchFamily="2" charset="2"/>
              <a:buChar char="§"/>
            </a:pPr>
            <a:r>
              <a:rPr lang="en-US" dirty="0" smtClean="0"/>
              <a:t>None</a:t>
            </a:r>
            <a:endParaRPr lang="en-US" dirty="0"/>
          </a:p>
          <a:p>
            <a:pPr marL="742950" lvl="1" indent="-285750">
              <a:buFont typeface="Wingdings" panose="05000000000000000000" pitchFamily="2" charset="2"/>
              <a:buChar char="§"/>
            </a:pPr>
            <a:endParaRPr lang="en-US" dirty="0"/>
          </a:p>
          <a:p>
            <a:r>
              <a:rPr lang="en-US" sz="3200" dirty="0"/>
              <a:t>Definition of Done: Sprint 2</a:t>
            </a:r>
          </a:p>
          <a:p>
            <a:pPr marL="742950" lvl="1" indent="-285750">
              <a:buFont typeface="Wingdings" panose="05000000000000000000" pitchFamily="2" charset="2"/>
              <a:buChar char="§"/>
            </a:pPr>
            <a:r>
              <a:rPr lang="en-US" dirty="0"/>
              <a:t>Prototype completed</a:t>
            </a:r>
          </a:p>
          <a:p>
            <a:pPr marL="742950" lvl="1" indent="-285750">
              <a:buFont typeface="Wingdings" panose="05000000000000000000" pitchFamily="2" charset="2"/>
              <a:buChar char="§"/>
            </a:pPr>
            <a:r>
              <a:rPr lang="en-US" dirty="0"/>
              <a:t>Pass testing in Integration branch/CI </a:t>
            </a:r>
          </a:p>
          <a:p>
            <a:pPr marL="742950" lvl="1" indent="-285750">
              <a:buFont typeface="Wingdings" panose="05000000000000000000" pitchFamily="2" charset="2"/>
              <a:buChar char="§"/>
            </a:pPr>
            <a:r>
              <a:rPr lang="en-US" dirty="0"/>
              <a:t>Validated Unit Tests</a:t>
            </a:r>
          </a:p>
          <a:p>
            <a:pPr marL="742950" lvl="1" indent="-285750">
              <a:buFont typeface="Wingdings" panose="05000000000000000000" pitchFamily="2" charset="2"/>
              <a:buChar char="§"/>
            </a:pPr>
            <a:r>
              <a:rPr lang="en-US" dirty="0"/>
              <a:t>Validated End-to-End Tests</a:t>
            </a:r>
          </a:p>
          <a:p>
            <a:pPr marL="742950" lvl="1" indent="-285750">
              <a:buFont typeface="Wingdings" panose="05000000000000000000" pitchFamily="2" charset="2"/>
              <a:buChar char="§"/>
            </a:pPr>
            <a:r>
              <a:rPr lang="en-US" dirty="0"/>
              <a:t>Validated User Acceptance Testing</a:t>
            </a:r>
          </a:p>
        </p:txBody>
      </p:sp>
    </p:spTree>
    <p:extLst>
      <p:ext uri="{BB962C8B-B14F-4D97-AF65-F5344CB8AC3E}">
        <p14:creationId xmlns:p14="http://schemas.microsoft.com/office/powerpoint/2010/main" val="2686088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4</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2: Artifacts</a:t>
            </a:r>
          </a:p>
        </p:txBody>
      </p:sp>
      <p:sp>
        <p:nvSpPr>
          <p:cNvPr id="3" name="TextBox 2"/>
          <p:cNvSpPr txBox="1"/>
          <p:nvPr/>
        </p:nvSpPr>
        <p:spPr>
          <a:xfrm>
            <a:off x="274996" y="1066800"/>
            <a:ext cx="8458200" cy="5355312"/>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Read Me</a:t>
            </a:r>
          </a:p>
          <a:p>
            <a:pPr marL="742950" lvl="1" indent="-285750">
              <a:buFont typeface="Wingdings" panose="05000000000000000000" pitchFamily="2" charset="2"/>
              <a:buChar char="§"/>
            </a:pPr>
            <a:r>
              <a:rPr lang="en-US" dirty="0" smtClean="0"/>
              <a:t>Update License/Tools/Technologies Chart - </a:t>
            </a:r>
            <a:r>
              <a:rPr lang="en-US" dirty="0" smtClean="0">
                <a:solidFill>
                  <a:srgbClr val="FF0000"/>
                </a:solidFill>
              </a:rPr>
              <a:t>Done</a:t>
            </a:r>
          </a:p>
          <a:p>
            <a:pPr marL="1200150" lvl="2" indent="-285750">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hlinkClick r:id="rId3"/>
              </a:rPr>
              <a:t>https://</a:t>
            </a:r>
            <a:r>
              <a:rPr lang="en-US" dirty="0" smtClean="0">
                <a:latin typeface="Calibri" panose="020F0502020204030204" pitchFamily="34" charset="0"/>
                <a:ea typeface="Calibri" panose="020F0502020204030204" pitchFamily="34" charset="0"/>
                <a:cs typeface="Times New Roman" panose="02020603050405020304" pitchFamily="18" charset="0"/>
                <a:hlinkClick r:id="rId3"/>
              </a:rPr>
              <a:t>github.com/Geocent/18f-prototype/blob/integration/README.md</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PMP</a:t>
            </a:r>
          </a:p>
          <a:p>
            <a:pPr marL="742950" lvl="1" indent="-285750">
              <a:buFont typeface="Wingdings" panose="05000000000000000000" pitchFamily="2" charset="2"/>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Org Chart for Project - </a:t>
            </a:r>
            <a:r>
              <a:rPr lang="en-US"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Done</a:t>
            </a:r>
          </a:p>
          <a:p>
            <a:pPr marL="1200150" lvl="2" indent="-285750">
              <a:buFont typeface="Wingdings" panose="05000000000000000000" pitchFamily="2" charset="2"/>
              <a:buChar char="§"/>
            </a:pPr>
            <a:r>
              <a:rPr lang="en-US" dirty="0">
                <a:hlinkClick r:id="rId4"/>
              </a:rPr>
              <a:t>https://github.com/Geocent/18f-prototype/blob/integration/docs/scrum/sprint2/Geocent%20Project%20Management%20Plan%20-%</a:t>
            </a:r>
            <a:r>
              <a:rPr lang="en-US" dirty="0" smtClean="0">
                <a:hlinkClick r:id="rId4"/>
              </a:rPr>
              <a:t>20Sprint2.docx</a:t>
            </a:r>
            <a:endParaRPr lang="en-US" dirty="0" smtClean="0"/>
          </a:p>
          <a:p>
            <a:pPr marL="742950" lvl="1" indent="-285750">
              <a:buFont typeface="Wingdings" panose="05000000000000000000" pitchFamily="2" charset="2"/>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Defect/Issue Management Process - </a:t>
            </a:r>
            <a:r>
              <a:rPr lang="en-US"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Done</a:t>
            </a:r>
          </a:p>
          <a:p>
            <a:pPr marL="1200150" lvl="2" indent="-285750">
              <a:buFont typeface="Wingdings" panose="05000000000000000000" pitchFamily="2" charset="2"/>
              <a:buChar char="§"/>
            </a:pPr>
            <a:r>
              <a:rPr lang="en-US" dirty="0">
                <a:hlinkClick r:id="rId4"/>
              </a:rPr>
              <a:t>https://github.com/Geocent/18f-prototype/blob/integration/docs/scrum/sprint2/Geocent%20Project%20Management%20Plan%20-%20Sprint2.docx</a:t>
            </a:r>
            <a:endParaRPr lang="en-US" dirty="0"/>
          </a:p>
          <a:p>
            <a:pPr marL="742950" lvl="1" indent="-285750">
              <a:buFont typeface="Wingdings" panose="05000000000000000000" pitchFamily="2" charset="2"/>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Documentation for CI </a:t>
            </a:r>
          </a:p>
          <a:p>
            <a:pPr marL="1200150" lvl="2" indent="-285750">
              <a:buFont typeface="Wingdings" panose="05000000000000000000" pitchFamily="2" charset="2"/>
              <a:buChar char="§"/>
            </a:pPr>
            <a:r>
              <a:rPr lang="en-US"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Reference Architecture Diagram and add link to PMP</a:t>
            </a:r>
          </a:p>
          <a:p>
            <a:pPr marL="742950" lvl="1" indent="-285750">
              <a:buFont typeface="Wingdings" panose="05000000000000000000" pitchFamily="2" charset="2"/>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Documentation for CM design </a:t>
            </a:r>
          </a:p>
          <a:p>
            <a:pPr marL="1200150" lvl="2" indent="-285750">
              <a:buFont typeface="Wingdings" panose="05000000000000000000" pitchFamily="2" charset="2"/>
              <a:buChar char="§"/>
            </a:pPr>
            <a:r>
              <a:rPr lang="en-US"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Using GitHub need to add to PMP</a:t>
            </a:r>
          </a:p>
          <a:p>
            <a:pPr marL="742950" lvl="1" indent="-285750">
              <a:buFont typeface="Wingdings" panose="05000000000000000000" pitchFamily="2" charset="2"/>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Final QA document – Delivery Management Quality Plan </a:t>
            </a:r>
          </a:p>
          <a:p>
            <a:pPr marL="1200150" lvl="2" indent="-285750">
              <a:buFont typeface="Wingdings" panose="05000000000000000000" pitchFamily="2" charset="2"/>
              <a:buChar char="§"/>
            </a:pPr>
            <a:r>
              <a:rPr lang="en-US"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Need meeting to discuss content for PMP</a:t>
            </a:r>
          </a:p>
          <a:p>
            <a:pPr marL="1200150" lvl="2" indent="-285750">
              <a:buFont typeface="Wingdings" panose="05000000000000000000" pitchFamily="2" charset="2"/>
              <a:buChar char="§"/>
            </a:pPr>
            <a:r>
              <a:rPr lang="en-US" dirty="0" smtClean="0">
                <a:solidFill>
                  <a:srgbClr val="FF0000"/>
                </a:solidFill>
                <a:latin typeface="Calibri" panose="020F0502020204030204" pitchFamily="34" charset="0"/>
                <a:cs typeface="Times New Roman" panose="02020603050405020304" pitchFamily="18" charset="0"/>
              </a:rPr>
              <a:t>Provide link to Code Review Form</a:t>
            </a:r>
            <a:endParaRPr lang="en-US" dirty="0"/>
          </a:p>
        </p:txBody>
      </p:sp>
    </p:spTree>
    <p:extLst>
      <p:ext uri="{BB962C8B-B14F-4D97-AF65-F5344CB8AC3E}">
        <p14:creationId xmlns:p14="http://schemas.microsoft.com/office/powerpoint/2010/main" val="272387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5</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2: Artifacts</a:t>
            </a:r>
          </a:p>
        </p:txBody>
      </p:sp>
      <p:sp>
        <p:nvSpPr>
          <p:cNvPr id="3" name="TextBox 2"/>
          <p:cNvSpPr txBox="1"/>
          <p:nvPr/>
        </p:nvSpPr>
        <p:spPr>
          <a:xfrm>
            <a:off x="676275" y="1107440"/>
            <a:ext cx="8458200" cy="5355312"/>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Architecture Diagram  - </a:t>
            </a:r>
            <a:r>
              <a:rPr lang="en-US" dirty="0" smtClean="0">
                <a:solidFill>
                  <a:srgbClr val="FF0000"/>
                </a:solidFill>
              </a:rPr>
              <a:t>In progress</a:t>
            </a:r>
          </a:p>
          <a:p>
            <a:pPr marL="742950" lvl="1" indent="-285750">
              <a:buFont typeface="Wingdings" panose="05000000000000000000" pitchFamily="2" charset="2"/>
              <a:buChar char="§"/>
            </a:pPr>
            <a:r>
              <a:rPr lang="en-US" dirty="0" smtClean="0">
                <a:latin typeface="Calibri" panose="020F0502020204030204" pitchFamily="34" charset="0"/>
                <a:ea typeface="Calibri" panose="020F0502020204030204" pitchFamily="34" charset="0"/>
                <a:cs typeface="Times New Roman" panose="02020603050405020304" pitchFamily="18" charset="0"/>
                <a:hlinkClick r:id="rId3"/>
              </a:rPr>
              <a:t>https://github.com/Geocent/18f-prototype/blob/integration/docs/scrum/sprint2/architecture-diagram_Sprint2.pdf</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lvl="1"/>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lvl="1"/>
            <a:endParaRPr lang="en-US" dirty="0">
              <a:latin typeface="Calibri" panose="020F0502020204030204" pitchFamily="34" charset="0"/>
              <a:ea typeface="Calibri" panose="020F0502020204030204" pitchFamily="34" charset="0"/>
              <a:cs typeface="Times New Roman" panose="02020603050405020304" pitchFamily="18" charset="0"/>
            </a:endParaRPr>
          </a:p>
          <a:p>
            <a:pPr lvl="1"/>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lvl="1"/>
            <a:endParaRPr lang="en-US" dirty="0">
              <a:latin typeface="Calibri" panose="020F0502020204030204" pitchFamily="34" charset="0"/>
              <a:ea typeface="Calibri" panose="020F0502020204030204" pitchFamily="34" charset="0"/>
              <a:cs typeface="Times New Roman" panose="02020603050405020304" pitchFamily="18" charset="0"/>
            </a:endParaRPr>
          </a:p>
          <a:p>
            <a:pPr lvl="1"/>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lvl="1"/>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UI Mock Up </a:t>
            </a:r>
          </a:p>
          <a:p>
            <a:pPr marL="742950" lvl="1" indent="-285750">
              <a:buFont typeface="Wingdings" panose="05000000000000000000" pitchFamily="2" charset="2"/>
              <a:buChar char="§"/>
            </a:pPr>
            <a:r>
              <a:rPr lang="en-US"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Need to discuss and document changes made during Prototype development</a:t>
            </a:r>
          </a:p>
          <a:p>
            <a:pPr marL="285750" indent="-285750">
              <a:buFont typeface="Wingdings" panose="05000000000000000000" pitchFamily="2" charset="2"/>
              <a:buChar char="§"/>
            </a:pPr>
            <a:endParaRPr lang="en-US"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Playbook Checklist – </a:t>
            </a:r>
            <a:r>
              <a:rPr lang="en-US"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In progress</a:t>
            </a:r>
          </a:p>
          <a:p>
            <a:pPr marL="742950" lvl="1" indent="-285750">
              <a:buFont typeface="Wingdings" panose="05000000000000000000" pitchFamily="2" charset="2"/>
              <a:buChar char="§"/>
            </a:pPr>
            <a:endParaRPr lang="en-US" dirty="0"/>
          </a:p>
          <a:p>
            <a:pPr marL="742950" lvl="1" indent="-285750">
              <a:buFont typeface="Wingdings" panose="05000000000000000000" pitchFamily="2" charset="2"/>
              <a:buChar char="§"/>
            </a:pP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Wingdings" panose="05000000000000000000" pitchFamily="2" charset="2"/>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Wingdings" panose="05000000000000000000" pitchFamily="2" charset="2"/>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Wingdings" panose="05000000000000000000" pitchFamily="2" charset="2"/>
              <a:buChar char="§"/>
            </a:pPr>
            <a:endParaRPr lang="en-US" dirty="0"/>
          </a:p>
        </p:txBody>
      </p:sp>
      <p:sp>
        <p:nvSpPr>
          <p:cNvPr id="6" name="TextBox 5"/>
          <p:cNvSpPr txBox="1"/>
          <p:nvPr/>
        </p:nvSpPr>
        <p:spPr>
          <a:xfrm>
            <a:off x="1219200" y="2438400"/>
            <a:ext cx="6324600" cy="923330"/>
          </a:xfrm>
          <a:prstGeom prst="rect">
            <a:avLst/>
          </a:prstGeom>
          <a:solidFill>
            <a:schemeClr val="bg1">
              <a:lumMod val="85000"/>
            </a:schemeClr>
          </a:solidFill>
        </p:spPr>
        <p:txBody>
          <a:bodyPr wrap="square" rtlCol="0">
            <a:spAutoFit/>
          </a:bodyPr>
          <a:lstStyle/>
          <a:p>
            <a:r>
              <a:rPr lang="en-US" b="1" dirty="0" smtClean="0"/>
              <a:t>Discussion: </a:t>
            </a:r>
            <a:r>
              <a:rPr lang="en-US" dirty="0" smtClean="0"/>
              <a:t>Change used only Calling drug event – may need to address and redesign to expand events to pull all of the right drugs.</a:t>
            </a:r>
            <a:endParaRPr lang="en-US" dirty="0"/>
          </a:p>
        </p:txBody>
      </p:sp>
    </p:spTree>
    <p:extLst>
      <p:ext uri="{BB962C8B-B14F-4D97-AF65-F5344CB8AC3E}">
        <p14:creationId xmlns:p14="http://schemas.microsoft.com/office/powerpoint/2010/main" val="3630468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6</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2: UI Mock Up</a:t>
            </a:r>
          </a:p>
        </p:txBody>
      </p:sp>
      <p:sp>
        <p:nvSpPr>
          <p:cNvPr id="6" name="TextBox 5"/>
          <p:cNvSpPr txBox="1"/>
          <p:nvPr/>
        </p:nvSpPr>
        <p:spPr>
          <a:xfrm>
            <a:off x="1524000" y="2057400"/>
            <a:ext cx="6324600" cy="2862322"/>
          </a:xfrm>
          <a:prstGeom prst="rect">
            <a:avLst/>
          </a:prstGeom>
          <a:solidFill>
            <a:schemeClr val="bg1">
              <a:lumMod val="85000"/>
            </a:schemeClr>
          </a:solidFill>
        </p:spPr>
        <p:txBody>
          <a:bodyPr wrap="square" rtlCol="0">
            <a:spAutoFit/>
          </a:bodyPr>
          <a:lstStyle/>
          <a:p>
            <a:r>
              <a:rPr lang="en-US" b="1" dirty="0" smtClean="0"/>
              <a:t>Discussion: </a:t>
            </a:r>
            <a:endParaRPr lang="en-US" dirty="0"/>
          </a:p>
          <a:p>
            <a:endParaRPr lang="en-US" dirty="0" smtClean="0"/>
          </a:p>
          <a:p>
            <a:r>
              <a:rPr lang="en-US" dirty="0" smtClean="0"/>
              <a:t>Minor changes made to UI Mock Up for Prototype to present a better view based on usability testing results, technical issues in terms of the number of records being displayed, choosing symptoms before the displays.</a:t>
            </a:r>
          </a:p>
          <a:p>
            <a:endParaRPr lang="en-US" dirty="0"/>
          </a:p>
          <a:p>
            <a:r>
              <a:rPr lang="en-US" dirty="0" smtClean="0"/>
              <a:t>Keith and Vance will look at UI based on usability testing results; will create a story for enhancements and prioritize tasks based on feedback.</a:t>
            </a:r>
            <a:endParaRPr lang="en-US" dirty="0"/>
          </a:p>
        </p:txBody>
      </p:sp>
    </p:spTree>
    <p:extLst>
      <p:ext uri="{BB962C8B-B14F-4D97-AF65-F5344CB8AC3E}">
        <p14:creationId xmlns:p14="http://schemas.microsoft.com/office/powerpoint/2010/main" val="10838177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7</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2: Playbook Checklist</a:t>
            </a:r>
          </a:p>
        </p:txBody>
      </p:sp>
      <p:sp>
        <p:nvSpPr>
          <p:cNvPr id="6" name="TextBox 5"/>
          <p:cNvSpPr txBox="1"/>
          <p:nvPr/>
        </p:nvSpPr>
        <p:spPr>
          <a:xfrm>
            <a:off x="1524000" y="2057400"/>
            <a:ext cx="6324600" cy="2031325"/>
          </a:xfrm>
          <a:prstGeom prst="rect">
            <a:avLst/>
          </a:prstGeom>
          <a:solidFill>
            <a:schemeClr val="bg1">
              <a:lumMod val="85000"/>
            </a:schemeClr>
          </a:solidFill>
        </p:spPr>
        <p:txBody>
          <a:bodyPr wrap="square" rtlCol="0">
            <a:spAutoFit/>
          </a:bodyPr>
          <a:lstStyle/>
          <a:p>
            <a:r>
              <a:rPr lang="en-US" b="1" dirty="0" smtClean="0"/>
              <a:t>Discussion: </a:t>
            </a:r>
            <a:endParaRPr lang="en-US" dirty="0"/>
          </a:p>
          <a:p>
            <a:endParaRPr lang="en-US" dirty="0" smtClean="0"/>
          </a:p>
          <a:p>
            <a:r>
              <a:rPr lang="en-US" dirty="0" smtClean="0"/>
              <a:t>Well </a:t>
            </a:r>
            <a:r>
              <a:rPr lang="en-US" dirty="0"/>
              <a:t>covered and good justifications and not applicable identified</a:t>
            </a:r>
          </a:p>
          <a:p>
            <a:endParaRPr lang="en-US" dirty="0"/>
          </a:p>
          <a:p>
            <a:r>
              <a:rPr lang="en-US" dirty="0"/>
              <a:t>Needs review  </a:t>
            </a:r>
            <a:r>
              <a:rPr lang="en-US" dirty="0" err="1"/>
              <a:t>docs.hcd</a:t>
            </a:r>
            <a:endParaRPr lang="en-US" dirty="0"/>
          </a:p>
          <a:p>
            <a:endParaRPr lang="en-US" dirty="0"/>
          </a:p>
          <a:p>
            <a:r>
              <a:rPr lang="en-US" dirty="0"/>
              <a:t>Add to readme – playbook link and justifications</a:t>
            </a:r>
          </a:p>
        </p:txBody>
      </p:sp>
      <p:sp>
        <p:nvSpPr>
          <p:cNvPr id="4" name="Rectangle 3"/>
          <p:cNvSpPr/>
          <p:nvPr/>
        </p:nvSpPr>
        <p:spPr>
          <a:xfrm>
            <a:off x="914400" y="1190356"/>
            <a:ext cx="7239000" cy="646331"/>
          </a:xfrm>
          <a:prstGeom prst="rect">
            <a:avLst/>
          </a:prstGeom>
        </p:spPr>
        <p:txBody>
          <a:bodyPr wrap="square">
            <a:spAutoFit/>
          </a:bodyPr>
          <a:lstStyle/>
          <a:p>
            <a:r>
              <a:rPr lang="en-US" dirty="0">
                <a:hlinkClick r:id="rId3"/>
              </a:rPr>
              <a:t>https://</a:t>
            </a:r>
            <a:r>
              <a:rPr lang="en-US" dirty="0" smtClean="0">
                <a:hlinkClick r:id="rId3"/>
              </a:rPr>
              <a:t>github.com/Geocent/18f-prototype/tree/integration/docs/HCD</a:t>
            </a:r>
            <a:endParaRPr lang="en-US" dirty="0" smtClean="0"/>
          </a:p>
          <a:p>
            <a:endParaRPr lang="en-US" dirty="0"/>
          </a:p>
        </p:txBody>
      </p:sp>
    </p:spTree>
    <p:extLst>
      <p:ext uri="{BB962C8B-B14F-4D97-AF65-F5344CB8AC3E}">
        <p14:creationId xmlns:p14="http://schemas.microsoft.com/office/powerpoint/2010/main" val="39886664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8</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2: Demonstration</a:t>
            </a:r>
          </a:p>
        </p:txBody>
      </p:sp>
      <p:pic>
        <p:nvPicPr>
          <p:cNvPr id="7" name="Picture 6" descr="MCBD09771_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8400" y="2057400"/>
            <a:ext cx="3810000" cy="3343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3441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9</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2: Stories</a:t>
            </a:r>
          </a:p>
        </p:txBody>
      </p:sp>
      <p:pic>
        <p:nvPicPr>
          <p:cNvPr id="4" name="Picture 3"/>
          <p:cNvPicPr>
            <a:picLocks noChangeAspect="1"/>
          </p:cNvPicPr>
          <p:nvPr/>
        </p:nvPicPr>
        <p:blipFill>
          <a:blip r:embed="rId3"/>
          <a:stretch>
            <a:fillRect/>
          </a:stretch>
        </p:blipFill>
        <p:spPr>
          <a:xfrm>
            <a:off x="152400" y="990600"/>
            <a:ext cx="8658225" cy="4122727"/>
          </a:xfrm>
          <a:prstGeom prst="rect">
            <a:avLst/>
          </a:prstGeom>
        </p:spPr>
      </p:pic>
      <p:pic>
        <p:nvPicPr>
          <p:cNvPr id="6" name="Picture 5"/>
          <p:cNvPicPr>
            <a:picLocks noChangeAspect="1"/>
          </p:cNvPicPr>
          <p:nvPr/>
        </p:nvPicPr>
        <p:blipFill>
          <a:blip r:embed="rId4"/>
          <a:stretch>
            <a:fillRect/>
          </a:stretch>
        </p:blipFill>
        <p:spPr>
          <a:xfrm>
            <a:off x="7029450" y="5029200"/>
            <a:ext cx="1685925" cy="995546"/>
          </a:xfrm>
          <a:prstGeom prst="rect">
            <a:avLst/>
          </a:prstGeom>
        </p:spPr>
      </p:pic>
      <p:sp>
        <p:nvSpPr>
          <p:cNvPr id="7" name="TextBox 6"/>
          <p:cNvSpPr txBox="1"/>
          <p:nvPr/>
        </p:nvSpPr>
        <p:spPr>
          <a:xfrm>
            <a:off x="447675" y="2606694"/>
            <a:ext cx="6324600" cy="3970318"/>
          </a:xfrm>
          <a:prstGeom prst="rect">
            <a:avLst/>
          </a:prstGeom>
          <a:solidFill>
            <a:schemeClr val="bg1">
              <a:lumMod val="85000"/>
            </a:schemeClr>
          </a:solidFill>
        </p:spPr>
        <p:txBody>
          <a:bodyPr wrap="square" rtlCol="0">
            <a:spAutoFit/>
          </a:bodyPr>
          <a:lstStyle/>
          <a:p>
            <a:r>
              <a:rPr lang="en-US" b="1" dirty="0" smtClean="0"/>
              <a:t>Discussion: </a:t>
            </a:r>
          </a:p>
          <a:p>
            <a:r>
              <a:rPr lang="en-US" b="1" dirty="0" smtClean="0"/>
              <a:t>Stories</a:t>
            </a:r>
            <a:endParaRPr lang="en-US" dirty="0"/>
          </a:p>
          <a:p>
            <a:pPr marL="742950" lvl="1" indent="-285750">
              <a:buFont typeface="Wingdings" panose="05000000000000000000" pitchFamily="2" charset="2"/>
              <a:buChar char="§"/>
            </a:pPr>
            <a:r>
              <a:rPr lang="en-US" dirty="0" smtClean="0"/>
              <a:t>#31 – look at color scheme when hovering over link</a:t>
            </a:r>
          </a:p>
          <a:p>
            <a:pPr marL="742950" lvl="1" indent="-285750">
              <a:buFont typeface="Wingdings" panose="05000000000000000000" pitchFamily="2" charset="2"/>
              <a:buChar char="§"/>
            </a:pPr>
            <a:r>
              <a:rPr lang="en-US" dirty="0" smtClean="0"/>
              <a:t>#10 – runs on multiple devices, mobile driver needs adjustments, create enhancements</a:t>
            </a:r>
          </a:p>
          <a:p>
            <a:pPr marL="742950" lvl="1" indent="-285750">
              <a:buFont typeface="Wingdings" panose="05000000000000000000" pitchFamily="2" charset="2"/>
              <a:buChar char="§"/>
            </a:pPr>
            <a:r>
              <a:rPr lang="en-US" dirty="0" smtClean="0"/>
              <a:t>#26 – check box for seriousness works well</a:t>
            </a:r>
          </a:p>
          <a:p>
            <a:pPr marL="742950" lvl="1" indent="-285750">
              <a:buFont typeface="Wingdings" panose="05000000000000000000" pitchFamily="2" charset="2"/>
              <a:buChar char="§"/>
            </a:pPr>
            <a:r>
              <a:rPr lang="en-US" dirty="0" smtClean="0"/>
              <a:t>All other stories look good</a:t>
            </a:r>
          </a:p>
          <a:p>
            <a:pPr marL="742950" lvl="1" indent="-285750">
              <a:buFont typeface="Wingdings" panose="05000000000000000000" pitchFamily="2" charset="2"/>
              <a:buChar char="§"/>
            </a:pPr>
            <a:r>
              <a:rPr lang="en-US" dirty="0" smtClean="0"/>
              <a:t>#27 – working </a:t>
            </a:r>
          </a:p>
          <a:p>
            <a:r>
              <a:rPr lang="en-US" b="1" dirty="0" smtClean="0"/>
              <a:t>Acceptance</a:t>
            </a:r>
          </a:p>
          <a:p>
            <a:pPr marL="742950" lvl="1" indent="-285750">
              <a:buFont typeface="Wingdings" panose="05000000000000000000" pitchFamily="2" charset="2"/>
              <a:buChar char="§"/>
            </a:pPr>
            <a:r>
              <a:rPr lang="en-US" dirty="0" smtClean="0"/>
              <a:t>All completed stories accepted</a:t>
            </a:r>
          </a:p>
          <a:p>
            <a:pPr marL="742950" lvl="1" indent="-285750">
              <a:buFont typeface="Wingdings" panose="05000000000000000000" pitchFamily="2" charset="2"/>
              <a:buChar char="§"/>
            </a:pPr>
            <a:r>
              <a:rPr lang="en-US" dirty="0" smtClean="0"/>
              <a:t>1 story still in progress</a:t>
            </a:r>
          </a:p>
          <a:p>
            <a:r>
              <a:rPr lang="en-US" b="1" dirty="0" smtClean="0"/>
              <a:t>Enhancements</a:t>
            </a:r>
          </a:p>
          <a:p>
            <a:pPr marL="742950" lvl="1" indent="-285750">
              <a:buFont typeface="Wingdings" panose="05000000000000000000" pitchFamily="2" charset="2"/>
              <a:buChar char="§"/>
            </a:pPr>
            <a:r>
              <a:rPr lang="en-US" dirty="0" smtClean="0"/>
              <a:t>Click view report – opens – only 1 data field, need additional fields to report</a:t>
            </a:r>
          </a:p>
        </p:txBody>
      </p:sp>
      <p:sp>
        <p:nvSpPr>
          <p:cNvPr id="8" name="Rectangle 7"/>
          <p:cNvSpPr/>
          <p:nvPr/>
        </p:nvSpPr>
        <p:spPr>
          <a:xfrm>
            <a:off x="2667000" y="681344"/>
            <a:ext cx="5281613" cy="923330"/>
          </a:xfrm>
          <a:prstGeom prst="rect">
            <a:avLst/>
          </a:prstGeom>
          <a:solidFill>
            <a:schemeClr val="bg1">
              <a:lumMod val="85000"/>
            </a:schemeClr>
          </a:solidFill>
        </p:spPr>
        <p:txBody>
          <a:bodyPr wrap="square">
            <a:spAutoFit/>
          </a:bodyPr>
          <a:lstStyle/>
          <a:p>
            <a:r>
              <a:rPr lang="en-US" dirty="0">
                <a:hlinkClick r:id="rId5"/>
              </a:rPr>
              <a:t>https://</a:t>
            </a:r>
            <a:r>
              <a:rPr lang="en-US" dirty="0" smtClean="0">
                <a:hlinkClick r:id="rId5"/>
              </a:rPr>
              <a:t>www.scrumdo.com/projects/project/18f-ads-prototype/iteration/128771</a:t>
            </a:r>
            <a:endParaRPr lang="en-US" dirty="0" smtClean="0"/>
          </a:p>
          <a:p>
            <a:endParaRPr lang="en-US" dirty="0"/>
          </a:p>
        </p:txBody>
      </p:sp>
    </p:spTree>
    <p:extLst>
      <p:ext uri="{BB962C8B-B14F-4D97-AF65-F5344CB8AC3E}">
        <p14:creationId xmlns:p14="http://schemas.microsoft.com/office/powerpoint/2010/main" val="1513118422"/>
      </p:ext>
    </p:extLst>
  </p:cSld>
  <p:clrMapOvr>
    <a:masterClrMapping/>
  </p:clrMapOvr>
  <p:timing>
    <p:tnLst>
      <p:par>
        <p:cTn id="1" dur="indefinite" restart="never" nodeType="tmRoot"/>
      </p:par>
    </p:tnLst>
  </p:timing>
</p:sld>
</file>

<file path=ppt/theme/theme1.xml><?xml version="1.0" encoding="utf-8"?>
<a:theme xmlns:a="http://schemas.openxmlformats.org/drawingml/2006/main" name="Geocent 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0F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B38B1DBB93B5443A8CCB8573A236AA3" ma:contentTypeVersion="0" ma:contentTypeDescription="Create a new document." ma:contentTypeScope="" ma:versionID="9f93b31118786cfda334523bbaeb68fa">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3D2BB29-89EF-4322-AB4E-BDF1314E10A4}">
  <ds:schemaRefs>
    <ds:schemaRef ds:uri="http://schemas.microsoft.com/sharepoint/v3/contenttype/forms"/>
  </ds:schemaRefs>
</ds:datastoreItem>
</file>

<file path=customXml/itemProps2.xml><?xml version="1.0" encoding="utf-8"?>
<ds:datastoreItem xmlns:ds="http://schemas.openxmlformats.org/officeDocument/2006/customXml" ds:itemID="{E19CA1FF-25DA-449D-9026-83AB28B277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046750FF-301D-47F3-B680-CFD09E2B16C2}">
  <ds:schemaRef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2006/documentManagement/typ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Geocent Presentation Template</Template>
  <TotalTime>1191</TotalTime>
  <Words>790</Words>
  <Application>Microsoft Office PowerPoint</Application>
  <PresentationFormat>On-screen Show (4:3)</PresentationFormat>
  <Paragraphs>176</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Gill Sans MT</vt:lpstr>
      <vt:lpstr>Times New Roman</vt:lpstr>
      <vt:lpstr>Wingdings</vt:lpstr>
      <vt:lpstr>Geocent Presentation Template</vt:lpstr>
      <vt:lpstr>NOTICE:  Proprietary and Confidential This material is proprietary to Geocent.  It contains trade secrets and confidential information which is solely the property of Geocent.  This material is solely for the Client’s internal use.  This material shall not be used, reproduced, copied, disclosed, transmitted, in whole or in part, without the express consent of Geocent. © 2009 All rights reserved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NOTICE:  Proprietary and Confidential This material is proprietary to Geocent.  It contains trade secrets and confidential information which is solely the property of Geocent.  This material is solely for the Client’s internal use.  This material shall not be used, reproduced, copied, disclosed, transmitted, in whole or in part, without the express consent of Geocent. © 2009 All rights reserved</dc:title>
  <dc:creator>Susan Strain</dc:creator>
  <cp:lastModifiedBy>Roberta Hazelbaker</cp:lastModifiedBy>
  <cp:revision>72</cp:revision>
  <dcterms:created xsi:type="dcterms:W3CDTF">2011-05-09T12:20:53Z</dcterms:created>
  <dcterms:modified xsi:type="dcterms:W3CDTF">2015-06-29T15:34:50Z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0x0101008B38B1DBB93B5443A8CCB8573A236AA3</vt:lpwstr>
  </property>
</Properties>
</file>