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79" r:id="rId5"/>
    <p:sldId id="294" r:id="rId6"/>
    <p:sldId id="295" r:id="rId7"/>
    <p:sldId id="324" r:id="rId8"/>
    <p:sldId id="327" r:id="rId9"/>
    <p:sldId id="328" r:id="rId10"/>
    <p:sldId id="321" r:id="rId11"/>
    <p:sldId id="278" r:id="rId1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9" autoAdjust="0"/>
    <p:restoredTop sz="90205" autoAdjust="0"/>
  </p:normalViewPr>
  <p:slideViewPr>
    <p:cSldViewPr>
      <p:cViewPr varScale="1">
        <p:scale>
          <a:sx n="67" d="100"/>
          <a:sy n="67" d="100"/>
        </p:scale>
        <p:origin x="1140" y="80"/>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6/25/2015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8516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2771464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3548853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903412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8</a:t>
            </a:fld>
            <a:endParaRPr lang="en-US"/>
          </a:p>
        </p:txBody>
      </p:sp>
    </p:spTree>
    <p:extLst>
      <p:ext uri="{BB962C8B-B14F-4D97-AF65-F5344CB8AC3E}">
        <p14:creationId xmlns:p14="http://schemas.microsoft.com/office/powerpoint/2010/main" val="360126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16930" y="1866496"/>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76600" y="944880"/>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015663"/>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Sprint 3 Planning </a:t>
            </a:r>
          </a:p>
          <a:p>
            <a:pPr algn="ctr"/>
            <a:r>
              <a:rPr lang="en-US" sz="2000" b="1" dirty="0" smtClean="0">
                <a:latin typeface="Gill Sans MT" pitchFamily="34" charset="0"/>
              </a:rPr>
              <a:t>June 25, 2015</a:t>
            </a:r>
            <a:endParaRPr lang="en-US" sz="2000" b="1" dirty="0">
              <a:latin typeface="Gill Sans MT" pitchFamily="34" charset="0"/>
            </a:endParaRPr>
          </a:p>
        </p:txBody>
      </p:sp>
      <p:sp>
        <p:nvSpPr>
          <p:cNvPr id="22" name="Title 1"/>
          <p:cNvSpPr txBox="1">
            <a:spLocks/>
          </p:cNvSpPr>
          <p:nvPr/>
        </p:nvSpPr>
        <p:spPr>
          <a:xfrm>
            <a:off x="565703" y="4068811"/>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4525962"/>
          </a:xfrm>
        </p:spPr>
        <p:txBody>
          <a:bodyPr rtlCol="0">
            <a:normAutofit/>
          </a:bodyPr>
          <a:lstStyle/>
          <a:p>
            <a:pPr eaLnBrk="1" hangingPunct="1"/>
            <a:r>
              <a:rPr lang="en-US" sz="2000" dirty="0" smtClean="0"/>
              <a:t>Goals/Dependencies/Definition of Done</a:t>
            </a:r>
            <a:endParaRPr lang="en-US" sz="2000" dirty="0"/>
          </a:p>
          <a:p>
            <a:pPr eaLnBrk="1" hangingPunct="1"/>
            <a:r>
              <a:rPr lang="en-US" sz="2000" dirty="0" smtClean="0"/>
              <a:t>Discussion Points/Stories</a:t>
            </a:r>
          </a:p>
          <a:p>
            <a:pPr eaLnBrk="1" hangingPunct="1"/>
            <a:r>
              <a:rPr lang="en-US" sz="2000" dirty="0" smtClean="0"/>
              <a:t>Sprint Schedule</a:t>
            </a:r>
          </a:p>
          <a:p>
            <a:pPr eaLnBrk="1" hangingPunct="1"/>
            <a:endParaRPr lang="en-US" sz="2000" dirty="0" smtClean="0"/>
          </a:p>
          <a:p>
            <a:pPr eaLnBrk="1" hangingPunct="1"/>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96534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3: Usability Enhancement</a:t>
            </a:r>
          </a:p>
        </p:txBody>
      </p:sp>
      <p:sp>
        <p:nvSpPr>
          <p:cNvPr id="6" name="Rectangle 1"/>
          <p:cNvSpPr>
            <a:spLocks noChangeArrowheads="1"/>
          </p:cNvSpPr>
          <p:nvPr/>
        </p:nvSpPr>
        <p:spPr bwMode="auto">
          <a:xfrm>
            <a:off x="427396" y="1525491"/>
            <a:ext cx="80772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lang="en-US" dirty="0" smtClean="0">
                <a:latin typeface="+mn-lt"/>
              </a:rPr>
              <a:t>Apply enhancements to the prototype to address usability testing responses</a:t>
            </a:r>
          </a:p>
          <a:p>
            <a:pPr lvl="1"/>
            <a:endParaRPr lang="en-US" sz="2400" dirty="0">
              <a:latin typeface="+mn-lt"/>
            </a:endParaRPr>
          </a:p>
          <a:p>
            <a:r>
              <a:rPr lang="en-US" sz="3200" dirty="0">
                <a:latin typeface="+mn-lt"/>
              </a:rPr>
              <a:t>Dependency</a:t>
            </a:r>
            <a:r>
              <a:rPr lang="en-US" sz="3200" b="1" dirty="0">
                <a:latin typeface="+mn-lt"/>
              </a:rPr>
              <a:t>: </a:t>
            </a:r>
          </a:p>
          <a:p>
            <a:pPr marL="914400" lvl="1" indent="-457200">
              <a:buFont typeface="Wingdings" panose="05000000000000000000" pitchFamily="2" charset="2"/>
              <a:buChar char="§"/>
            </a:pPr>
            <a:r>
              <a:rPr lang="en-US" dirty="0" smtClean="0">
                <a:latin typeface="+mn-lt"/>
              </a:rPr>
              <a:t>None</a:t>
            </a:r>
            <a:endParaRPr lang="en-US" dirty="0">
              <a:latin typeface="+mn-lt"/>
            </a:endParaRPr>
          </a:p>
          <a:p>
            <a:pPr marL="742950" lvl="1" indent="-285750">
              <a:buFont typeface="Wingdings" panose="05000000000000000000" pitchFamily="2" charset="2"/>
              <a:buChar char="§"/>
            </a:pPr>
            <a:endParaRPr lang="en-US" dirty="0" smtClean="0">
              <a:latin typeface="+mn-lt"/>
            </a:endParaRPr>
          </a:p>
          <a:p>
            <a:r>
              <a:rPr lang="en-US" sz="3200" dirty="0" smtClean="0">
                <a:latin typeface="+mn-lt"/>
              </a:rPr>
              <a:t>Definition of Done: Sprint 2</a:t>
            </a:r>
          </a:p>
          <a:p>
            <a:pPr marL="742950" lvl="1" indent="-285750">
              <a:buFont typeface="Wingdings" panose="05000000000000000000" pitchFamily="2" charset="2"/>
              <a:buChar char="§"/>
            </a:pPr>
            <a:r>
              <a:rPr lang="en-US" dirty="0" smtClean="0">
                <a:latin typeface="+mn-lt"/>
              </a:rPr>
              <a:t>Enhancements completed</a:t>
            </a:r>
            <a:endParaRPr lang="en-US" dirty="0">
              <a:latin typeface="+mn-lt"/>
            </a:endParaRPr>
          </a:p>
          <a:p>
            <a:pPr marL="742950" lvl="1" indent="-285750">
              <a:buFont typeface="Wingdings" panose="05000000000000000000" pitchFamily="2" charset="2"/>
              <a:buChar char="§"/>
            </a:pPr>
            <a:r>
              <a:rPr lang="en-US" dirty="0" smtClean="0">
                <a:latin typeface="+mn-lt"/>
              </a:rPr>
              <a:t>Pass testing in Integration </a:t>
            </a:r>
            <a:r>
              <a:rPr lang="en-US" dirty="0">
                <a:latin typeface="+mn-lt"/>
              </a:rPr>
              <a:t>branch/CI </a:t>
            </a:r>
            <a:endParaRPr lang="en-US" dirty="0" smtClean="0">
              <a:latin typeface="+mn-lt"/>
            </a:endParaRPr>
          </a:p>
          <a:p>
            <a:pPr marL="742950" lvl="1" indent="-285750">
              <a:buFont typeface="Wingdings" panose="05000000000000000000" pitchFamily="2" charset="2"/>
              <a:buChar char="§"/>
            </a:pPr>
            <a:r>
              <a:rPr lang="en-US" dirty="0" smtClean="0">
                <a:latin typeface="+mn-lt"/>
              </a:rPr>
              <a:t>Validated Unit Tests</a:t>
            </a:r>
          </a:p>
          <a:p>
            <a:pPr marL="742950" lvl="1" indent="-285750">
              <a:buFont typeface="Wingdings" panose="05000000000000000000" pitchFamily="2" charset="2"/>
              <a:buChar char="§"/>
            </a:pPr>
            <a:r>
              <a:rPr lang="en-US" dirty="0" smtClean="0">
                <a:latin typeface="+mn-lt"/>
              </a:rPr>
              <a:t>Validated End-to-End Tests</a:t>
            </a:r>
          </a:p>
          <a:p>
            <a:pPr marL="742950" lvl="1" indent="-285750">
              <a:buFont typeface="Wingdings" panose="05000000000000000000" pitchFamily="2" charset="2"/>
              <a:buChar char="§"/>
            </a:pPr>
            <a:r>
              <a:rPr lang="en-US" dirty="0" smtClean="0">
                <a:latin typeface="+mn-lt"/>
              </a:rPr>
              <a:t>Validated User Acceptance Testing</a:t>
            </a:r>
          </a:p>
          <a:p>
            <a:pPr marL="742950" lvl="1" indent="-285750">
              <a:buFont typeface="Wingdings" panose="05000000000000000000" pitchFamily="2" charset="2"/>
              <a:buChar char="§"/>
            </a:pPr>
            <a:r>
              <a:rPr lang="en-US" dirty="0" smtClean="0">
                <a:latin typeface="+mn-lt"/>
              </a:rPr>
              <a:t>Validated Usability Testing</a:t>
            </a:r>
            <a:endParaRPr lang="en-US" dirty="0">
              <a:latin typeface="+mn-lt"/>
            </a:endParaRPr>
          </a:p>
        </p:txBody>
      </p:sp>
    </p:spTree>
    <p:extLst>
      <p:ext uri="{BB962C8B-B14F-4D97-AF65-F5344CB8AC3E}">
        <p14:creationId xmlns:p14="http://schemas.microsoft.com/office/powerpoint/2010/main" val="26860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3</a:t>
            </a:r>
            <a:r>
              <a:rPr lang="en-US" b="1" dirty="0">
                <a:solidFill>
                  <a:schemeClr val="bg1"/>
                </a:solidFill>
              </a:rPr>
              <a:t>: Usability </a:t>
            </a:r>
            <a:r>
              <a:rPr lang="en-US" b="1" dirty="0" smtClean="0">
                <a:solidFill>
                  <a:schemeClr val="bg1"/>
                </a:solidFill>
              </a:rPr>
              <a:t>Enhancement</a:t>
            </a:r>
            <a:endParaRPr lang="en-US" b="1" dirty="0">
              <a:solidFill>
                <a:schemeClr val="bg1"/>
              </a:solidFill>
            </a:endParaRPr>
          </a:p>
        </p:txBody>
      </p:sp>
      <p:sp>
        <p:nvSpPr>
          <p:cNvPr id="6" name="Rectangle 1"/>
          <p:cNvSpPr>
            <a:spLocks noChangeArrowheads="1"/>
          </p:cNvSpPr>
          <p:nvPr/>
        </p:nvSpPr>
        <p:spPr bwMode="auto">
          <a:xfrm>
            <a:off x="303571" y="1219200"/>
            <a:ext cx="8402279"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3200" b="1" dirty="0" smtClean="0">
                <a:latin typeface="+mn-lt"/>
              </a:rPr>
              <a:t>Discussion Points/Stories:</a:t>
            </a:r>
          </a:p>
          <a:p>
            <a:pPr marL="914400" lvl="1" indent="-457200">
              <a:buFont typeface="Wingdings" panose="05000000000000000000" pitchFamily="2" charset="2"/>
              <a:buChar char="§"/>
            </a:pPr>
            <a:r>
              <a:rPr lang="en-US" sz="1600" dirty="0" smtClean="0">
                <a:latin typeface="+mn-lt"/>
              </a:rPr>
              <a:t>Story #35 (Tyler) </a:t>
            </a:r>
          </a:p>
          <a:p>
            <a:pPr marL="1371600" lvl="2" indent="-457200">
              <a:buFont typeface="Wingdings" panose="05000000000000000000" pitchFamily="2" charset="2"/>
              <a:buChar char="§"/>
            </a:pPr>
            <a:r>
              <a:rPr lang="en-US" sz="1600" dirty="0" smtClean="0">
                <a:latin typeface="+mn-lt"/>
              </a:rPr>
              <a:t>Meaning of data and what to do with it once you get it</a:t>
            </a:r>
          </a:p>
          <a:p>
            <a:pPr marL="1371600" lvl="2" indent="-457200">
              <a:buFont typeface="Wingdings" panose="05000000000000000000" pitchFamily="2" charset="2"/>
              <a:buChar char="§"/>
            </a:pPr>
            <a:r>
              <a:rPr lang="en-US" sz="1600" dirty="0" smtClean="0">
                <a:latin typeface="+mn-lt"/>
              </a:rPr>
              <a:t>UI design – how to better understand what is being displayed</a:t>
            </a:r>
          </a:p>
          <a:p>
            <a:pPr marL="1371600" lvl="2" indent="-457200">
              <a:buFont typeface="Wingdings" panose="05000000000000000000" pitchFamily="2" charset="2"/>
              <a:buChar char="§"/>
            </a:pPr>
            <a:r>
              <a:rPr lang="en-US" sz="1600" dirty="0" smtClean="0">
                <a:latin typeface="+mn-lt"/>
              </a:rPr>
              <a:t>Add text to instructions to provide more guidance</a:t>
            </a:r>
          </a:p>
          <a:p>
            <a:pPr marL="914400" lvl="1" indent="-457200">
              <a:buFont typeface="Wingdings" panose="05000000000000000000" pitchFamily="2" charset="2"/>
              <a:buChar char="§"/>
            </a:pPr>
            <a:r>
              <a:rPr lang="en-US" sz="1600" dirty="0" smtClean="0">
                <a:latin typeface="+mn-lt"/>
              </a:rPr>
              <a:t>Story # 34 – Clarification of Drug Entry fields (Josh)</a:t>
            </a:r>
          </a:p>
          <a:p>
            <a:pPr marL="1371600" lvl="2" indent="-457200">
              <a:buFont typeface="Wingdings" panose="05000000000000000000" pitchFamily="2" charset="2"/>
              <a:buChar char="§"/>
            </a:pPr>
            <a:r>
              <a:rPr lang="en-US" sz="1600" dirty="0" smtClean="0">
                <a:latin typeface="+mn-lt"/>
              </a:rPr>
              <a:t>Clear instructions that selecting a drug from list will generate rest of app actions </a:t>
            </a:r>
          </a:p>
          <a:p>
            <a:pPr marL="914400" lvl="1" indent="-457200">
              <a:buFont typeface="Wingdings" panose="05000000000000000000" pitchFamily="2" charset="2"/>
              <a:buChar char="§"/>
            </a:pPr>
            <a:r>
              <a:rPr lang="en-US" sz="1600" dirty="0" smtClean="0">
                <a:latin typeface="+mn-lt"/>
              </a:rPr>
              <a:t>Story #33 – % of symptoms (Randy)</a:t>
            </a:r>
          </a:p>
          <a:p>
            <a:pPr marL="1371600" lvl="2" indent="-457200">
              <a:buFont typeface="Wingdings" panose="05000000000000000000" pitchFamily="2" charset="2"/>
              <a:buChar char="§"/>
            </a:pPr>
            <a:r>
              <a:rPr lang="en-US" sz="1600" dirty="0" smtClean="0">
                <a:latin typeface="+mn-lt"/>
              </a:rPr>
              <a:t>How to get total number to generate %?</a:t>
            </a:r>
          </a:p>
          <a:p>
            <a:pPr marL="1371600" lvl="2" indent="-457200">
              <a:buFont typeface="Wingdings" panose="05000000000000000000" pitchFamily="2" charset="2"/>
              <a:buChar char="§"/>
            </a:pPr>
            <a:r>
              <a:rPr lang="en-US" sz="1600" dirty="0" smtClean="0">
                <a:latin typeface="+mn-lt"/>
              </a:rPr>
              <a:t>2 Queries: 1 for count and 1 for total</a:t>
            </a:r>
          </a:p>
          <a:p>
            <a:pPr marL="1371600" lvl="2" indent="-457200">
              <a:buFont typeface="Wingdings" panose="05000000000000000000" pitchFamily="2" charset="2"/>
              <a:buChar char="§"/>
            </a:pPr>
            <a:r>
              <a:rPr lang="en-US" sz="1600" dirty="0" smtClean="0">
                <a:latin typeface="+mn-lt"/>
              </a:rPr>
              <a:t>Check </a:t>
            </a:r>
            <a:r>
              <a:rPr lang="en-US" sz="1600" dirty="0" err="1" smtClean="0">
                <a:latin typeface="+mn-lt"/>
              </a:rPr>
              <a:t>metafield</a:t>
            </a:r>
            <a:r>
              <a:rPr lang="en-US" sz="1600" dirty="0" smtClean="0">
                <a:latin typeface="+mn-lt"/>
              </a:rPr>
              <a:t> for total data</a:t>
            </a:r>
          </a:p>
          <a:p>
            <a:pPr marL="914400" lvl="1" indent="-457200">
              <a:buFont typeface="Wingdings" panose="05000000000000000000" pitchFamily="2" charset="2"/>
              <a:buChar char="§"/>
            </a:pPr>
            <a:r>
              <a:rPr lang="en-US" sz="1600" dirty="0" smtClean="0">
                <a:latin typeface="+mn-lt"/>
              </a:rPr>
              <a:t>Story #36 – Quality User Interface (Vance/Keith)</a:t>
            </a:r>
          </a:p>
          <a:p>
            <a:pPr marL="1371600" lvl="2" indent="-457200">
              <a:buFont typeface="Wingdings" panose="05000000000000000000" pitchFamily="2" charset="2"/>
              <a:buChar char="§"/>
            </a:pPr>
            <a:r>
              <a:rPr lang="en-US" sz="1600" dirty="0" smtClean="0">
                <a:latin typeface="+mn-lt"/>
              </a:rPr>
              <a:t>General story for enhancements based on Usability Testing results</a:t>
            </a:r>
          </a:p>
          <a:p>
            <a:pPr marL="1371600" lvl="2" indent="-457200">
              <a:buFont typeface="Wingdings" panose="05000000000000000000" pitchFamily="2" charset="2"/>
              <a:buChar char="§"/>
            </a:pPr>
            <a:r>
              <a:rPr lang="en-US" sz="1600" dirty="0" smtClean="0">
                <a:latin typeface="+mn-lt"/>
              </a:rPr>
              <a:t>Keith and Vance will identify tasks and prioritize them</a:t>
            </a:r>
          </a:p>
          <a:p>
            <a:pPr marL="1371600" lvl="2" indent="-457200">
              <a:buFont typeface="Wingdings" panose="05000000000000000000" pitchFamily="2" charset="2"/>
              <a:buChar char="§"/>
            </a:pPr>
            <a:r>
              <a:rPr lang="en-US" sz="1600" dirty="0" smtClean="0">
                <a:latin typeface="+mn-lt"/>
              </a:rPr>
              <a:t>Relates to Story #35</a:t>
            </a:r>
          </a:p>
          <a:p>
            <a:pPr marL="1371600" lvl="2" indent="-457200">
              <a:buFont typeface="Wingdings" panose="05000000000000000000" pitchFamily="2" charset="2"/>
              <a:buChar char="§"/>
            </a:pPr>
            <a:endParaRPr lang="en-US" sz="1600" dirty="0" smtClean="0">
              <a:latin typeface="+mn-lt"/>
            </a:endParaRPr>
          </a:p>
        </p:txBody>
      </p:sp>
    </p:spTree>
    <p:extLst>
      <p:ext uri="{BB962C8B-B14F-4D97-AF65-F5344CB8AC3E}">
        <p14:creationId xmlns:p14="http://schemas.microsoft.com/office/powerpoint/2010/main" val="3853441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3</a:t>
            </a:r>
            <a:r>
              <a:rPr lang="en-US" b="1" dirty="0">
                <a:solidFill>
                  <a:schemeClr val="bg1"/>
                </a:solidFill>
              </a:rPr>
              <a:t>: Usability </a:t>
            </a:r>
            <a:r>
              <a:rPr lang="en-US" b="1" dirty="0" smtClean="0">
                <a:solidFill>
                  <a:schemeClr val="bg1"/>
                </a:solidFill>
              </a:rPr>
              <a:t>Enhancement</a:t>
            </a:r>
            <a:endParaRPr lang="en-US" b="1" dirty="0">
              <a:solidFill>
                <a:schemeClr val="bg1"/>
              </a:solidFill>
            </a:endParaRPr>
          </a:p>
        </p:txBody>
      </p:sp>
      <p:sp>
        <p:nvSpPr>
          <p:cNvPr id="6" name="Rectangle 1"/>
          <p:cNvSpPr>
            <a:spLocks noChangeArrowheads="1"/>
          </p:cNvSpPr>
          <p:nvPr/>
        </p:nvSpPr>
        <p:spPr bwMode="auto">
          <a:xfrm>
            <a:off x="533400" y="1349117"/>
            <a:ext cx="80772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3200" b="1" dirty="0">
                <a:latin typeface="+mn-lt"/>
              </a:rPr>
              <a:t>Discussion </a:t>
            </a:r>
            <a:r>
              <a:rPr lang="en-US" sz="3200" b="1" dirty="0" smtClean="0">
                <a:latin typeface="+mn-lt"/>
              </a:rPr>
              <a:t>Points/Stories (continued):</a:t>
            </a:r>
            <a:endParaRPr lang="en-US" sz="3200" dirty="0">
              <a:latin typeface="+mn-lt"/>
            </a:endParaRPr>
          </a:p>
          <a:p>
            <a:pPr marL="742950" lvl="1" indent="-285750">
              <a:buFont typeface="Wingdings" panose="05000000000000000000" pitchFamily="2" charset="2"/>
              <a:buChar char="§"/>
            </a:pPr>
            <a:r>
              <a:rPr lang="en-US" dirty="0" smtClean="0">
                <a:latin typeface="+mn-lt"/>
              </a:rPr>
              <a:t>Stretch Story #32 – Backend</a:t>
            </a:r>
          </a:p>
          <a:p>
            <a:pPr marL="1200150" lvl="2" indent="-285750">
              <a:buFont typeface="Wingdings" panose="05000000000000000000" pitchFamily="2" charset="2"/>
              <a:buChar char="§"/>
            </a:pPr>
            <a:r>
              <a:rPr lang="en-US" dirty="0" smtClean="0">
                <a:latin typeface="+mn-lt"/>
              </a:rPr>
              <a:t>Crowd sourcing information to see # of users also having same symptoms</a:t>
            </a:r>
          </a:p>
          <a:p>
            <a:pPr marL="1200150" lvl="2" indent="-285750">
              <a:buFont typeface="Wingdings" panose="05000000000000000000" pitchFamily="2" charset="2"/>
              <a:buChar char="§"/>
            </a:pPr>
            <a:r>
              <a:rPr lang="en-US" dirty="0" smtClean="0">
                <a:latin typeface="+mn-lt"/>
              </a:rPr>
              <a:t>Mongo DB – Dockets Do we want a separate or on same node-JS </a:t>
            </a:r>
            <a:r>
              <a:rPr lang="en-US" dirty="0" err="1" smtClean="0">
                <a:latin typeface="+mn-lt"/>
              </a:rPr>
              <a:t>samd</a:t>
            </a:r>
            <a:r>
              <a:rPr lang="en-US" dirty="0" smtClean="0">
                <a:latin typeface="+mn-lt"/>
              </a:rPr>
              <a:t>, run different Docker containers – may need 3 tier</a:t>
            </a:r>
          </a:p>
          <a:p>
            <a:pPr marL="1200150" lvl="2" indent="-285750">
              <a:buFont typeface="Wingdings" panose="05000000000000000000" pitchFamily="2" charset="2"/>
              <a:buChar char="§"/>
            </a:pPr>
            <a:r>
              <a:rPr lang="en-US" dirty="0" smtClean="0">
                <a:latin typeface="+mn-lt"/>
              </a:rPr>
              <a:t>Auto script to install; auto script dev environment; auto script for Unit Test, Jenkins, Dev, Prod</a:t>
            </a:r>
          </a:p>
          <a:p>
            <a:pPr marL="1200150" lvl="2" indent="-285750">
              <a:buFont typeface="Wingdings" panose="05000000000000000000" pitchFamily="2" charset="2"/>
              <a:buChar char="§"/>
            </a:pPr>
            <a:r>
              <a:rPr lang="en-US" dirty="0" smtClean="0">
                <a:latin typeface="+mn-lt"/>
              </a:rPr>
              <a:t>Set infrastructure/Docker scripts (Tyler)</a:t>
            </a:r>
          </a:p>
          <a:p>
            <a:pPr marL="1657350" lvl="3" indent="-285750">
              <a:buFont typeface="Wingdings" panose="05000000000000000000" pitchFamily="2" charset="2"/>
              <a:buChar char="§"/>
            </a:pPr>
            <a:r>
              <a:rPr lang="en-US" dirty="0" smtClean="0">
                <a:latin typeface="+mn-lt"/>
              </a:rPr>
              <a:t>Easy to put into containers and add to Dev; ground work done on containers, will add time </a:t>
            </a:r>
            <a:r>
              <a:rPr lang="en-US" dirty="0" err="1" smtClean="0">
                <a:latin typeface="+mn-lt"/>
              </a:rPr>
              <a:t>inorder</a:t>
            </a:r>
            <a:r>
              <a:rPr lang="en-US" dirty="0" smtClean="0">
                <a:latin typeface="+mn-lt"/>
              </a:rPr>
              <a:t> to do it right</a:t>
            </a:r>
          </a:p>
          <a:p>
            <a:pPr marL="1200150" lvl="2" indent="-285750">
              <a:buFont typeface="Wingdings" panose="05000000000000000000" pitchFamily="2" charset="2"/>
              <a:buChar char="§"/>
            </a:pPr>
            <a:r>
              <a:rPr lang="en-US" dirty="0" smtClean="0">
                <a:latin typeface="+mn-lt"/>
              </a:rPr>
              <a:t>Multiple list of drugs/ 1 list of symptoms – thumbs up or down to select</a:t>
            </a:r>
          </a:p>
          <a:p>
            <a:pPr marL="1200150" lvl="2" indent="-285750">
              <a:buFont typeface="Wingdings" panose="05000000000000000000" pitchFamily="2" charset="2"/>
              <a:buChar char="§"/>
            </a:pPr>
            <a:r>
              <a:rPr lang="en-US" dirty="0" smtClean="0">
                <a:latin typeface="+mn-lt"/>
              </a:rPr>
              <a:t>DB list of values, stories, index drugs, will be key</a:t>
            </a:r>
          </a:p>
          <a:p>
            <a:pPr marL="1200150" lvl="2" indent="-285750">
              <a:buFont typeface="Wingdings" panose="05000000000000000000" pitchFamily="2" charset="2"/>
              <a:buChar char="§"/>
            </a:pPr>
            <a:r>
              <a:rPr lang="en-US" dirty="0" smtClean="0">
                <a:latin typeface="+mn-lt"/>
              </a:rPr>
              <a:t>Data = count multiple component Key</a:t>
            </a:r>
          </a:p>
          <a:p>
            <a:pPr marL="1200150" lvl="2" indent="-285750">
              <a:buFont typeface="Wingdings" panose="05000000000000000000" pitchFamily="2" charset="2"/>
              <a:buChar char="§"/>
            </a:pPr>
            <a:r>
              <a:rPr lang="en-US" dirty="0" smtClean="0">
                <a:latin typeface="+mn-lt"/>
              </a:rPr>
              <a:t>Metric – mix of drugs = symptoms</a:t>
            </a:r>
          </a:p>
          <a:p>
            <a:pPr marL="1200150" lvl="2" indent="-285750">
              <a:buFont typeface="Wingdings" panose="05000000000000000000" pitchFamily="2" charset="2"/>
              <a:buChar char="§"/>
            </a:pPr>
            <a:r>
              <a:rPr lang="en-US" dirty="0" smtClean="0">
                <a:latin typeface="+mn-lt"/>
              </a:rPr>
              <a:t>How to display on UI – pick box, experienced it Yes, hand up</a:t>
            </a:r>
          </a:p>
          <a:p>
            <a:pPr marL="1200150" lvl="2" indent="-285750">
              <a:buFont typeface="Wingdings" panose="05000000000000000000" pitchFamily="2" charset="2"/>
              <a:buChar char="§"/>
            </a:pPr>
            <a:r>
              <a:rPr lang="en-US" dirty="0" smtClean="0">
                <a:latin typeface="+mn-lt"/>
              </a:rPr>
              <a:t>Add data analytics that cannot be done on front end</a:t>
            </a:r>
          </a:p>
        </p:txBody>
      </p:sp>
    </p:spTree>
    <p:extLst>
      <p:ext uri="{BB962C8B-B14F-4D97-AF65-F5344CB8AC3E}">
        <p14:creationId xmlns:p14="http://schemas.microsoft.com/office/powerpoint/2010/main" val="869808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142875" y="-49878"/>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609600" y="1143000"/>
            <a:ext cx="8153400" cy="5478423"/>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0 – Capture </a:t>
            </a: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sz="14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6/25</a:t>
            </a:r>
            <a:endPar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a:latin typeface="Arial" panose="020B0604020202020204" pitchFamily="34" charset="0"/>
                <a:ea typeface="Calibri" panose="020F0502020204030204" pitchFamily="34" charset="0"/>
                <a:cs typeface="Times New Roman" panose="02020603050405020304" pitchFamily="18" charset="0"/>
              </a:rPr>
              <a:t>Sprint </a:t>
            </a:r>
            <a:r>
              <a:rPr lang="en-US" sz="1400" dirty="0" smtClean="0">
                <a:latin typeface="Arial" panose="020B0604020202020204" pitchFamily="34" charset="0"/>
                <a:ea typeface="Calibri" panose="020F0502020204030204" pitchFamily="34" charset="0"/>
                <a:cs typeface="Times New Roman" panose="02020603050405020304" pitchFamily="18" charset="0"/>
              </a:rPr>
              <a:t>3 </a:t>
            </a:r>
            <a:r>
              <a:rPr lang="en-US" sz="1400">
                <a:latin typeface="Arial" panose="020B0604020202020204" pitchFamily="34" charset="0"/>
                <a:ea typeface="Calibri" panose="020F0502020204030204" pitchFamily="34" charset="0"/>
                <a:cs typeface="Times New Roman" panose="02020603050405020304" pitchFamily="18" charset="0"/>
              </a:rPr>
              <a:t>– </a:t>
            </a:r>
            <a:r>
              <a:rPr lang="en-US" sz="1400" smtClean="0">
                <a:latin typeface="Arial" panose="020B0604020202020204" pitchFamily="34" charset="0"/>
                <a:ea typeface="Calibri" panose="020F0502020204030204" pitchFamily="34" charset="0"/>
                <a:cs typeface="Times New Roman" panose="02020603050405020304" pitchFamily="18" charset="0"/>
              </a:rPr>
              <a:t>Usability Enhancement </a:t>
            </a: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smtClean="0">
                <a:latin typeface="Arial" panose="020B0604020202020204" pitchFamily="34" charset="0"/>
                <a:ea typeface="Calibri" panose="020F0502020204030204" pitchFamily="34" charset="0"/>
                <a:cs typeface="Times New Roman" panose="02020603050405020304" pitchFamily="18" charset="0"/>
              </a:rPr>
              <a:t>6/25/2015 </a:t>
            </a:r>
            <a:r>
              <a:rPr lang="en-US" sz="1400" dirty="0">
                <a:latin typeface="Arial" panose="020B0604020202020204" pitchFamily="34" charset="0"/>
                <a:ea typeface="Calibri" panose="020F0502020204030204" pitchFamily="34" charset="0"/>
                <a:cs typeface="Times New Roman" panose="02020603050405020304" pitchFamily="18" charset="0"/>
              </a:rPr>
              <a:t>– </a:t>
            </a:r>
            <a:r>
              <a:rPr lang="en-US" sz="1400" dirty="0" smtClean="0">
                <a:latin typeface="Arial" panose="020B0604020202020204" pitchFamily="34" charset="0"/>
                <a:ea typeface="Calibri" panose="020F0502020204030204" pitchFamily="34" charset="0"/>
                <a:cs typeface="Times New Roman" panose="02020603050405020304" pitchFamily="18" charset="0"/>
              </a:rPr>
              <a:t>6/29/2015</a:t>
            </a: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a:latin typeface="Arial" panose="020B0604020202020204" pitchFamily="34" charset="0"/>
                <a:ea typeface="Calibri" panose="020F0502020204030204" pitchFamily="34" charset="0"/>
                <a:cs typeface="Times New Roman" panose="02020603050405020304" pitchFamily="18" charset="0"/>
              </a:rPr>
              <a:t>Sprint 2 Planning: </a:t>
            </a:r>
            <a:r>
              <a:rPr lang="en-US" sz="1400" dirty="0" smtClean="0">
                <a:latin typeface="Arial" panose="020B0604020202020204" pitchFamily="34" charset="0"/>
                <a:ea typeface="Calibri" panose="020F0502020204030204" pitchFamily="34" charset="0"/>
                <a:cs typeface="Times New Roman" panose="02020603050405020304" pitchFamily="18" charset="0"/>
              </a:rPr>
              <a:t>6/25</a:t>
            </a: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US" sz="1400" dirty="0">
                <a:latin typeface="Arial" panose="020B0604020202020204" pitchFamily="34" charset="0"/>
                <a:ea typeface="Calibri" panose="020F0502020204030204" pitchFamily="34" charset="0"/>
                <a:cs typeface="Times New Roman" panose="02020603050405020304" pitchFamily="18" charset="0"/>
              </a:rPr>
              <a:t>Sprint 2 Review: </a:t>
            </a:r>
            <a:r>
              <a:rPr lang="en-US" sz="1400" dirty="0" smtClean="0">
                <a:latin typeface="Arial" panose="020B0604020202020204" pitchFamily="34" charset="0"/>
                <a:ea typeface="Calibri" panose="020F0502020204030204" pitchFamily="34" charset="0"/>
                <a:cs typeface="Times New Roman" panose="02020603050405020304" pitchFamily="18" charset="0"/>
              </a:rPr>
              <a:t>6/29</a:t>
            </a:r>
            <a:endParaRPr lang="en-US" sz="14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14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3 – </a:t>
            </a: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Stabilization Sprint </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6/29/2015</a:t>
            </a:r>
          </a:p>
          <a:p>
            <a:pPr marL="800100" lvl="1" indent="-342900">
              <a:buFont typeface="Wingdings" panose="05000000000000000000" pitchFamily="2" charset="2"/>
              <a:buChar char=""/>
            </a:pP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14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7/1/2015</a:t>
            </a:r>
            <a:endParaRPr lang="en-US" sz="14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3505200" y="1427202"/>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6" name="TextBox 5"/>
          <p:cNvSpPr txBox="1"/>
          <p:nvPr/>
        </p:nvSpPr>
        <p:spPr>
          <a:xfrm>
            <a:off x="3581400" y="2649943"/>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7" name="TextBox 6"/>
          <p:cNvSpPr txBox="1"/>
          <p:nvPr/>
        </p:nvSpPr>
        <p:spPr>
          <a:xfrm>
            <a:off x="3505200" y="3645455"/>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Tree>
    <p:extLst>
      <p:ext uri="{BB962C8B-B14F-4D97-AF65-F5344CB8AC3E}">
        <p14:creationId xmlns:p14="http://schemas.microsoft.com/office/powerpoint/2010/main" val="1196229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3D2BB29-89EF-4322-AB4E-BDF1314E10A4}">
  <ds:schemaRefs>
    <ds:schemaRef ds:uri="http://schemas.microsoft.com/sharepoint/v3/contenttype/forms"/>
  </ds:schemaRefs>
</ds:datastoreItem>
</file>

<file path=customXml/itemProps2.xml><?xml version="1.0" encoding="utf-8"?>
<ds:datastoreItem xmlns:ds="http://schemas.openxmlformats.org/officeDocument/2006/customXml" ds:itemID="{046750FF-301D-47F3-B680-CFD09E2B16C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1067</TotalTime>
  <Words>492</Words>
  <Application>Microsoft Office PowerPoint</Application>
  <PresentationFormat>On-screen Show (4:3)</PresentationFormat>
  <Paragraphs>99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Times New Roman</vt:lpstr>
      <vt:lpstr>Wingdings</vt: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Roberta Hazelbaker</cp:lastModifiedBy>
  <cp:revision>47</cp:revision>
  <dcterms:created xsi:type="dcterms:W3CDTF">2011-05-09T12:20:53Z</dcterms:created>
  <dcterms:modified xsi:type="dcterms:W3CDTF">2015-06-25T20:34:38Z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