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79" r:id="rId5"/>
    <p:sldId id="324" r:id="rId6"/>
    <p:sldId id="295" r:id="rId7"/>
    <p:sldId id="325" r:id="rId8"/>
    <p:sldId id="326" r:id="rId9"/>
    <p:sldId id="330" r:id="rId10"/>
    <p:sldId id="329" r:id="rId11"/>
    <p:sldId id="322" r:id="rId12"/>
    <p:sldId id="327" r:id="rId13"/>
    <p:sldId id="320" r:id="rId14"/>
    <p:sldId id="321" r:id="rId15"/>
    <p:sldId id="278"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6/22/2015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12</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257525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7729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28576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237796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62286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2793601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22464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0 Review </a:t>
            </a:r>
          </a:p>
          <a:p>
            <a:pPr algn="ctr"/>
            <a:r>
              <a:rPr lang="en-US" sz="2000" b="1" dirty="0" smtClean="0">
                <a:latin typeface="Gill Sans MT" pitchFamily="34" charset="0"/>
              </a:rPr>
              <a:t>June 18,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Sprint </a:t>
            </a:r>
            <a:r>
              <a:rPr lang="en-US" sz="2000" b="1" dirty="0">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267200" y="1143000"/>
            <a:ext cx="3124200" cy="461665"/>
          </a:xfrm>
          <a:prstGeom prst="rect">
            <a:avLst/>
          </a:prstGeom>
          <a:noFill/>
        </p:spPr>
        <p:txBody>
          <a:bodyPr wrap="square" rtlCol="0">
            <a:spAutoFit/>
          </a:bodyPr>
          <a:lstStyle/>
          <a:p>
            <a:r>
              <a:rPr lang="en-US" sz="2400" dirty="0" smtClean="0">
                <a:solidFill>
                  <a:srgbClr val="00B050"/>
                </a:solidFill>
              </a:rPr>
              <a:t>Completed</a:t>
            </a:r>
            <a:endParaRPr lang="en-US" sz="2400"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Sprint 0 Goal</a:t>
            </a:r>
            <a:endParaRPr lang="en-US" sz="2000" dirty="0"/>
          </a:p>
          <a:p>
            <a:pPr eaLnBrk="1" hangingPunct="1"/>
            <a:r>
              <a:rPr lang="en-US" sz="2000" dirty="0" smtClean="0"/>
              <a:t>Accomplishments</a:t>
            </a:r>
            <a:endParaRPr lang="en-US" sz="2000" dirty="0" smtClean="0"/>
          </a:p>
          <a:p>
            <a:pPr eaLnBrk="1" hangingPunct="1"/>
            <a:r>
              <a:rPr lang="en-US" sz="2000" dirty="0" smtClean="0"/>
              <a:t>Action Items</a:t>
            </a:r>
            <a:endParaRPr lang="en-US" sz="2000" dirty="0" smtClean="0"/>
          </a:p>
          <a:p>
            <a:pPr eaLnBrk="1" hangingPunct="1"/>
            <a:r>
              <a:rPr lang="en-US" sz="2000" dirty="0" smtClean="0"/>
              <a:t>Process for Acceptance</a:t>
            </a:r>
            <a:endParaRPr lang="en-US" sz="2000" dirty="0"/>
          </a:p>
          <a:p>
            <a:pPr eaLnBrk="1" hangingPunct="1"/>
            <a:r>
              <a:rPr lang="en-US" sz="2000" dirty="0" smtClean="0"/>
              <a:t>Definition of Done</a:t>
            </a:r>
          </a:p>
          <a:p>
            <a:pPr eaLnBrk="1" hangingPunct="1"/>
            <a:r>
              <a:rPr lang="en-US" sz="2000" dirty="0" smtClean="0"/>
              <a:t>List of Technologies</a:t>
            </a:r>
          </a:p>
          <a:p>
            <a:pPr eaLnBrk="1" hangingPunct="1"/>
            <a:r>
              <a:rPr lang="en-US" sz="2000" dirty="0" smtClean="0"/>
              <a:t>Architectural Diagram</a:t>
            </a:r>
          </a:p>
          <a:p>
            <a:pPr eaLnBrk="1" hangingPunct="1"/>
            <a:r>
              <a:rPr lang="en-US" sz="2000" dirty="0" smtClean="0"/>
              <a:t>Sprint 0 Stories</a:t>
            </a:r>
          </a:p>
          <a:p>
            <a:pPr eaLnBrk="1" hangingPunct="1"/>
            <a:r>
              <a:rPr lang="en-US" sz="2000" dirty="0" smtClean="0"/>
              <a:t>Sprint 0 </a:t>
            </a:r>
            <a:r>
              <a:rPr lang="en-US" sz="2000" dirty="0" err="1" smtClean="0"/>
              <a:t>Burndown</a:t>
            </a:r>
            <a:r>
              <a:rPr lang="en-US" sz="2000" dirty="0" smtClean="0"/>
              <a:t> Chart</a:t>
            </a:r>
          </a:p>
          <a:p>
            <a:pPr eaLnBrk="1" hangingPunct="1"/>
            <a:r>
              <a:rPr lang="en-US" sz="2000" smtClean="0"/>
              <a:t>Sprint Schedule</a:t>
            </a:r>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379996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609600" y="1505982"/>
            <a:ext cx="6553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Vision Document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Epics, Stories </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Infrastructure </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Choose Technical Approach</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Architectural Diagram </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set up virtual architecture design meeting</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Table of Technologies</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list benefit for each and how they will be used</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Testing Plan</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technology for code testing, identify user testing pool </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Name of Product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CI/CM document</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457200" y="1295400"/>
            <a:ext cx="84582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3200" dirty="0" smtClean="0">
                <a:latin typeface="+mn-lt"/>
              </a:rPr>
              <a:t>Accomplishments:</a:t>
            </a:r>
          </a:p>
          <a:p>
            <a:pPr marL="742950" lvl="1" indent="-285750">
              <a:buFont typeface="Wingdings" panose="05000000000000000000" pitchFamily="2" charset="2"/>
              <a:buChar char="§"/>
            </a:pPr>
            <a:r>
              <a:rPr lang="en-US" dirty="0" smtClean="0">
                <a:latin typeface="+mn-lt"/>
              </a:rPr>
              <a:t>Reviewed </a:t>
            </a:r>
            <a:r>
              <a:rPr lang="en-US" dirty="0">
                <a:latin typeface="+mn-lt"/>
              </a:rPr>
              <a:t>Architecture diagram, discussed adjustments</a:t>
            </a:r>
          </a:p>
          <a:p>
            <a:pPr marL="742950" lvl="1" indent="-285750">
              <a:buFont typeface="Wingdings" panose="05000000000000000000" pitchFamily="2" charset="2"/>
              <a:buChar char="§"/>
            </a:pPr>
            <a:r>
              <a:rPr lang="en-US" dirty="0" smtClean="0">
                <a:latin typeface="+mn-lt"/>
              </a:rPr>
              <a:t>Discussed Technologies </a:t>
            </a:r>
            <a:r>
              <a:rPr lang="en-US" dirty="0">
                <a:latin typeface="+mn-lt"/>
              </a:rPr>
              <a:t>for CI </a:t>
            </a:r>
          </a:p>
          <a:p>
            <a:pPr marL="742950" lvl="1" indent="-285750">
              <a:buFont typeface="Wingdings" panose="05000000000000000000" pitchFamily="2" charset="2"/>
              <a:buChar char="§"/>
            </a:pPr>
            <a:r>
              <a:rPr lang="en-US" dirty="0" smtClean="0">
                <a:latin typeface="+mn-lt"/>
              </a:rPr>
              <a:t>Ensure </a:t>
            </a:r>
            <a:r>
              <a:rPr lang="en-US" dirty="0">
                <a:latin typeface="+mn-lt"/>
              </a:rPr>
              <a:t>security through branch strategy, after code review and before check in to master</a:t>
            </a:r>
          </a:p>
          <a:p>
            <a:pPr marL="742950" lvl="1" indent="-285750">
              <a:buFont typeface="Wingdings" panose="05000000000000000000" pitchFamily="2" charset="2"/>
              <a:buChar char="§"/>
            </a:pPr>
            <a:r>
              <a:rPr lang="en-US" dirty="0">
                <a:latin typeface="+mn-lt"/>
              </a:rPr>
              <a:t>PMP and QA process documented, in final review – Jared</a:t>
            </a:r>
          </a:p>
          <a:p>
            <a:pPr marL="742950" lvl="1" indent="-285750">
              <a:buFont typeface="Wingdings" panose="05000000000000000000" pitchFamily="2" charset="2"/>
              <a:buChar char="§"/>
            </a:pPr>
            <a:endParaRPr lang="en-US" dirty="0" smtClean="0">
              <a:latin typeface="+mn-lt"/>
            </a:endParaRPr>
          </a:p>
          <a:p>
            <a:r>
              <a:rPr lang="en-US" sz="3200" dirty="0" smtClean="0">
                <a:latin typeface="+mn-lt"/>
              </a:rPr>
              <a:t>Action Item:</a:t>
            </a:r>
            <a:endParaRPr lang="en-US" sz="3200" dirty="0">
              <a:latin typeface="+mn-lt"/>
            </a:endParaRPr>
          </a:p>
          <a:p>
            <a:pPr marL="742950" lvl="1" indent="-285750">
              <a:buFont typeface="Wingdings" panose="05000000000000000000" pitchFamily="2" charset="2"/>
              <a:buChar char="§"/>
            </a:pPr>
            <a:r>
              <a:rPr lang="en-US" dirty="0" smtClean="0">
                <a:latin typeface="+mn-lt"/>
              </a:rPr>
              <a:t>Need </a:t>
            </a:r>
            <a:r>
              <a:rPr lang="en-US" dirty="0">
                <a:latin typeface="+mn-lt"/>
              </a:rPr>
              <a:t>to apply for API </a:t>
            </a:r>
            <a:r>
              <a:rPr lang="en-US" dirty="0" smtClean="0">
                <a:latin typeface="+mn-lt"/>
              </a:rPr>
              <a:t>keys</a:t>
            </a:r>
            <a:endParaRPr lang="en-US" dirty="0">
              <a:latin typeface="+mn-lt"/>
            </a:endParaRPr>
          </a:p>
        </p:txBody>
      </p:sp>
    </p:spTree>
    <p:extLst>
      <p:ext uri="{BB962C8B-B14F-4D97-AF65-F5344CB8AC3E}">
        <p14:creationId xmlns:p14="http://schemas.microsoft.com/office/powerpoint/2010/main" val="92867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457200" y="719832"/>
            <a:ext cx="84582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3200" dirty="0" smtClean="0">
                <a:latin typeface="+mn-lt"/>
              </a:rPr>
              <a:t>Process </a:t>
            </a:r>
            <a:r>
              <a:rPr lang="en-US" sz="3200" dirty="0">
                <a:latin typeface="+mn-lt"/>
              </a:rPr>
              <a:t>for Acceptance</a:t>
            </a:r>
          </a:p>
          <a:p>
            <a:pPr marL="742950" lvl="1" indent="-285750">
              <a:buFont typeface="Wingdings" panose="05000000000000000000" pitchFamily="2" charset="2"/>
              <a:buChar char="§"/>
            </a:pPr>
            <a:r>
              <a:rPr lang="en-US" dirty="0">
                <a:latin typeface="+mn-lt"/>
              </a:rPr>
              <a:t>Angular, Protractor for Unit Test, End-to-End Test, and Jazz Syntax</a:t>
            </a:r>
          </a:p>
          <a:p>
            <a:pPr marL="742950" lvl="1" indent="-285750">
              <a:buFont typeface="Wingdings" panose="05000000000000000000" pitchFamily="2" charset="2"/>
              <a:buChar char="§"/>
            </a:pPr>
            <a:r>
              <a:rPr lang="en-US" dirty="0">
                <a:latin typeface="+mn-lt"/>
              </a:rPr>
              <a:t>Jenkins for Unit Test and CI build, Integration Test (End-to-End) once deployed</a:t>
            </a:r>
          </a:p>
          <a:p>
            <a:pPr marL="742950" lvl="1" indent="-285750">
              <a:buFont typeface="Wingdings" panose="05000000000000000000" pitchFamily="2" charset="2"/>
              <a:buChar char="§"/>
            </a:pPr>
            <a:r>
              <a:rPr lang="en-US" dirty="0">
                <a:latin typeface="+mn-lt"/>
              </a:rPr>
              <a:t>Unit Test completed by Dev</a:t>
            </a:r>
          </a:p>
          <a:p>
            <a:pPr marL="742950" lvl="1" indent="-285750">
              <a:buFont typeface="Wingdings" panose="05000000000000000000" pitchFamily="2" charset="2"/>
              <a:buChar char="§"/>
            </a:pPr>
            <a:r>
              <a:rPr lang="en-US" dirty="0">
                <a:latin typeface="+mn-lt"/>
              </a:rPr>
              <a:t>Check in to branch</a:t>
            </a:r>
          </a:p>
          <a:p>
            <a:pPr marL="742950" lvl="1" indent="-285750">
              <a:buFont typeface="Wingdings" panose="05000000000000000000" pitchFamily="2" charset="2"/>
              <a:buChar char="§"/>
            </a:pPr>
            <a:r>
              <a:rPr lang="en-US" dirty="0">
                <a:latin typeface="+mn-lt"/>
              </a:rPr>
              <a:t>Pull request (QA) review – check in to approve</a:t>
            </a:r>
          </a:p>
          <a:p>
            <a:pPr marL="742950" lvl="1" indent="-285750">
              <a:buFont typeface="Wingdings" panose="05000000000000000000" pitchFamily="2" charset="2"/>
              <a:buChar char="§"/>
            </a:pPr>
            <a:r>
              <a:rPr lang="en-US" dirty="0">
                <a:latin typeface="+mn-lt"/>
              </a:rPr>
              <a:t>Before close out merge into master</a:t>
            </a:r>
          </a:p>
          <a:p>
            <a:pPr marL="742950" lvl="1" indent="-285750">
              <a:buFont typeface="Wingdings" panose="05000000000000000000" pitchFamily="2" charset="2"/>
              <a:buChar char="§"/>
            </a:pPr>
            <a:r>
              <a:rPr lang="en-US" dirty="0">
                <a:latin typeface="+mn-lt"/>
              </a:rPr>
              <a:t>Protractor Test</a:t>
            </a:r>
          </a:p>
          <a:p>
            <a:pPr marL="742950" lvl="1" indent="-285750">
              <a:buFont typeface="Wingdings" panose="05000000000000000000" pitchFamily="2" charset="2"/>
              <a:buChar char="§"/>
            </a:pPr>
            <a:r>
              <a:rPr lang="en-US" dirty="0">
                <a:latin typeface="+mn-lt"/>
              </a:rPr>
              <a:t>Wrap Jenkins with job if fails,  output to Junit to determine results (</a:t>
            </a:r>
            <a:r>
              <a:rPr lang="en-US" dirty="0" err="1">
                <a:latin typeface="+mn-lt"/>
              </a:rPr>
              <a:t>Gult</a:t>
            </a:r>
            <a:r>
              <a:rPr lang="en-US" dirty="0">
                <a:latin typeface="+mn-lt"/>
              </a:rPr>
              <a:t>)</a:t>
            </a:r>
          </a:p>
          <a:p>
            <a:pPr marL="742950" lvl="1" indent="-285750">
              <a:buFont typeface="Wingdings" panose="05000000000000000000" pitchFamily="2" charset="2"/>
              <a:buChar char="§"/>
            </a:pPr>
            <a:r>
              <a:rPr lang="en-US" dirty="0">
                <a:latin typeface="+mn-lt"/>
              </a:rPr>
              <a:t>Automatic check in to branch – look at master and pull request to review before goes into master </a:t>
            </a:r>
          </a:p>
          <a:p>
            <a:pPr marL="742950" lvl="1" indent="-285750">
              <a:buFont typeface="Wingdings" panose="05000000000000000000" pitchFamily="2" charset="2"/>
              <a:buChar char="§"/>
            </a:pPr>
            <a:r>
              <a:rPr lang="en-US" dirty="0">
                <a:latin typeface="+mn-lt"/>
              </a:rPr>
              <a:t>Set Jenkins feature branch into pipeline for Integration Test</a:t>
            </a:r>
          </a:p>
          <a:p>
            <a:pPr lvl="0"/>
            <a:endParaRPr lang="en-US" sz="3200" dirty="0" smtClean="0">
              <a:latin typeface="+mn-lt"/>
            </a:endParaRPr>
          </a:p>
          <a:p>
            <a:pPr lvl="0"/>
            <a:r>
              <a:rPr lang="en-US" sz="3200" dirty="0" smtClean="0">
                <a:latin typeface="+mn-lt"/>
              </a:rPr>
              <a:t>Definition </a:t>
            </a:r>
            <a:r>
              <a:rPr lang="en-US" sz="3200" dirty="0">
                <a:latin typeface="+mn-lt"/>
              </a:rPr>
              <a:t>of Done</a:t>
            </a:r>
          </a:p>
          <a:p>
            <a:pPr marL="742950" lvl="1" indent="-285750">
              <a:buFont typeface="Wingdings" panose="05000000000000000000" pitchFamily="2" charset="2"/>
              <a:buChar char="§"/>
            </a:pPr>
            <a:r>
              <a:rPr lang="en-US" dirty="0">
                <a:latin typeface="+mn-lt"/>
              </a:rPr>
              <a:t>Unit Test on Dev level</a:t>
            </a:r>
          </a:p>
          <a:p>
            <a:pPr marL="742950" lvl="1" indent="-285750">
              <a:buFont typeface="Wingdings" panose="05000000000000000000" pitchFamily="2" charset="2"/>
              <a:buChar char="§"/>
            </a:pPr>
            <a:r>
              <a:rPr lang="en-US" dirty="0">
                <a:latin typeface="+mn-lt"/>
              </a:rPr>
              <a:t>Unit Test Jenkins</a:t>
            </a:r>
          </a:p>
          <a:p>
            <a:pPr marL="742950" lvl="1" indent="-285750">
              <a:buFont typeface="Wingdings" panose="05000000000000000000" pitchFamily="2" charset="2"/>
              <a:buChar char="§"/>
            </a:pPr>
            <a:r>
              <a:rPr lang="en-US" dirty="0">
                <a:latin typeface="+mn-lt"/>
              </a:rPr>
              <a:t>CI Build</a:t>
            </a:r>
          </a:p>
          <a:p>
            <a:pPr marL="742950" lvl="1" indent="-285750">
              <a:buFont typeface="Wingdings" panose="05000000000000000000" pitchFamily="2" charset="2"/>
              <a:buChar char="§"/>
            </a:pPr>
            <a:r>
              <a:rPr lang="en-US" dirty="0">
                <a:latin typeface="+mn-lt"/>
              </a:rPr>
              <a:t>Integration Test</a:t>
            </a:r>
          </a:p>
          <a:p>
            <a:pPr marL="742950" lvl="1" indent="-285750">
              <a:buFont typeface="Wingdings" panose="05000000000000000000" pitchFamily="2" charset="2"/>
              <a:buChar char="§"/>
            </a:pPr>
            <a:r>
              <a:rPr lang="en-US" dirty="0">
                <a:latin typeface="+mn-lt"/>
              </a:rPr>
              <a:t>Merge to </a:t>
            </a:r>
            <a:r>
              <a:rPr lang="en-US" dirty="0" smtClean="0">
                <a:latin typeface="+mn-lt"/>
              </a:rPr>
              <a:t>Master</a:t>
            </a:r>
            <a:endParaRPr lang="en-US" dirty="0">
              <a:latin typeface="+mn-lt"/>
            </a:endParaRPr>
          </a:p>
        </p:txBody>
      </p:sp>
    </p:spTree>
    <p:extLst>
      <p:ext uri="{BB962C8B-B14F-4D97-AF65-F5344CB8AC3E}">
        <p14:creationId xmlns:p14="http://schemas.microsoft.com/office/powerpoint/2010/main" val="3914624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Technologies</a:t>
            </a:r>
          </a:p>
        </p:txBody>
      </p:sp>
      <p:pic>
        <p:nvPicPr>
          <p:cNvPr id="3" name="Picture 2"/>
          <p:cNvPicPr>
            <a:picLocks noChangeAspect="1"/>
          </p:cNvPicPr>
          <p:nvPr/>
        </p:nvPicPr>
        <p:blipFill>
          <a:blip r:embed="rId3"/>
          <a:stretch>
            <a:fillRect/>
          </a:stretch>
        </p:blipFill>
        <p:spPr>
          <a:xfrm>
            <a:off x="367076" y="1522412"/>
            <a:ext cx="8613769" cy="3887788"/>
          </a:xfrm>
          <a:prstGeom prst="rect">
            <a:avLst/>
          </a:prstGeom>
        </p:spPr>
      </p:pic>
    </p:spTree>
    <p:extLst>
      <p:ext uri="{BB962C8B-B14F-4D97-AF65-F5344CB8AC3E}">
        <p14:creationId xmlns:p14="http://schemas.microsoft.com/office/powerpoint/2010/main" val="224796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Architectural Diagram</a:t>
            </a:r>
          </a:p>
        </p:txBody>
      </p:sp>
      <p:pic>
        <p:nvPicPr>
          <p:cNvPr id="3" name="Picture 2"/>
          <p:cNvPicPr>
            <a:picLocks noChangeAspect="1"/>
          </p:cNvPicPr>
          <p:nvPr/>
        </p:nvPicPr>
        <p:blipFill>
          <a:blip r:embed="rId3"/>
          <a:stretch>
            <a:fillRect/>
          </a:stretch>
        </p:blipFill>
        <p:spPr>
          <a:xfrm>
            <a:off x="381000" y="968375"/>
            <a:ext cx="7937500" cy="5781675"/>
          </a:xfrm>
          <a:prstGeom prst="rect">
            <a:avLst/>
          </a:prstGeom>
        </p:spPr>
      </p:pic>
    </p:spTree>
    <p:extLst>
      <p:ext uri="{BB962C8B-B14F-4D97-AF65-F5344CB8AC3E}">
        <p14:creationId xmlns:p14="http://schemas.microsoft.com/office/powerpoint/2010/main" val="4086868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Stories</a:t>
            </a:r>
          </a:p>
        </p:txBody>
      </p:sp>
      <p:pic>
        <p:nvPicPr>
          <p:cNvPr id="4" name="Picture 3"/>
          <p:cNvPicPr>
            <a:picLocks noChangeAspect="1"/>
          </p:cNvPicPr>
          <p:nvPr/>
        </p:nvPicPr>
        <p:blipFill>
          <a:blip r:embed="rId3"/>
          <a:stretch>
            <a:fillRect/>
          </a:stretch>
        </p:blipFill>
        <p:spPr>
          <a:xfrm>
            <a:off x="204765" y="1143000"/>
            <a:ext cx="8939235" cy="4724400"/>
          </a:xfrm>
          <a:prstGeom prst="rect">
            <a:avLst/>
          </a:prstGeom>
          <a:ln>
            <a:solidFill>
              <a:schemeClr val="accent1"/>
            </a:solidFill>
          </a:ln>
        </p:spPr>
      </p:pic>
    </p:spTree>
    <p:extLst>
      <p:ext uri="{BB962C8B-B14F-4D97-AF65-F5344CB8AC3E}">
        <p14:creationId xmlns:p14="http://schemas.microsoft.com/office/powerpoint/2010/main" val="1924408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381000" y="1828800"/>
            <a:ext cx="8511268" cy="3429000"/>
          </a:xfrm>
          <a:prstGeom prst="rect">
            <a:avLst/>
          </a:prstGeom>
        </p:spPr>
      </p:pic>
    </p:spTree>
    <p:extLst>
      <p:ext uri="{BB962C8B-B14F-4D97-AF65-F5344CB8AC3E}">
        <p14:creationId xmlns:p14="http://schemas.microsoft.com/office/powerpoint/2010/main" val="2408134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704</TotalTime>
  <Words>402</Words>
  <Application>Microsoft Office PowerPoint</Application>
  <PresentationFormat>On-screen Show (4:3)</PresentationFormat>
  <Paragraphs>108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34</cp:revision>
  <dcterms:created xsi:type="dcterms:W3CDTF">2011-05-09T12:20:53Z</dcterms:created>
  <dcterms:modified xsi:type="dcterms:W3CDTF">2015-06-23T03:38:42Z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