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279" r:id="rId5"/>
    <p:sldId id="294" r:id="rId6"/>
    <p:sldId id="295" r:id="rId7"/>
    <p:sldId id="323" r:id="rId8"/>
    <p:sldId id="324" r:id="rId9"/>
    <p:sldId id="327" r:id="rId10"/>
    <p:sldId id="325" r:id="rId11"/>
    <p:sldId id="320" r:id="rId12"/>
    <p:sldId id="326" r:id="rId13"/>
    <p:sldId id="321" r:id="rId14"/>
    <p:sldId id="278" r:id="rId1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0">
          <p15:clr>
            <a:srgbClr val="A4A3A4"/>
          </p15:clr>
        </p15:guide>
        <p15:guide id="2" pos="12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0"/>
    <a:srgbClr val="FFCC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29" autoAdjust="0"/>
    <p:restoredTop sz="90205" autoAdjust="0"/>
  </p:normalViewPr>
  <p:slideViewPr>
    <p:cSldViewPr>
      <p:cViewPr varScale="1">
        <p:scale>
          <a:sx n="67" d="100"/>
          <a:sy n="67" d="100"/>
        </p:scale>
        <p:origin x="1140" y="72"/>
      </p:cViewPr>
      <p:guideLst>
        <p:guide orient="horz" pos="3840"/>
        <p:guide pos="124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3F31936-34FB-46D7-8B5B-9A9CF58989DC}" type="datetimeFigureOut">
              <a:rPr lang="en-US" smtClean="0"/>
              <a:pPr/>
              <a:t>6/22/2015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FE8F1DC-3F0C-4339-A5C5-E023D24DEE3D}" type="slidenum">
              <a:rPr lang="en-US" smtClean="0"/>
              <a:pPr/>
              <a:t>‹#›</a:t>
            </a:fld>
            <a:endParaRPr lang="en-US"/>
          </a:p>
        </p:txBody>
      </p:sp>
    </p:spTree>
    <p:extLst>
      <p:ext uri="{BB962C8B-B14F-4D97-AF65-F5344CB8AC3E}">
        <p14:creationId xmlns:p14="http://schemas.microsoft.com/office/powerpoint/2010/main" val="1127754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E8F1DC-3F0C-4339-A5C5-E023D24DEE3D}" type="slidenum">
              <a:rPr lang="en-US" smtClean="0"/>
              <a:pPr/>
              <a:t>1</a:t>
            </a:fld>
            <a:endParaRPr lang="en-US"/>
          </a:p>
        </p:txBody>
      </p:sp>
    </p:spTree>
    <p:extLst>
      <p:ext uri="{BB962C8B-B14F-4D97-AF65-F5344CB8AC3E}">
        <p14:creationId xmlns:p14="http://schemas.microsoft.com/office/powerpoint/2010/main" val="1719740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10</a:t>
            </a:fld>
            <a:endParaRPr lang="en-US" dirty="0" smtClean="0"/>
          </a:p>
        </p:txBody>
      </p:sp>
    </p:spTree>
    <p:extLst>
      <p:ext uri="{BB962C8B-B14F-4D97-AF65-F5344CB8AC3E}">
        <p14:creationId xmlns:p14="http://schemas.microsoft.com/office/powerpoint/2010/main" val="733463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E8F1DC-3F0C-4339-A5C5-E023D24DEE3D}" type="slidenum">
              <a:rPr lang="en-US" smtClean="0"/>
              <a:pPr/>
              <a:t>11</a:t>
            </a:fld>
            <a:endParaRPr lang="en-US"/>
          </a:p>
        </p:txBody>
      </p:sp>
    </p:spTree>
    <p:extLst>
      <p:ext uri="{BB962C8B-B14F-4D97-AF65-F5344CB8AC3E}">
        <p14:creationId xmlns:p14="http://schemas.microsoft.com/office/powerpoint/2010/main" val="3601265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A3D1355-8BCE-4F07-8625-DA8A5EE707C6}" type="slidenum">
              <a:rPr lang="en-US"/>
              <a:pPr fontAlgn="base">
                <a:spcBef>
                  <a:spcPct val="0"/>
                </a:spcBef>
                <a:spcAft>
                  <a:spcPct val="0"/>
                </a:spcAft>
              </a:pPr>
              <a:t>2</a:t>
            </a:fld>
            <a:endParaRPr lang="en-US" dirty="0"/>
          </a:p>
        </p:txBody>
      </p:sp>
    </p:spTree>
    <p:extLst>
      <p:ext uri="{BB962C8B-B14F-4D97-AF65-F5344CB8AC3E}">
        <p14:creationId xmlns:p14="http://schemas.microsoft.com/office/powerpoint/2010/main" val="485169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3</a:t>
            </a:fld>
            <a:endParaRPr lang="en-US" dirty="0" smtClean="0"/>
          </a:p>
        </p:txBody>
      </p:sp>
    </p:spTree>
    <p:extLst>
      <p:ext uri="{BB962C8B-B14F-4D97-AF65-F5344CB8AC3E}">
        <p14:creationId xmlns:p14="http://schemas.microsoft.com/office/powerpoint/2010/main" val="2140269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4</a:t>
            </a:fld>
            <a:endParaRPr lang="en-US" dirty="0" smtClean="0"/>
          </a:p>
        </p:txBody>
      </p:sp>
    </p:spTree>
    <p:extLst>
      <p:ext uri="{BB962C8B-B14F-4D97-AF65-F5344CB8AC3E}">
        <p14:creationId xmlns:p14="http://schemas.microsoft.com/office/powerpoint/2010/main" val="2310961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5</a:t>
            </a:fld>
            <a:endParaRPr lang="en-US" dirty="0" smtClean="0"/>
          </a:p>
        </p:txBody>
      </p:sp>
    </p:spTree>
    <p:extLst>
      <p:ext uri="{BB962C8B-B14F-4D97-AF65-F5344CB8AC3E}">
        <p14:creationId xmlns:p14="http://schemas.microsoft.com/office/powerpoint/2010/main" val="2771464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6</a:t>
            </a:fld>
            <a:endParaRPr lang="en-US" dirty="0" smtClean="0"/>
          </a:p>
        </p:txBody>
      </p:sp>
    </p:spTree>
    <p:extLst>
      <p:ext uri="{BB962C8B-B14F-4D97-AF65-F5344CB8AC3E}">
        <p14:creationId xmlns:p14="http://schemas.microsoft.com/office/powerpoint/2010/main" val="3548853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7</a:t>
            </a:fld>
            <a:endParaRPr lang="en-US" dirty="0" smtClean="0"/>
          </a:p>
        </p:txBody>
      </p:sp>
    </p:spTree>
    <p:extLst>
      <p:ext uri="{BB962C8B-B14F-4D97-AF65-F5344CB8AC3E}">
        <p14:creationId xmlns:p14="http://schemas.microsoft.com/office/powerpoint/2010/main" val="2003306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8</a:t>
            </a:fld>
            <a:endParaRPr lang="en-US" dirty="0" smtClean="0"/>
          </a:p>
        </p:txBody>
      </p:sp>
    </p:spTree>
    <p:extLst>
      <p:ext uri="{BB962C8B-B14F-4D97-AF65-F5344CB8AC3E}">
        <p14:creationId xmlns:p14="http://schemas.microsoft.com/office/powerpoint/2010/main" val="851730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9</a:t>
            </a:fld>
            <a:endParaRPr lang="en-US" dirty="0" smtClean="0"/>
          </a:p>
        </p:txBody>
      </p:sp>
    </p:spTree>
    <p:extLst>
      <p:ext uri="{BB962C8B-B14F-4D97-AF65-F5344CB8AC3E}">
        <p14:creationId xmlns:p14="http://schemas.microsoft.com/office/powerpoint/2010/main" val="1676464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CC4B11-A6A5-4D9E-9368-043FB2A4AF23}" type="datetimeFigureOut">
              <a:rPr lang="en-US" smtClean="0"/>
              <a:pPr/>
              <a:t>6/22/2015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CC4B11-A6A5-4D9E-9368-043FB2A4AF23}" type="datetimeFigureOut">
              <a:rPr lang="en-US" smtClean="0"/>
              <a:pPr/>
              <a:t>6/22/2015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CC4B11-A6A5-4D9E-9368-043FB2A4AF23}" type="datetimeFigureOut">
              <a:rPr lang="en-US" smtClean="0"/>
              <a:pPr/>
              <a:t>6/22/2015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CC4B11-A6A5-4D9E-9368-043FB2A4AF23}" type="datetimeFigureOut">
              <a:rPr lang="en-US" smtClean="0"/>
              <a:pPr/>
              <a:t>6/22/2015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C4B11-A6A5-4D9E-9368-043FB2A4AF23}" type="datetimeFigureOut">
              <a:rPr lang="en-US" smtClean="0"/>
              <a:pPr/>
              <a:t>6/22/2015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C4B11-A6A5-4D9E-9368-043FB2A4AF23}" type="datetimeFigureOut">
              <a:rPr lang="en-US" smtClean="0"/>
              <a:pPr/>
              <a:t>6/22/2015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C4B11-A6A5-4D9E-9368-043FB2A4AF23}" type="datetimeFigureOut">
              <a:rPr lang="en-US" smtClean="0"/>
              <a:pPr/>
              <a:t>6/22/2015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extLst>
              <a:ext uri="{28A0092B-C50C-407E-A947-70E740481C1C}">
                <a14:useLocalDpi xmlns:a14="http://schemas.microsoft.com/office/drawing/2010/main" val="0"/>
              </a:ext>
            </a:extLst>
          </a:blip>
          <a:srcRect/>
          <a:stretch>
            <a:fillRect l="1000" t="1000" r="1000" b="8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C4B11-A6A5-4D9E-9368-043FB2A4AF23}" type="datetimeFigureOut">
              <a:rPr lang="en-US" smtClean="0"/>
              <a:pPr/>
              <a:t>6/22/2015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B126DF-647D-47E3-ADDA-20C362E7A6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172200"/>
            <a:ext cx="8534400" cy="685800"/>
          </a:xfrm>
        </p:spPr>
        <p:txBody>
          <a:bodyPr anchor="t">
            <a:normAutofit fontScale="90000"/>
          </a:bodyPr>
          <a:lstStyle/>
          <a:p>
            <a:pPr algn="l">
              <a:spcBef>
                <a:spcPct val="15000"/>
              </a:spcBef>
            </a:pPr>
            <a:r>
              <a:rPr lang="en-US" sz="900" b="0" dirty="0" smtClean="0">
                <a:solidFill>
                  <a:schemeClr val="bg1">
                    <a:lumMod val="75000"/>
                  </a:schemeClr>
                </a:solidFill>
                <a:latin typeface="Arial" pitchFamily="34" charset="0"/>
                <a:cs typeface="Arial" pitchFamily="34" charset="0"/>
              </a:rPr>
              <a:t>NOTICE:  </a:t>
            </a:r>
            <a:r>
              <a:rPr lang="en-US" sz="900" b="0" u="sng" dirty="0" smtClean="0">
                <a:solidFill>
                  <a:schemeClr val="bg1">
                    <a:lumMod val="75000"/>
                  </a:schemeClr>
                </a:solidFill>
                <a:latin typeface="Arial" pitchFamily="34" charset="0"/>
                <a:cs typeface="Arial" pitchFamily="34" charset="0"/>
              </a:rPr>
              <a:t>Proprietary and Confidential</a:t>
            </a:r>
            <a:r>
              <a:rPr lang="en-US" sz="900" b="0" dirty="0" smtClean="0">
                <a:solidFill>
                  <a:schemeClr val="bg1">
                    <a:lumMod val="75000"/>
                  </a:schemeClr>
                </a:solidFill>
                <a:latin typeface="Arial" pitchFamily="34" charset="0"/>
                <a:cs typeface="Arial" pitchFamily="34" charset="0"/>
              </a:rPr>
              <a:t/>
            </a:r>
            <a:br>
              <a:rPr lang="en-US" sz="900" b="0" dirty="0" smtClean="0">
                <a:solidFill>
                  <a:schemeClr val="bg1">
                    <a:lumMod val="75000"/>
                  </a:schemeClr>
                </a:solidFill>
                <a:latin typeface="Arial" pitchFamily="34" charset="0"/>
                <a:cs typeface="Arial" pitchFamily="34" charset="0"/>
              </a:rPr>
            </a:br>
            <a:r>
              <a:rPr lang="en-US" sz="900" b="0" dirty="0" smtClean="0">
                <a:solidFill>
                  <a:schemeClr val="bg1">
                    <a:lumMod val="75000"/>
                  </a:schemeClr>
                </a:solidFill>
                <a:latin typeface="Arial" pitchFamily="34" charset="0"/>
                <a:cs typeface="Arial" pitchFamily="34" charset="0"/>
              </a:rPr>
              <a:t>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a:t>
            </a:r>
            <a:r>
              <a:rPr lang="en-US" sz="900" b="0" dirty="0" smtClean="0">
                <a:solidFill>
                  <a:schemeClr val="tx1">
                    <a:lumMod val="65000"/>
                    <a:lumOff val="35000"/>
                  </a:schemeClr>
                </a:solidFill>
                <a:latin typeface="Arial" pitchFamily="34" charset="0"/>
                <a:cs typeface="Arial" pitchFamily="34" charset="0"/>
              </a:rPr>
              <a:t/>
            </a:r>
            <a:br>
              <a:rPr lang="en-US" sz="900" b="0" dirty="0" smtClean="0">
                <a:solidFill>
                  <a:schemeClr val="tx1">
                    <a:lumMod val="65000"/>
                    <a:lumOff val="35000"/>
                  </a:schemeClr>
                </a:solidFill>
                <a:latin typeface="Arial" pitchFamily="34" charset="0"/>
                <a:cs typeface="Arial" pitchFamily="34" charset="0"/>
              </a:rPr>
            </a:br>
            <a:endParaRPr lang="en-US" sz="900" dirty="0">
              <a:latin typeface="Arial" pitchFamily="34" charset="0"/>
              <a:cs typeface="Arial" pitchFamily="34" charset="0"/>
            </a:endParaRPr>
          </a:p>
        </p:txBody>
      </p:sp>
      <p:sp>
        <p:nvSpPr>
          <p:cNvPr id="12" name="Rectangle 11"/>
          <p:cNvSpPr/>
          <p:nvPr/>
        </p:nvSpPr>
        <p:spPr>
          <a:xfrm rot="16200000">
            <a:off x="1016930" y="1866496"/>
            <a:ext cx="3383278" cy="412287"/>
          </a:xfrm>
          <a:prstGeom prst="rect">
            <a:avLst/>
          </a:prstGeom>
        </p:spPr>
        <p:txBody>
          <a:bodyPr wrap="square">
            <a:spAutoFit/>
          </a:bodyPr>
          <a:lstStyle/>
          <a:p>
            <a:r>
              <a:rPr lang="en-US" sz="2100" b="1" dirty="0" smtClean="0">
                <a:latin typeface="Gill Sans MT" pitchFamily="34" charset="0"/>
              </a:rPr>
              <a:t>Centered on Solutions</a:t>
            </a:r>
            <a:endParaRPr lang="en-US" sz="2100" b="1" dirty="0">
              <a:latin typeface="Gill Sans MT" pitchFamily="34" charset="0"/>
            </a:endParaRPr>
          </a:p>
        </p:txBody>
      </p:sp>
      <p:grpSp>
        <p:nvGrpSpPr>
          <p:cNvPr id="3" name="Group 2"/>
          <p:cNvGrpSpPr/>
          <p:nvPr/>
        </p:nvGrpSpPr>
        <p:grpSpPr>
          <a:xfrm>
            <a:off x="3276600" y="944880"/>
            <a:ext cx="2438400" cy="2788920"/>
            <a:chOff x="3048000" y="1402080"/>
            <a:chExt cx="3024674" cy="3246120"/>
          </a:xfrm>
        </p:grpSpPr>
        <p:pic>
          <p:nvPicPr>
            <p:cNvPr id="8" name="Picture 7" descr="GeocentLogo_Prnt.bmp"/>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3550920"/>
              <a:ext cx="1043474" cy="1097280"/>
            </a:xfrm>
            <a:prstGeom prst="rect">
              <a:avLst/>
            </a:prstGeom>
          </p:spPr>
        </p:pic>
        <p:pic>
          <p:nvPicPr>
            <p:cNvPr id="13" name="Picture 12" descr="circles.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0" y="1402080"/>
              <a:ext cx="914400" cy="914400"/>
            </a:xfrm>
            <a:prstGeom prst="rect">
              <a:avLst/>
            </a:prstGeom>
          </p:spPr>
        </p:pic>
        <p:pic>
          <p:nvPicPr>
            <p:cNvPr id="14" name="Picture 13" descr="eag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14800" y="3535680"/>
              <a:ext cx="914400" cy="914400"/>
            </a:xfrm>
            <a:prstGeom prst="rect">
              <a:avLst/>
            </a:prstGeom>
          </p:spPr>
        </p:pic>
        <p:pic>
          <p:nvPicPr>
            <p:cNvPr id="15" name="Picture 14" descr="earth.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48000" y="2468880"/>
              <a:ext cx="914400" cy="914400"/>
            </a:xfrm>
            <a:prstGeom prst="rect">
              <a:avLst/>
            </a:prstGeom>
          </p:spPr>
        </p:pic>
        <p:pic>
          <p:nvPicPr>
            <p:cNvPr id="16" name="Picture 15" descr="ship.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14800" y="1402080"/>
              <a:ext cx="914400" cy="914400"/>
            </a:xfrm>
            <a:prstGeom prst="rect">
              <a:avLst/>
            </a:prstGeom>
          </p:spPr>
        </p:pic>
        <p:pic>
          <p:nvPicPr>
            <p:cNvPr id="18" name="Picture 17" descr="sub.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41966" y="2439035"/>
              <a:ext cx="914400" cy="914400"/>
            </a:xfrm>
            <a:prstGeom prst="rect">
              <a:avLst/>
            </a:prstGeom>
          </p:spPr>
        </p:pic>
        <p:pic>
          <p:nvPicPr>
            <p:cNvPr id="19" name="Picture 18" descr="coolingtower.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41966" y="1402080"/>
              <a:ext cx="914400" cy="914400"/>
            </a:xfrm>
            <a:prstGeom prst="rect">
              <a:avLst/>
            </a:prstGeom>
          </p:spPr>
        </p:pic>
        <p:pic>
          <p:nvPicPr>
            <p:cNvPr id="20" name="Picture 19" descr="rig.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048000" y="3535680"/>
              <a:ext cx="914399" cy="914399"/>
            </a:xfrm>
            <a:prstGeom prst="rect">
              <a:avLst/>
            </a:prstGeom>
          </p:spPr>
        </p:pic>
        <p:pic>
          <p:nvPicPr>
            <p:cNvPr id="21" name="Picture 20" descr="engineer.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118610" y="2472690"/>
              <a:ext cx="906780" cy="906780"/>
            </a:xfrm>
            <a:prstGeom prst="rect">
              <a:avLst/>
            </a:prstGeom>
          </p:spPr>
        </p:pic>
      </p:grpSp>
      <p:sp>
        <p:nvSpPr>
          <p:cNvPr id="17" name="Rectangle 11"/>
          <p:cNvSpPr>
            <a:spLocks noChangeArrowheads="1"/>
          </p:cNvSpPr>
          <p:nvPr/>
        </p:nvSpPr>
        <p:spPr bwMode="auto">
          <a:xfrm>
            <a:off x="565703" y="4751725"/>
            <a:ext cx="7966075" cy="1015663"/>
          </a:xfrm>
          <a:prstGeom prst="rect">
            <a:avLst/>
          </a:prstGeom>
          <a:noFill/>
          <a:ln w="9525">
            <a:noFill/>
            <a:miter lim="800000"/>
            <a:headEnd/>
            <a:tailEnd/>
          </a:ln>
        </p:spPr>
        <p:txBody>
          <a:bodyPr>
            <a:spAutoFit/>
          </a:bodyPr>
          <a:lstStyle/>
          <a:p>
            <a:pPr algn="ctr"/>
            <a:r>
              <a:rPr lang="en-US" sz="2000" b="1" dirty="0" smtClean="0">
                <a:latin typeface="Gill Sans MT" pitchFamily="34" charset="0"/>
              </a:rPr>
              <a:t>GSA 18F BPA Agile RFQ</a:t>
            </a:r>
          </a:p>
          <a:p>
            <a:pPr algn="ctr"/>
            <a:r>
              <a:rPr lang="en-US" sz="2000" b="1" dirty="0" smtClean="0">
                <a:latin typeface="Gill Sans MT" pitchFamily="34" charset="0"/>
              </a:rPr>
              <a:t>Sprint </a:t>
            </a:r>
            <a:r>
              <a:rPr lang="en-US" sz="2000" b="1" dirty="0" smtClean="0">
                <a:latin typeface="Gill Sans MT" pitchFamily="34" charset="0"/>
              </a:rPr>
              <a:t>1 </a:t>
            </a:r>
            <a:r>
              <a:rPr lang="en-US" sz="2000" b="1" dirty="0" smtClean="0">
                <a:latin typeface="Gill Sans MT" pitchFamily="34" charset="0"/>
              </a:rPr>
              <a:t>Planning </a:t>
            </a:r>
          </a:p>
          <a:p>
            <a:pPr algn="ctr"/>
            <a:r>
              <a:rPr lang="en-US" sz="2000" b="1" dirty="0" smtClean="0">
                <a:latin typeface="Gill Sans MT" pitchFamily="34" charset="0"/>
              </a:rPr>
              <a:t>June </a:t>
            </a:r>
            <a:r>
              <a:rPr lang="en-US" sz="2000" b="1" dirty="0" smtClean="0">
                <a:latin typeface="Gill Sans MT" pitchFamily="34" charset="0"/>
              </a:rPr>
              <a:t>18, </a:t>
            </a:r>
            <a:r>
              <a:rPr lang="en-US" sz="2000" b="1" dirty="0" smtClean="0">
                <a:latin typeface="Gill Sans MT" pitchFamily="34" charset="0"/>
              </a:rPr>
              <a:t>2015</a:t>
            </a:r>
            <a:endParaRPr lang="en-US" sz="2000" b="1" dirty="0">
              <a:latin typeface="Gill Sans MT" pitchFamily="34" charset="0"/>
            </a:endParaRPr>
          </a:p>
        </p:txBody>
      </p:sp>
      <p:sp>
        <p:nvSpPr>
          <p:cNvPr id="22" name="Title 1"/>
          <p:cNvSpPr txBox="1">
            <a:spLocks/>
          </p:cNvSpPr>
          <p:nvPr/>
        </p:nvSpPr>
        <p:spPr>
          <a:xfrm>
            <a:off x="565703" y="4068811"/>
            <a:ext cx="7772400" cy="762000"/>
          </a:xfrm>
          <a:prstGeom prst="rect">
            <a:avLst/>
          </a:prstGeom>
        </p:spPr>
        <p:txBody>
          <a:bodyPr anchor="ctr">
            <a:normAutofit/>
          </a:bodyPr>
          <a:lstStyle/>
          <a:p>
            <a:pPr algn="ctr" fontAlgn="auto">
              <a:spcAft>
                <a:spcPts val="0"/>
              </a:spcAft>
              <a:defRPr/>
            </a:pPr>
            <a:r>
              <a:rPr lang="en-US" sz="4400" dirty="0" smtClean="0">
                <a:latin typeface="+mj-lt"/>
                <a:ea typeface="+mj-ea"/>
                <a:cs typeface="+mj-cs"/>
              </a:rPr>
              <a:t>Sprint Artifact</a:t>
            </a:r>
            <a:endParaRPr lang="en-US" sz="2800" dirty="0">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10</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Questions</a:t>
            </a:r>
          </a:p>
        </p:txBody>
      </p:sp>
      <p:pic>
        <p:nvPicPr>
          <p:cNvPr id="6" name="Picture 4" descr="MCj044149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3300" y="1828800"/>
            <a:ext cx="2057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54656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C:\Users\Vance\Documents\logos\GeocentLogo_Prnt.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8238" y="2362200"/>
            <a:ext cx="1655762" cy="1741487"/>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1189038"/>
            <a:ext cx="8458200" cy="4525962"/>
          </a:xfrm>
        </p:spPr>
        <p:txBody>
          <a:bodyPr rtlCol="0">
            <a:normAutofit/>
          </a:bodyPr>
          <a:lstStyle/>
          <a:p>
            <a:pPr eaLnBrk="1" hangingPunct="1"/>
            <a:r>
              <a:rPr lang="en-US" sz="2000" dirty="0" smtClean="0"/>
              <a:t>Goals/Dependencies/Definition of Done</a:t>
            </a:r>
            <a:endParaRPr lang="en-US" sz="2000" dirty="0"/>
          </a:p>
          <a:p>
            <a:pPr eaLnBrk="1" hangingPunct="1"/>
            <a:r>
              <a:rPr lang="en-US" sz="2000" dirty="0" smtClean="0"/>
              <a:t>Sprint Schedule</a:t>
            </a:r>
          </a:p>
          <a:p>
            <a:pPr eaLnBrk="1" hangingPunct="1"/>
            <a:r>
              <a:rPr lang="en-US" sz="2000" dirty="0" smtClean="0"/>
              <a:t>Artifacts Needed</a:t>
            </a:r>
          </a:p>
          <a:p>
            <a:pPr eaLnBrk="1" hangingPunct="1"/>
            <a:r>
              <a:rPr lang="en-US" sz="2000" dirty="0" smtClean="0"/>
              <a:t>Discussion Points</a:t>
            </a:r>
          </a:p>
          <a:p>
            <a:pPr eaLnBrk="1" hangingPunct="1"/>
            <a:r>
              <a:rPr lang="en-US" sz="2000" dirty="0" smtClean="0"/>
              <a:t>Branching Strategy</a:t>
            </a:r>
          </a:p>
          <a:p>
            <a:pPr eaLnBrk="1" hangingPunct="1"/>
            <a:r>
              <a:rPr lang="en-US" sz="2000" dirty="0" smtClean="0"/>
              <a:t>Sprint Schedule</a:t>
            </a:r>
          </a:p>
          <a:p>
            <a:pPr eaLnBrk="1" hangingPunct="1"/>
            <a:r>
              <a:rPr lang="en-US" sz="2000" dirty="0" smtClean="0"/>
              <a:t>Sprint 1 Schedule</a:t>
            </a:r>
          </a:p>
          <a:p>
            <a:pPr eaLnBrk="1" hangingPunct="1"/>
            <a:endParaRPr lang="en-US" sz="2000" dirty="0" smtClean="0"/>
          </a:p>
          <a:p>
            <a:pPr eaLnBrk="1" hangingPunct="1"/>
            <a:endParaRPr lang="en-US" sz="2000" dirty="0" smtClean="0"/>
          </a:p>
          <a:p>
            <a:pPr marL="0" indent="0" eaLnBrk="1" hangingPunct="1">
              <a:buNone/>
            </a:pPr>
            <a:endParaRPr lang="en-US" sz="2000" dirty="0"/>
          </a:p>
        </p:txBody>
      </p:sp>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2</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Agenda</a:t>
            </a:r>
          </a:p>
        </p:txBody>
      </p:sp>
    </p:spTree>
    <p:extLst>
      <p:ext uri="{BB962C8B-B14F-4D97-AF65-F5344CB8AC3E}">
        <p14:creationId xmlns:p14="http://schemas.microsoft.com/office/powerpoint/2010/main" val="9653486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3</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a:t>
            </a:r>
            <a:r>
              <a:rPr lang="en-US" b="1" dirty="0" smtClean="0">
                <a:solidFill>
                  <a:schemeClr val="bg1"/>
                </a:solidFill>
              </a:rPr>
              <a:t>1: Architecture, Development, and Test </a:t>
            </a:r>
            <a:endParaRPr lang="en-US" b="1" dirty="0" smtClean="0">
              <a:solidFill>
                <a:schemeClr val="bg1"/>
              </a:solidFill>
            </a:endParaRPr>
          </a:p>
        </p:txBody>
      </p:sp>
      <p:sp>
        <p:nvSpPr>
          <p:cNvPr id="6" name="Rectangle 1"/>
          <p:cNvSpPr>
            <a:spLocks noChangeArrowheads="1"/>
          </p:cNvSpPr>
          <p:nvPr/>
        </p:nvSpPr>
        <p:spPr bwMode="auto">
          <a:xfrm>
            <a:off x="427396" y="1109992"/>
            <a:ext cx="80772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Goals:</a:t>
            </a:r>
          </a:p>
          <a:p>
            <a:pPr marL="742950" lvl="1" indent="-285750">
              <a:buFont typeface="Wingdings" panose="05000000000000000000" pitchFamily="2" charset="2"/>
              <a:buChar char="§"/>
            </a:pPr>
            <a:r>
              <a:rPr lang="en-US" dirty="0" smtClean="0">
                <a:latin typeface="+mn-lt"/>
              </a:rPr>
              <a:t>Finalize Architecture</a:t>
            </a:r>
          </a:p>
          <a:p>
            <a:pPr marL="742950" lvl="1" indent="-285750">
              <a:buFont typeface="Wingdings" panose="05000000000000000000" pitchFamily="2" charset="2"/>
              <a:buChar char="§"/>
            </a:pPr>
            <a:r>
              <a:rPr lang="en-US" dirty="0" smtClean="0">
                <a:latin typeface="+mn-lt"/>
              </a:rPr>
              <a:t>Begin Development</a:t>
            </a:r>
          </a:p>
          <a:p>
            <a:pPr marL="742950" lvl="1" indent="-285750">
              <a:buFont typeface="Wingdings" panose="05000000000000000000" pitchFamily="2" charset="2"/>
              <a:buChar char="§"/>
            </a:pPr>
            <a:r>
              <a:rPr lang="en-US" dirty="0" smtClean="0">
                <a:latin typeface="+mn-lt"/>
              </a:rPr>
              <a:t>Establish Testing Plan and implement</a:t>
            </a:r>
          </a:p>
          <a:p>
            <a:pPr marL="742950" lvl="1" indent="-285750">
              <a:buFont typeface="Wingdings" panose="05000000000000000000" pitchFamily="2" charset="2"/>
              <a:buChar char="§"/>
            </a:pPr>
            <a:r>
              <a:rPr lang="en-US" dirty="0" smtClean="0">
                <a:latin typeface="+mn-lt"/>
              </a:rPr>
              <a:t>Basic </a:t>
            </a:r>
            <a:r>
              <a:rPr lang="en-US" dirty="0">
                <a:latin typeface="+mn-lt"/>
              </a:rPr>
              <a:t>capabilities to initiate the search (query to pull data) and display of results (graphics, lists, 3D models)</a:t>
            </a:r>
            <a:endParaRPr lang="en-US" sz="2400" dirty="0">
              <a:latin typeface="+mn-lt"/>
            </a:endParaRPr>
          </a:p>
          <a:p>
            <a:pPr marL="742950" lvl="1" indent="-285750">
              <a:buFont typeface="Wingdings" panose="05000000000000000000" pitchFamily="2" charset="2"/>
              <a:buChar char="§"/>
            </a:pPr>
            <a:r>
              <a:rPr lang="en-US" dirty="0">
                <a:latin typeface="+mn-lt"/>
              </a:rPr>
              <a:t>Focus on Product and </a:t>
            </a:r>
            <a:r>
              <a:rPr lang="en-US" dirty="0" smtClean="0">
                <a:latin typeface="+mn-lt"/>
              </a:rPr>
              <a:t>Process</a:t>
            </a:r>
          </a:p>
          <a:p>
            <a:pPr marL="742950" lvl="1" indent="-285750">
              <a:buFont typeface="Wingdings" panose="05000000000000000000" pitchFamily="2" charset="2"/>
              <a:buChar char="§"/>
            </a:pPr>
            <a:endParaRPr lang="en-US" sz="2400" dirty="0">
              <a:latin typeface="+mn-lt"/>
            </a:endParaRPr>
          </a:p>
          <a:p>
            <a:r>
              <a:rPr lang="en-US" sz="3200" dirty="0">
                <a:latin typeface="+mn-lt"/>
              </a:rPr>
              <a:t>Dependency</a:t>
            </a:r>
            <a:r>
              <a:rPr lang="en-US" sz="3200" b="1" dirty="0">
                <a:latin typeface="+mn-lt"/>
              </a:rPr>
              <a:t>: </a:t>
            </a:r>
            <a:endParaRPr lang="en-US" sz="3200" dirty="0">
              <a:latin typeface="+mn-lt"/>
            </a:endParaRPr>
          </a:p>
          <a:p>
            <a:pPr marL="742950" lvl="1" indent="-285750">
              <a:buFont typeface="Wingdings" panose="05000000000000000000" pitchFamily="2" charset="2"/>
              <a:buChar char="§"/>
            </a:pPr>
            <a:r>
              <a:rPr lang="en-US" dirty="0">
                <a:latin typeface="+mn-lt"/>
              </a:rPr>
              <a:t>UI wireframe needs to be completed – target by COB </a:t>
            </a:r>
            <a:r>
              <a:rPr lang="en-US" dirty="0" smtClean="0">
                <a:latin typeface="+mn-lt"/>
              </a:rPr>
              <a:t>6/18</a:t>
            </a:r>
          </a:p>
          <a:p>
            <a:pPr marL="742950" lvl="1" indent="-285750">
              <a:buFont typeface="Wingdings" panose="05000000000000000000" pitchFamily="2" charset="2"/>
              <a:buChar char="§"/>
            </a:pPr>
            <a:endParaRPr lang="en-US" dirty="0" smtClean="0">
              <a:latin typeface="+mn-lt"/>
            </a:endParaRPr>
          </a:p>
          <a:p>
            <a:r>
              <a:rPr lang="en-US" sz="3200" dirty="0" smtClean="0">
                <a:latin typeface="+mn-lt"/>
              </a:rPr>
              <a:t>Definition of Done: Sprint 1</a:t>
            </a:r>
          </a:p>
          <a:p>
            <a:pPr marL="742950" lvl="1" indent="-285750">
              <a:buFont typeface="Wingdings" panose="05000000000000000000" pitchFamily="2" charset="2"/>
              <a:buChar char="§"/>
            </a:pPr>
            <a:r>
              <a:rPr lang="en-US" dirty="0">
                <a:latin typeface="+mn-lt"/>
              </a:rPr>
              <a:t>Development Stories </a:t>
            </a:r>
          </a:p>
          <a:p>
            <a:pPr marL="742950" lvl="1" indent="-285750">
              <a:buFont typeface="Wingdings" panose="05000000000000000000" pitchFamily="2" charset="2"/>
              <a:buChar char="§"/>
            </a:pPr>
            <a:r>
              <a:rPr lang="en-US" dirty="0" smtClean="0">
                <a:latin typeface="+mn-lt"/>
              </a:rPr>
              <a:t>Tested </a:t>
            </a:r>
            <a:r>
              <a:rPr lang="en-US" dirty="0">
                <a:latin typeface="+mn-lt"/>
              </a:rPr>
              <a:t>in Integration branch/CI </a:t>
            </a:r>
            <a:endParaRPr lang="en-US" dirty="0" smtClean="0">
              <a:latin typeface="+mn-lt"/>
            </a:endParaRPr>
          </a:p>
          <a:p>
            <a:pPr marL="742950" lvl="1" indent="-285750">
              <a:buFont typeface="Wingdings" panose="05000000000000000000" pitchFamily="2" charset="2"/>
              <a:buChar char="§"/>
            </a:pPr>
            <a:r>
              <a:rPr lang="en-US" dirty="0" smtClean="0">
                <a:latin typeface="+mn-lt"/>
              </a:rPr>
              <a:t>Unit </a:t>
            </a:r>
            <a:r>
              <a:rPr lang="en-US" dirty="0">
                <a:latin typeface="+mn-lt"/>
              </a:rPr>
              <a:t>Test validation (Jenkins), </a:t>
            </a:r>
            <a:endParaRPr lang="en-US" dirty="0" smtClean="0">
              <a:latin typeface="+mn-lt"/>
            </a:endParaRPr>
          </a:p>
          <a:p>
            <a:pPr marL="742950" lvl="1" indent="-285750">
              <a:buFont typeface="Wingdings" panose="05000000000000000000" pitchFamily="2" charset="2"/>
              <a:buChar char="§"/>
            </a:pPr>
            <a:r>
              <a:rPr lang="en-US" dirty="0" smtClean="0">
                <a:latin typeface="+mn-lt"/>
              </a:rPr>
              <a:t>End-to-End </a:t>
            </a:r>
            <a:r>
              <a:rPr lang="en-US" dirty="0">
                <a:latin typeface="+mn-lt"/>
              </a:rPr>
              <a:t>validation (Jenkins</a:t>
            </a:r>
            <a:r>
              <a:rPr lang="en-US" dirty="0" smtClean="0">
                <a:latin typeface="+mn-lt"/>
              </a:rPr>
              <a:t>)</a:t>
            </a:r>
            <a:endParaRPr lang="en-US" dirty="0">
              <a:latin typeface="+mn-lt"/>
            </a:endParaRPr>
          </a:p>
        </p:txBody>
      </p:sp>
    </p:spTree>
    <p:extLst>
      <p:ext uri="{BB962C8B-B14F-4D97-AF65-F5344CB8AC3E}">
        <p14:creationId xmlns:p14="http://schemas.microsoft.com/office/powerpoint/2010/main" val="268608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4</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a:t>
            </a:r>
            <a:r>
              <a:rPr lang="en-US" b="1" dirty="0" smtClean="0">
                <a:solidFill>
                  <a:schemeClr val="bg1"/>
                </a:solidFill>
              </a:rPr>
              <a:t>1</a:t>
            </a:r>
            <a:endParaRPr lang="en-US" b="1" dirty="0" smtClean="0">
              <a:solidFill>
                <a:schemeClr val="bg1"/>
              </a:solidFill>
            </a:endParaRPr>
          </a:p>
        </p:txBody>
      </p:sp>
      <p:sp>
        <p:nvSpPr>
          <p:cNvPr id="6" name="Rectangle 1"/>
          <p:cNvSpPr>
            <a:spLocks noChangeArrowheads="1"/>
          </p:cNvSpPr>
          <p:nvPr/>
        </p:nvSpPr>
        <p:spPr bwMode="auto">
          <a:xfrm>
            <a:off x="609600" y="1228988"/>
            <a:ext cx="6553200"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3200" b="1" dirty="0">
                <a:latin typeface="+mn-lt"/>
              </a:rPr>
              <a:t>Artifacts Needed:</a:t>
            </a:r>
            <a:endParaRPr lang="en-US" sz="3200" dirty="0">
              <a:latin typeface="+mn-lt"/>
            </a:endParaRPr>
          </a:p>
          <a:p>
            <a:pPr marL="742950" lvl="1" indent="-285750">
              <a:buFont typeface="Wingdings" panose="05000000000000000000" pitchFamily="2" charset="2"/>
              <a:buChar char="§"/>
            </a:pPr>
            <a:r>
              <a:rPr lang="en-US" dirty="0">
                <a:latin typeface="+mn-lt"/>
              </a:rPr>
              <a:t>Features from Vision Document created into Stories, determined only 1 story is needed to capture all items that will be searched and results returned</a:t>
            </a:r>
            <a:endParaRPr lang="en-US" sz="2400" dirty="0">
              <a:latin typeface="+mn-lt"/>
            </a:endParaRPr>
          </a:p>
          <a:p>
            <a:pPr marL="1200150" lvl="2" indent="-285750">
              <a:buFont typeface="Wingdings" panose="05000000000000000000" pitchFamily="2" charset="2"/>
              <a:buChar char="§"/>
            </a:pPr>
            <a:r>
              <a:rPr lang="en-US" dirty="0">
                <a:latin typeface="+mn-lt"/>
              </a:rPr>
              <a:t>Stories 23, 24, 25, and 26 moved to one story #23</a:t>
            </a:r>
            <a:endParaRPr lang="en-US" sz="2400" dirty="0">
              <a:latin typeface="+mn-lt"/>
            </a:endParaRPr>
          </a:p>
          <a:p>
            <a:pPr marL="742950" lvl="1" indent="-285750">
              <a:buFont typeface="Wingdings" panose="05000000000000000000" pitchFamily="2" charset="2"/>
              <a:buChar char="§"/>
            </a:pPr>
            <a:r>
              <a:rPr lang="en-US" dirty="0">
                <a:latin typeface="+mn-lt"/>
              </a:rPr>
              <a:t>Need a license/tool/technologies chart – Angular, Protractor, Jenkins, JUnit, Jazz Syntax</a:t>
            </a:r>
            <a:endParaRPr lang="en-US" sz="2400" dirty="0">
              <a:latin typeface="+mn-lt"/>
            </a:endParaRPr>
          </a:p>
          <a:p>
            <a:pPr marL="742950" lvl="1" indent="-285750">
              <a:buFont typeface="Wingdings" panose="05000000000000000000" pitchFamily="2" charset="2"/>
              <a:buChar char="§"/>
            </a:pPr>
            <a:r>
              <a:rPr lang="en-US" dirty="0">
                <a:latin typeface="+mn-lt"/>
              </a:rPr>
              <a:t>Set up CI and CM – Keith/Jared</a:t>
            </a:r>
            <a:endParaRPr lang="en-US" sz="2400" dirty="0">
              <a:latin typeface="+mn-lt"/>
            </a:endParaRPr>
          </a:p>
          <a:p>
            <a:pPr marL="742950" lvl="1" indent="-285750">
              <a:buFont typeface="Wingdings" panose="05000000000000000000" pitchFamily="2" charset="2"/>
              <a:buChar char="§"/>
            </a:pPr>
            <a:r>
              <a:rPr lang="en-US" dirty="0">
                <a:latin typeface="+mn-lt"/>
              </a:rPr>
              <a:t>CI Design doc</a:t>
            </a:r>
            <a:endParaRPr lang="en-US" sz="2400" dirty="0">
              <a:latin typeface="+mn-lt"/>
            </a:endParaRPr>
          </a:p>
          <a:p>
            <a:pPr marL="742950" lvl="1" indent="-285750">
              <a:buFont typeface="Wingdings" panose="05000000000000000000" pitchFamily="2" charset="2"/>
              <a:buChar char="§"/>
            </a:pPr>
            <a:r>
              <a:rPr lang="en-US" dirty="0">
                <a:latin typeface="+mn-lt"/>
              </a:rPr>
              <a:t>CM doc</a:t>
            </a:r>
            <a:endParaRPr lang="en-US" sz="2400" dirty="0">
              <a:latin typeface="+mn-lt"/>
            </a:endParaRPr>
          </a:p>
          <a:p>
            <a:pPr marL="742950" lvl="1" indent="-285750">
              <a:buFont typeface="Wingdings" panose="05000000000000000000" pitchFamily="2" charset="2"/>
              <a:buChar char="§"/>
            </a:pPr>
            <a:r>
              <a:rPr lang="en-US" dirty="0">
                <a:latin typeface="+mn-lt"/>
              </a:rPr>
              <a:t>PMP and QA need finalization – Jared/Brian</a:t>
            </a:r>
            <a:endParaRPr lang="en-US" sz="2400" dirty="0">
              <a:latin typeface="+mn-lt"/>
            </a:endParaRPr>
          </a:p>
          <a:p>
            <a:pPr marL="742950" lvl="1" indent="-285750">
              <a:buFont typeface="Wingdings" panose="05000000000000000000" pitchFamily="2" charset="2"/>
              <a:buChar char="§"/>
            </a:pPr>
            <a:r>
              <a:rPr lang="en-US" dirty="0">
                <a:latin typeface="+mn-lt"/>
              </a:rPr>
              <a:t>Org chart for project</a:t>
            </a:r>
            <a:endParaRPr lang="en-US" sz="2400" dirty="0">
              <a:latin typeface="+mn-lt"/>
            </a:endParaRPr>
          </a:p>
          <a:p>
            <a:pPr marL="742950" lvl="1" indent="-285750">
              <a:buFont typeface="Wingdings" panose="05000000000000000000" pitchFamily="2" charset="2"/>
              <a:buChar char="§"/>
            </a:pPr>
            <a:r>
              <a:rPr lang="en-US" dirty="0">
                <a:latin typeface="+mn-lt"/>
              </a:rPr>
              <a:t>Playbook – record details of work in google docs and extract text from Skype to document project progress</a:t>
            </a:r>
            <a:endParaRPr lang="en-US" sz="2400" dirty="0">
              <a:latin typeface="+mn-lt"/>
            </a:endParaRPr>
          </a:p>
          <a:p>
            <a:pPr marL="742950" lvl="1" indent="-285750">
              <a:buFont typeface="Wingdings" panose="05000000000000000000" pitchFamily="2" charset="2"/>
              <a:buChar char="§"/>
            </a:pPr>
            <a:r>
              <a:rPr lang="en-US" dirty="0">
                <a:latin typeface="+mn-lt"/>
              </a:rPr>
              <a:t>Defects/Issue Management Process documents</a:t>
            </a:r>
            <a:endParaRPr lang="en-US" sz="2400" dirty="0">
              <a:latin typeface="+mn-lt"/>
            </a:endParaRPr>
          </a:p>
          <a:p>
            <a:pPr marL="742950" lvl="1" indent="-285750">
              <a:buFont typeface="Wingdings" panose="05000000000000000000" pitchFamily="2" charset="2"/>
              <a:buChar char="§"/>
            </a:pPr>
            <a:r>
              <a:rPr lang="en-US" dirty="0">
                <a:latin typeface="+mn-lt"/>
              </a:rPr>
              <a:t>Domains needed with SSL searches</a:t>
            </a:r>
            <a:endParaRPr lang="en-US" sz="2400" dirty="0">
              <a:latin typeface="+mn-lt"/>
            </a:endParaRPr>
          </a:p>
        </p:txBody>
      </p:sp>
    </p:spTree>
    <p:extLst>
      <p:ext uri="{BB962C8B-B14F-4D97-AF65-F5344CB8AC3E}">
        <p14:creationId xmlns:p14="http://schemas.microsoft.com/office/powerpoint/2010/main" val="272387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5</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a:t>
            </a:r>
            <a:r>
              <a:rPr lang="en-US" b="1" dirty="0" smtClean="0">
                <a:solidFill>
                  <a:schemeClr val="bg1"/>
                </a:solidFill>
              </a:rPr>
              <a:t>1</a:t>
            </a:r>
            <a:endParaRPr lang="en-US" b="1" dirty="0" smtClean="0">
              <a:solidFill>
                <a:schemeClr val="bg1"/>
              </a:solidFill>
            </a:endParaRPr>
          </a:p>
        </p:txBody>
      </p:sp>
      <p:sp>
        <p:nvSpPr>
          <p:cNvPr id="6" name="Rectangle 1"/>
          <p:cNvSpPr>
            <a:spLocks noChangeArrowheads="1"/>
          </p:cNvSpPr>
          <p:nvPr/>
        </p:nvSpPr>
        <p:spPr bwMode="auto">
          <a:xfrm>
            <a:off x="609600" y="968156"/>
            <a:ext cx="6553200" cy="5570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3200" b="1" dirty="0">
                <a:latin typeface="+mn-lt"/>
              </a:rPr>
              <a:t>Discussion Points:</a:t>
            </a:r>
            <a:endParaRPr lang="en-US" sz="3200" dirty="0">
              <a:latin typeface="+mn-lt"/>
            </a:endParaRPr>
          </a:p>
          <a:p>
            <a:pPr marL="742950" lvl="1" indent="-285750">
              <a:buFont typeface="Wingdings" panose="05000000000000000000" pitchFamily="2" charset="2"/>
              <a:buChar char="§"/>
            </a:pPr>
            <a:r>
              <a:rPr lang="en-US" dirty="0"/>
              <a:t>Drug Interaction Report Finder (need name for the app)</a:t>
            </a:r>
            <a:endParaRPr lang="en-US" sz="2400" dirty="0"/>
          </a:p>
          <a:p>
            <a:pPr marL="742950" lvl="1" indent="-285750">
              <a:buFont typeface="Wingdings" panose="05000000000000000000" pitchFamily="2" charset="2"/>
              <a:buChar char="§"/>
            </a:pPr>
            <a:r>
              <a:rPr lang="en-US" dirty="0"/>
              <a:t>Account Query</a:t>
            </a:r>
            <a:endParaRPr lang="en-US" sz="2400" dirty="0"/>
          </a:p>
          <a:p>
            <a:pPr marL="742950" lvl="1" indent="-285750">
              <a:buFont typeface="Wingdings" panose="05000000000000000000" pitchFamily="2" charset="2"/>
              <a:buChar char="§"/>
            </a:pPr>
            <a:r>
              <a:rPr lang="en-US" dirty="0"/>
              <a:t>Determine exact match</a:t>
            </a:r>
            <a:endParaRPr lang="en-US" sz="2400" dirty="0"/>
          </a:p>
          <a:p>
            <a:pPr marL="742950" lvl="1" indent="-285750">
              <a:buFont typeface="Wingdings" panose="05000000000000000000" pitchFamily="2" charset="2"/>
              <a:buChar char="§"/>
            </a:pPr>
            <a:r>
              <a:rPr lang="en-US" dirty="0"/>
              <a:t>List of drugs returned from the search – how to display the list</a:t>
            </a:r>
            <a:endParaRPr lang="en-US" sz="2400" dirty="0"/>
          </a:p>
          <a:p>
            <a:pPr marL="742950" lvl="1" indent="-285750">
              <a:buFont typeface="Wingdings" panose="05000000000000000000" pitchFamily="2" charset="2"/>
              <a:buChar char="§"/>
            </a:pPr>
            <a:r>
              <a:rPr lang="en-US" dirty="0"/>
              <a:t>Identify and consider other conditions that affect the drug interactions – sex, age, race, </a:t>
            </a:r>
            <a:r>
              <a:rPr lang="en-US" dirty="0" err="1"/>
              <a:t>etc</a:t>
            </a:r>
            <a:endParaRPr lang="en-US" sz="2400" dirty="0"/>
          </a:p>
          <a:p>
            <a:pPr marL="742950" lvl="1" indent="-285750">
              <a:buFont typeface="Wingdings" panose="05000000000000000000" pitchFamily="2" charset="2"/>
              <a:buChar char="§"/>
            </a:pPr>
            <a:r>
              <a:rPr lang="en-US" dirty="0"/>
              <a:t>Way to search with or without full name of drug</a:t>
            </a:r>
            <a:endParaRPr lang="en-US" sz="2400" dirty="0"/>
          </a:p>
          <a:p>
            <a:pPr marL="742950" lvl="1" indent="-285750">
              <a:buFont typeface="Wingdings" panose="05000000000000000000" pitchFamily="2" charset="2"/>
              <a:buChar char="§"/>
            </a:pPr>
            <a:r>
              <a:rPr lang="en-US" dirty="0"/>
              <a:t>Identify source control for Configuration Management</a:t>
            </a:r>
            <a:endParaRPr lang="en-US" sz="2400" dirty="0"/>
          </a:p>
          <a:p>
            <a:pPr marL="742950" lvl="1" indent="-285750">
              <a:buFont typeface="Wingdings" panose="05000000000000000000" pitchFamily="2" charset="2"/>
              <a:buChar char="§"/>
            </a:pPr>
            <a:r>
              <a:rPr lang="en-US" dirty="0"/>
              <a:t>App needs to capture user’s username and password</a:t>
            </a:r>
            <a:endParaRPr lang="en-US" sz="2400" dirty="0"/>
          </a:p>
          <a:p>
            <a:pPr marL="742950" lvl="1" indent="-285750">
              <a:buFont typeface="Wingdings" panose="05000000000000000000" pitchFamily="2" charset="2"/>
              <a:buChar char="§"/>
            </a:pPr>
            <a:r>
              <a:rPr lang="en-US" dirty="0"/>
              <a:t>Need Use cases, CI and Continuous monitoring details</a:t>
            </a:r>
            <a:endParaRPr lang="en-US" sz="2400" dirty="0"/>
          </a:p>
          <a:p>
            <a:pPr marL="742950" lvl="1" indent="-285750">
              <a:buFont typeface="Wingdings" panose="05000000000000000000" pitchFamily="2" charset="2"/>
              <a:buChar char="§"/>
            </a:pPr>
            <a:r>
              <a:rPr lang="en-US" dirty="0"/>
              <a:t>Parallel deployments – Pool 2</a:t>
            </a:r>
            <a:endParaRPr lang="en-US" sz="2400" dirty="0"/>
          </a:p>
          <a:p>
            <a:pPr marL="742950" lvl="1" indent="-285750">
              <a:buFont typeface="Wingdings" panose="05000000000000000000" pitchFamily="2" charset="2"/>
              <a:buChar char="§"/>
            </a:pPr>
            <a:r>
              <a:rPr lang="en-US" dirty="0"/>
              <a:t>CI – monitoring deployment of software – automated deployment to prod</a:t>
            </a:r>
            <a:endParaRPr lang="en-US" sz="2400" dirty="0"/>
          </a:p>
          <a:p>
            <a:pPr marL="742950" lvl="1" indent="-285750">
              <a:buFont typeface="Wingdings" panose="05000000000000000000" pitchFamily="2" charset="2"/>
              <a:buChar char="§"/>
            </a:pPr>
            <a:r>
              <a:rPr lang="en-US" dirty="0"/>
              <a:t>Dev environment set – auto deploy to master, deploy to CI, prod auto deployment, tag release to Jenkins </a:t>
            </a:r>
            <a:endParaRPr lang="en-US" sz="2400" dirty="0"/>
          </a:p>
          <a:p>
            <a:pPr marL="742950" lvl="1" indent="-285750">
              <a:buFont typeface="Wingdings" panose="05000000000000000000" pitchFamily="2" charset="2"/>
              <a:buChar char="§"/>
            </a:pPr>
            <a:r>
              <a:rPr lang="en-US" dirty="0"/>
              <a:t>Enforce Story ID expression at the beginning of the branch using brackets [  </a:t>
            </a:r>
            <a:r>
              <a:rPr lang="en-US" dirty="0" smtClean="0"/>
              <a:t>]</a:t>
            </a:r>
            <a:endParaRPr lang="en-US" sz="2400" dirty="0"/>
          </a:p>
        </p:txBody>
      </p:sp>
    </p:spTree>
    <p:extLst>
      <p:ext uri="{BB962C8B-B14F-4D97-AF65-F5344CB8AC3E}">
        <p14:creationId xmlns:p14="http://schemas.microsoft.com/office/powerpoint/2010/main" val="38534414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6</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a:t>
            </a:r>
            <a:r>
              <a:rPr lang="en-US" b="1" dirty="0" smtClean="0">
                <a:solidFill>
                  <a:schemeClr val="bg1"/>
                </a:solidFill>
              </a:rPr>
              <a:t>1: </a:t>
            </a:r>
            <a:r>
              <a:rPr lang="en-US" b="1" dirty="0" smtClean="0">
                <a:solidFill>
                  <a:schemeClr val="bg1"/>
                </a:solidFill>
              </a:rPr>
              <a:t>Capture Sprint</a:t>
            </a:r>
          </a:p>
        </p:txBody>
      </p:sp>
      <p:sp>
        <p:nvSpPr>
          <p:cNvPr id="6" name="Rectangle 1"/>
          <p:cNvSpPr>
            <a:spLocks noChangeArrowheads="1"/>
          </p:cNvSpPr>
          <p:nvPr/>
        </p:nvSpPr>
        <p:spPr bwMode="auto">
          <a:xfrm>
            <a:off x="609600" y="1156901"/>
            <a:ext cx="6553200" cy="36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3200" b="1" dirty="0">
                <a:latin typeface="+mn-lt"/>
              </a:rPr>
              <a:t>Discussion </a:t>
            </a:r>
            <a:r>
              <a:rPr lang="en-US" sz="3200" b="1" dirty="0" smtClean="0">
                <a:latin typeface="+mn-lt"/>
              </a:rPr>
              <a:t>Points (continued):</a:t>
            </a:r>
            <a:endParaRPr lang="en-US" sz="3200" dirty="0">
              <a:latin typeface="+mn-lt"/>
            </a:endParaRPr>
          </a:p>
          <a:p>
            <a:pPr marL="742950" lvl="1" indent="-285750">
              <a:buFont typeface="Wingdings" panose="05000000000000000000" pitchFamily="2" charset="2"/>
              <a:buChar char="§"/>
            </a:pPr>
            <a:r>
              <a:rPr lang="en-US" dirty="0" smtClean="0"/>
              <a:t>CI </a:t>
            </a:r>
            <a:r>
              <a:rPr lang="en-US" dirty="0"/>
              <a:t>design – Tyler – up and running will document</a:t>
            </a:r>
            <a:endParaRPr lang="en-US" sz="2400" dirty="0"/>
          </a:p>
          <a:p>
            <a:pPr marL="1200150" lvl="2" indent="-285750">
              <a:buFont typeface="Wingdings" panose="05000000000000000000" pitchFamily="2" charset="2"/>
              <a:buChar char="§"/>
            </a:pPr>
            <a:r>
              <a:rPr lang="en-US" dirty="0"/>
              <a:t>CI environment and Prod – duel staging</a:t>
            </a:r>
            <a:endParaRPr lang="en-US" sz="2400" dirty="0"/>
          </a:p>
          <a:p>
            <a:pPr marL="1200150" lvl="2" indent="-285750">
              <a:buFont typeface="Wingdings" panose="05000000000000000000" pitchFamily="2" charset="2"/>
              <a:buChar char="§"/>
            </a:pPr>
            <a:r>
              <a:rPr lang="en-US" dirty="0"/>
              <a:t>Track by branch – release tag</a:t>
            </a:r>
            <a:endParaRPr lang="en-US" sz="2400" dirty="0"/>
          </a:p>
          <a:p>
            <a:pPr marL="1200150" lvl="2" indent="-285750">
              <a:buFont typeface="Wingdings" panose="05000000000000000000" pitchFamily="2" charset="2"/>
              <a:buChar char="§"/>
            </a:pPr>
            <a:r>
              <a:rPr lang="en-US" dirty="0"/>
              <a:t>Release pushes the tag</a:t>
            </a:r>
            <a:endParaRPr lang="en-US" sz="2400" dirty="0"/>
          </a:p>
          <a:p>
            <a:pPr marL="742950" lvl="1" indent="-285750">
              <a:buFont typeface="Wingdings" panose="05000000000000000000" pitchFamily="2" charset="2"/>
              <a:buChar char="§"/>
            </a:pPr>
            <a:r>
              <a:rPr lang="en-US" dirty="0"/>
              <a:t>Continuous Monitoring (CM) identify what criteria will go into the release</a:t>
            </a:r>
            <a:endParaRPr lang="en-US" sz="2400" dirty="0"/>
          </a:p>
          <a:p>
            <a:pPr marL="1200150" lvl="2" indent="-285750">
              <a:buFont typeface="Wingdings" panose="05000000000000000000" pitchFamily="2" charset="2"/>
              <a:buChar char="§"/>
            </a:pPr>
            <a:r>
              <a:rPr lang="en-US" dirty="0"/>
              <a:t>Bootstrap – responsive design – consider</a:t>
            </a:r>
            <a:endParaRPr lang="en-US" sz="2400" dirty="0"/>
          </a:p>
          <a:p>
            <a:pPr marL="1200150" lvl="2" indent="-285750">
              <a:buFont typeface="Wingdings" panose="05000000000000000000" pitchFamily="2" charset="2"/>
              <a:buChar char="§"/>
            </a:pPr>
            <a:r>
              <a:rPr lang="en-US" dirty="0"/>
              <a:t>Mobile App – HTM5 </a:t>
            </a:r>
            <a:endParaRPr lang="en-US" sz="2400" dirty="0"/>
          </a:p>
          <a:p>
            <a:pPr marL="1200150" lvl="2" indent="-285750">
              <a:buFont typeface="Wingdings" panose="05000000000000000000" pitchFamily="2" charset="2"/>
              <a:buChar char="§"/>
            </a:pPr>
            <a:r>
              <a:rPr lang="en-US" dirty="0"/>
              <a:t>Develop desktop version first then look at mobile app</a:t>
            </a:r>
            <a:endParaRPr lang="en-US" sz="2400" dirty="0"/>
          </a:p>
          <a:p>
            <a:pPr marL="742950" lvl="1" indent="-285750">
              <a:buFont typeface="Wingdings" panose="05000000000000000000" pitchFamily="2" charset="2"/>
              <a:buChar char="§"/>
            </a:pPr>
            <a:r>
              <a:rPr lang="en-US" dirty="0"/>
              <a:t>1 master branch across stories – 1 branch per story</a:t>
            </a:r>
            <a:endParaRPr lang="en-US" sz="2400" dirty="0"/>
          </a:p>
        </p:txBody>
      </p:sp>
    </p:spTree>
    <p:extLst>
      <p:ext uri="{BB962C8B-B14F-4D97-AF65-F5344CB8AC3E}">
        <p14:creationId xmlns:p14="http://schemas.microsoft.com/office/powerpoint/2010/main" val="869808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7</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a:t>
            </a:r>
            <a:r>
              <a:rPr lang="en-US" b="1" dirty="0" smtClean="0">
                <a:solidFill>
                  <a:schemeClr val="bg1"/>
                </a:solidFill>
              </a:rPr>
              <a:t>1: Branching Strategy</a:t>
            </a:r>
            <a:endParaRPr lang="en-US" b="1" dirty="0" smtClean="0">
              <a:solidFill>
                <a:schemeClr val="bg1"/>
              </a:solidFill>
            </a:endParaRPr>
          </a:p>
        </p:txBody>
      </p:sp>
      <p:pic>
        <p:nvPicPr>
          <p:cNvPr id="1025"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2041553"/>
            <a:ext cx="6466586" cy="232466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457200" y="4953000"/>
            <a:ext cx="855625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Pull from Integration branch making sure it is fully tested to keep master branch stable</a:t>
            </a:r>
            <a:endParaRPr kumimoji="0" lang="en-US" altLang="en-US" b="0" i="0" u="none" strike="noStrike" cap="none" normalizeH="0" baseline="0" dirty="0" smtClean="0">
              <a:ln>
                <a:noFill/>
              </a:ln>
              <a:solidFill>
                <a:schemeClr val="tx1"/>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CI monitors integration and prod</a:t>
            </a:r>
            <a:endParaRPr kumimoji="0" lang="en-US" altLang="en-US" b="0" i="0" u="none" strike="noStrike" cap="none" normalizeH="0" baseline="0" dirty="0" smtClean="0">
              <a:ln>
                <a:noFill/>
              </a:ln>
              <a:solidFill>
                <a:schemeClr val="tx1"/>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Establish a User Testing Team – create forms, metrics – target review of UI 06/20</a:t>
            </a:r>
            <a:endParaRPr kumimoji="0" lang="en-US" altLang="en-US"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31901830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8</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Schedule </a:t>
            </a:r>
          </a:p>
        </p:txBody>
      </p:sp>
      <p:sp>
        <p:nvSpPr>
          <p:cNvPr id="4" name="Rectangle 3"/>
          <p:cNvSpPr/>
          <p:nvPr/>
        </p:nvSpPr>
        <p:spPr>
          <a:xfrm>
            <a:off x="545690" y="797847"/>
            <a:ext cx="8153400" cy="6247864"/>
          </a:xfrm>
          <a:prstGeom prst="rect">
            <a:avLst/>
          </a:prstGeom>
        </p:spPr>
        <p:txBody>
          <a:bodyPr wrap="square">
            <a:spAutoFit/>
          </a:bodyPr>
          <a:lstStyle/>
          <a:p>
            <a:pPr marL="342900" marR="0" lvl="0" indent="-342900">
              <a:spcBef>
                <a:spcPts val="0"/>
              </a:spcBef>
              <a:spcAft>
                <a:spcPts val="0"/>
              </a:spcAft>
              <a:buFont typeface="Wingdings" panose="05000000000000000000" pitchFamily="2" charset="2"/>
              <a:buChar char=""/>
            </a:pPr>
            <a:r>
              <a:rPr lang="en-US" sz="20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a:t>
            </a:r>
            <a:r>
              <a:rPr lang="en-US" sz="2000" b="1"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0 – Capture </a:t>
            </a:r>
            <a:r>
              <a:rPr lang="en-US" sz="20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a:t>
            </a:r>
          </a:p>
          <a:p>
            <a:pPr marL="800100" lvl="1" indent="-342900">
              <a:buFont typeface="Wingdings" panose="05000000000000000000" pitchFamily="2" charset="2"/>
              <a:buChar char=""/>
            </a:pPr>
            <a:r>
              <a:rPr lang="en-US" sz="20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6/17/2015</a:t>
            </a:r>
          </a:p>
          <a:p>
            <a:pPr marL="800100" lvl="1" indent="-342900">
              <a:buFont typeface="Wingdings" panose="05000000000000000000" pitchFamily="2" charset="2"/>
              <a:buChar char=""/>
            </a:pPr>
            <a:r>
              <a:rPr lang="en-US"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0 Planning: 6/17</a:t>
            </a:r>
          </a:p>
          <a:p>
            <a:pPr marL="800100" lvl="1" indent="-342900">
              <a:buFont typeface="Wingdings" panose="05000000000000000000" pitchFamily="2" charset="2"/>
              <a:buChar char=""/>
            </a:pPr>
            <a:r>
              <a:rPr lang="en-US"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0 Review: 6/18</a:t>
            </a:r>
          </a:p>
          <a:p>
            <a:pPr marL="800100" lvl="1" indent="-342900">
              <a:buFont typeface="Wingdings" panose="05000000000000000000" pitchFamily="2" charset="2"/>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2000" b="1" dirty="0">
                <a:latin typeface="Arial" panose="020B0604020202020204" pitchFamily="34" charset="0"/>
                <a:ea typeface="Calibri" panose="020F0502020204030204" pitchFamily="34" charset="0"/>
                <a:cs typeface="Times New Roman" panose="02020603050405020304" pitchFamily="18" charset="0"/>
              </a:rPr>
              <a:t>Sprint 1 – Architecture, Development, </a:t>
            </a:r>
            <a:r>
              <a:rPr lang="en-US" sz="2000" b="1" dirty="0" smtClean="0">
                <a:latin typeface="Arial" panose="020B0604020202020204" pitchFamily="34" charset="0"/>
                <a:ea typeface="Calibri" panose="020F0502020204030204" pitchFamily="34" charset="0"/>
                <a:cs typeface="Times New Roman" panose="02020603050405020304" pitchFamily="18" charset="0"/>
              </a:rPr>
              <a:t>Testing</a:t>
            </a:r>
          </a:p>
          <a:p>
            <a:pPr marL="800100" lvl="1" indent="-342900">
              <a:buFont typeface="Wingdings" panose="05000000000000000000" pitchFamily="2" charset="2"/>
              <a:buChar char=""/>
            </a:pPr>
            <a:r>
              <a:rPr lang="en-US" sz="2000" b="1" dirty="0" smtClean="0">
                <a:latin typeface="Arial" panose="020B0604020202020204" pitchFamily="34" charset="0"/>
                <a:ea typeface="Calibri" panose="020F0502020204030204" pitchFamily="34" charset="0"/>
                <a:cs typeface="Times New Roman" panose="02020603050405020304" pitchFamily="18" charset="0"/>
              </a:rPr>
              <a:t>6/18/2015 – 6/22/2015</a:t>
            </a:r>
          </a:p>
          <a:p>
            <a:pPr marL="800100" lvl="1" indent="-342900">
              <a:buFont typeface="Wingdings" panose="05000000000000000000" pitchFamily="2" charset="2"/>
              <a:buChar char=""/>
            </a:pPr>
            <a:r>
              <a:rPr lang="en-US" b="1" dirty="0" smtClean="0">
                <a:latin typeface="Arial" panose="020B0604020202020204" pitchFamily="34" charset="0"/>
                <a:ea typeface="Calibri" panose="020F0502020204030204" pitchFamily="34" charset="0"/>
                <a:cs typeface="Times New Roman" panose="02020603050405020304" pitchFamily="18" charset="0"/>
              </a:rPr>
              <a:t>Sprint 1 Planning: 6/18</a:t>
            </a:r>
          </a:p>
          <a:p>
            <a:pPr marL="800100" lvl="1" indent="-342900">
              <a:buFont typeface="Wingdings" panose="05000000000000000000" pitchFamily="2" charset="2"/>
              <a:buChar char=""/>
            </a:pPr>
            <a:r>
              <a:rPr lang="en-US" b="1" dirty="0" smtClean="0">
                <a:latin typeface="Arial" panose="020B0604020202020204" pitchFamily="34" charset="0"/>
                <a:ea typeface="Calibri" panose="020F0502020204030204" pitchFamily="34" charset="0"/>
                <a:cs typeface="Times New Roman" panose="02020603050405020304" pitchFamily="18" charset="0"/>
              </a:rPr>
              <a:t>Sprint 1 Review: 6/23</a:t>
            </a:r>
          </a:p>
          <a:p>
            <a:pPr marL="800100" lvl="1" indent="-342900">
              <a:buFont typeface="Wingdings" panose="05000000000000000000" pitchFamily="2" charset="2"/>
              <a:buChar char=""/>
            </a:pPr>
            <a:endParaRPr lang="en-US" sz="20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20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2 – </a:t>
            </a: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Finalize Product, Final QA Testing, User Testing</a:t>
            </a:r>
          </a:p>
          <a:p>
            <a:pPr marL="800100" lvl="1" indent="-342900">
              <a:buFont typeface="Wingdings" panose="05000000000000000000" pitchFamily="2" charset="2"/>
              <a:buChar char=""/>
            </a:pP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6/23/2015 – 6/24/2015</a:t>
            </a:r>
          </a:p>
          <a:p>
            <a:pPr marL="800100" lvl="1" indent="-342900">
              <a:buFont typeface="Wingdings" panose="05000000000000000000" pitchFamily="2" charset="2"/>
              <a:buChar char=""/>
            </a:pPr>
            <a:r>
              <a:rPr lang="en-US"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2 Planning: 6/23</a:t>
            </a:r>
          </a:p>
          <a:p>
            <a:pPr marL="800100" lvl="1" indent="-342900">
              <a:buFont typeface="Wingdings" panose="05000000000000000000" pitchFamily="2" charset="2"/>
              <a:buChar char=""/>
            </a:pPr>
            <a:r>
              <a:rPr lang="en-US"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2 Review: 6/25</a:t>
            </a:r>
            <a:endParaRPr lang="en-US"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endParaRPr lang="en-US" sz="20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20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3 – </a:t>
            </a: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Stabilization Sprint </a:t>
            </a:r>
          </a:p>
          <a:p>
            <a:pPr marL="800100" lvl="1" indent="-342900">
              <a:buFont typeface="Wingdings" panose="05000000000000000000" pitchFamily="2" charset="2"/>
              <a:buChar char=""/>
            </a:pP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6/25/2015</a:t>
            </a:r>
          </a:p>
          <a:p>
            <a:pPr marL="800100" lvl="1" indent="-342900">
              <a:buFont typeface="Wingdings" panose="05000000000000000000" pitchFamily="2" charset="2"/>
              <a:buChar char=""/>
            </a:pPr>
            <a:endParaRPr lang="en-US" sz="20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Deliver</a:t>
            </a:r>
          </a:p>
          <a:p>
            <a:pPr marL="800100" lvl="1" indent="-342900">
              <a:buFont typeface="Wingdings" panose="05000000000000000000" pitchFamily="2" charset="2"/>
              <a:buChar char=""/>
            </a:pP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6/26/2015</a:t>
            </a:r>
            <a:endParaRPr lang="en-US" sz="20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4114800" y="1143000"/>
            <a:ext cx="2209800" cy="369332"/>
          </a:xfrm>
          <a:prstGeom prst="rect">
            <a:avLst/>
          </a:prstGeom>
          <a:noFill/>
        </p:spPr>
        <p:txBody>
          <a:bodyPr wrap="square" rtlCol="0">
            <a:spAutoFit/>
          </a:bodyPr>
          <a:lstStyle/>
          <a:p>
            <a:r>
              <a:rPr lang="en-US" b="1" dirty="0" smtClean="0">
                <a:solidFill>
                  <a:srgbClr val="00B050"/>
                </a:solidFill>
              </a:rPr>
              <a:t>Completed</a:t>
            </a:r>
            <a:endParaRPr lang="en-US" b="1" dirty="0">
              <a:solidFill>
                <a:srgbClr val="00B050"/>
              </a:solidFill>
            </a:endParaRPr>
          </a:p>
        </p:txBody>
      </p:sp>
    </p:spTree>
    <p:extLst>
      <p:ext uri="{BB962C8B-B14F-4D97-AF65-F5344CB8AC3E}">
        <p14:creationId xmlns:p14="http://schemas.microsoft.com/office/powerpoint/2010/main" val="4014808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9</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a:t>
            </a:r>
            <a:r>
              <a:rPr lang="en-US" b="1" dirty="0" smtClean="0">
                <a:solidFill>
                  <a:schemeClr val="bg1"/>
                </a:solidFill>
              </a:rPr>
              <a:t>1: Schedule</a:t>
            </a:r>
            <a:endParaRPr lang="en-US" b="1" dirty="0" smtClean="0">
              <a:solidFill>
                <a:schemeClr val="bg1"/>
              </a:solidFill>
            </a:endParaRPr>
          </a:p>
        </p:txBody>
      </p:sp>
      <p:sp>
        <p:nvSpPr>
          <p:cNvPr id="7" name="Rectangle 1"/>
          <p:cNvSpPr>
            <a:spLocks noChangeArrowheads="1"/>
          </p:cNvSpPr>
          <p:nvPr/>
        </p:nvSpPr>
        <p:spPr bwMode="auto">
          <a:xfrm>
            <a:off x="1603375" y="37560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p:cNvPicPr>
            <a:picLocks noChangeAspect="1"/>
          </p:cNvPicPr>
          <p:nvPr/>
        </p:nvPicPr>
        <p:blipFill>
          <a:blip r:embed="rId3"/>
          <a:stretch>
            <a:fillRect/>
          </a:stretch>
        </p:blipFill>
        <p:spPr>
          <a:xfrm>
            <a:off x="0" y="1079499"/>
            <a:ext cx="9144000" cy="1200150"/>
          </a:xfrm>
          <a:prstGeom prst="rect">
            <a:avLst/>
          </a:prstGeom>
        </p:spPr>
      </p:pic>
      <p:pic>
        <p:nvPicPr>
          <p:cNvPr id="9" name="Picture 8"/>
          <p:cNvPicPr>
            <a:picLocks noChangeAspect="1"/>
          </p:cNvPicPr>
          <p:nvPr/>
        </p:nvPicPr>
        <p:blipFill rotWithShape="1">
          <a:blip r:embed="rId4"/>
          <a:srcRect l="1704"/>
          <a:stretch/>
        </p:blipFill>
        <p:spPr>
          <a:xfrm>
            <a:off x="85724" y="2238375"/>
            <a:ext cx="8960643" cy="581025"/>
          </a:xfrm>
          <a:prstGeom prst="rect">
            <a:avLst/>
          </a:prstGeom>
        </p:spPr>
      </p:pic>
      <p:pic>
        <p:nvPicPr>
          <p:cNvPr id="10" name="Picture 9"/>
          <p:cNvPicPr>
            <a:picLocks noChangeAspect="1"/>
          </p:cNvPicPr>
          <p:nvPr/>
        </p:nvPicPr>
        <p:blipFill>
          <a:blip r:embed="rId5"/>
          <a:stretch>
            <a:fillRect/>
          </a:stretch>
        </p:blipFill>
        <p:spPr>
          <a:xfrm>
            <a:off x="16668" y="2880518"/>
            <a:ext cx="9029700" cy="828675"/>
          </a:xfrm>
          <a:prstGeom prst="rect">
            <a:avLst/>
          </a:prstGeom>
        </p:spPr>
      </p:pic>
    </p:spTree>
    <p:extLst>
      <p:ext uri="{BB962C8B-B14F-4D97-AF65-F5344CB8AC3E}">
        <p14:creationId xmlns:p14="http://schemas.microsoft.com/office/powerpoint/2010/main" val="3737098330"/>
      </p:ext>
    </p:extLst>
  </p:cSld>
  <p:clrMapOvr>
    <a:masterClrMapping/>
  </p:clrMapOvr>
  <p:timing>
    <p:tnLst>
      <p:par>
        <p:cTn id="1" dur="indefinite" restart="never" nodeType="tmRoot"/>
      </p:par>
    </p:tnLst>
  </p:timing>
</p:sld>
</file>

<file path=ppt/theme/theme1.xml><?xml version="1.0" encoding="utf-8"?>
<a:theme xmlns:a="http://schemas.openxmlformats.org/drawingml/2006/main" name="Geocent 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F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B38B1DBB93B5443A8CCB8573A236AA3" ma:contentTypeVersion="0" ma:contentTypeDescription="Create a new document." ma:contentTypeScope="" ma:versionID="9f93b31118786cfda334523bbaeb68fa">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53D2BB29-89EF-4322-AB4E-BDF1314E10A4}">
  <ds:schemaRefs>
    <ds:schemaRef ds:uri="http://schemas.microsoft.com/sharepoint/v3/contenttype/forms"/>
  </ds:schemaRefs>
</ds:datastoreItem>
</file>

<file path=customXml/itemProps2.xml><?xml version="1.0" encoding="utf-8"?>
<ds:datastoreItem xmlns:ds="http://schemas.openxmlformats.org/officeDocument/2006/customXml" ds:itemID="{046750FF-301D-47F3-B680-CFD09E2B16C2}">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E19CA1FF-25DA-449D-9026-83AB28B277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Geocent Presentation Template</Template>
  <TotalTime>706</TotalTime>
  <Words>588</Words>
  <Application>Microsoft Office PowerPoint</Application>
  <PresentationFormat>On-screen Show (4:3)</PresentationFormat>
  <Paragraphs>118</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Gill Sans MT</vt:lpstr>
      <vt:lpstr>Times New Roman</vt:lpstr>
      <vt:lpstr>Wingdings</vt:lpstr>
      <vt:lpstr>Geocent Presentation Template</vt:lpstr>
      <vt:lpstr>NOTICE:  Proprietary and Confidential 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NOTICE:  Proprietary and Confidential 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dc:title>
  <dc:creator>Susan Strain</dc:creator>
  <cp:lastModifiedBy>Roberta Hazelbaker</cp:lastModifiedBy>
  <cp:revision>35</cp:revision>
  <dcterms:created xsi:type="dcterms:W3CDTF">2011-05-09T12:20:53Z</dcterms:created>
  <dcterms:modified xsi:type="dcterms:W3CDTF">2015-06-23T03:57:37Z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0x0101008B38B1DBB93B5443A8CCB8573A236AA3</vt:lpwstr>
  </property>
</Properties>
</file>