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79" r:id="rId5"/>
    <p:sldId id="294" r:id="rId6"/>
    <p:sldId id="295" r:id="rId7"/>
    <p:sldId id="322" r:id="rId8"/>
    <p:sldId id="320" r:id="rId9"/>
    <p:sldId id="321" r:id="rId10"/>
    <p:sldId id="278"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p15:clr>
            <a:srgbClr val="A4A3A4"/>
          </p15:clr>
        </p15:guide>
        <p15:guide id="2" pos="12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9" autoAdjust="0"/>
    <p:restoredTop sz="90205" autoAdjust="0"/>
  </p:normalViewPr>
  <p:slideViewPr>
    <p:cSldViewPr>
      <p:cViewPr varScale="1">
        <p:scale>
          <a:sx n="67" d="100"/>
          <a:sy n="67" d="100"/>
        </p:scale>
        <p:origin x="1140" y="72"/>
      </p:cViewPr>
      <p:guideLst>
        <p:guide orient="horz" pos="3840"/>
        <p:guide pos="1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3F31936-34FB-46D7-8B5B-9A9CF58989DC}" type="datetimeFigureOut">
              <a:rPr lang="en-US" smtClean="0"/>
              <a:pPr/>
              <a:t>6/22/2015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E8F1DC-3F0C-4339-A5C5-E023D24DEE3D}" type="slidenum">
              <a:rPr lang="en-US" smtClean="0"/>
              <a:pPr/>
              <a:t>‹#›</a:t>
            </a:fld>
            <a:endParaRPr lang="en-US"/>
          </a:p>
        </p:txBody>
      </p:sp>
    </p:spTree>
    <p:extLst>
      <p:ext uri="{BB962C8B-B14F-4D97-AF65-F5344CB8AC3E}">
        <p14:creationId xmlns:p14="http://schemas.microsoft.com/office/powerpoint/2010/main" val="11277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1</a:t>
            </a:fld>
            <a:endParaRPr lang="en-US"/>
          </a:p>
        </p:txBody>
      </p:sp>
    </p:spTree>
    <p:extLst>
      <p:ext uri="{BB962C8B-B14F-4D97-AF65-F5344CB8AC3E}">
        <p14:creationId xmlns:p14="http://schemas.microsoft.com/office/powerpoint/2010/main" val="171974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3D1355-8BCE-4F07-8625-DA8A5EE707C6}"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8516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3</a:t>
            </a:fld>
            <a:endParaRPr lang="en-US" dirty="0" smtClean="0"/>
          </a:p>
        </p:txBody>
      </p:sp>
    </p:spTree>
    <p:extLst>
      <p:ext uri="{BB962C8B-B14F-4D97-AF65-F5344CB8AC3E}">
        <p14:creationId xmlns:p14="http://schemas.microsoft.com/office/powerpoint/2010/main" val="214026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279360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851730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9D78A4-589F-4E2A-B397-F5437316ABED}"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73346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FE8F1DC-3F0C-4339-A5C5-E023D24DEE3D}" type="slidenum">
              <a:rPr lang="en-US" smtClean="0"/>
              <a:pPr/>
              <a:t>7</a:t>
            </a:fld>
            <a:endParaRPr lang="en-US"/>
          </a:p>
        </p:txBody>
      </p:sp>
    </p:spTree>
    <p:extLst>
      <p:ext uri="{BB962C8B-B14F-4D97-AF65-F5344CB8AC3E}">
        <p14:creationId xmlns:p14="http://schemas.microsoft.com/office/powerpoint/2010/main" val="360126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C4B11-A6A5-4D9E-9368-043FB2A4AF23}"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C4B11-A6A5-4D9E-9368-043FB2A4AF23}" type="datetimeFigureOut">
              <a:rPr lang="en-US" smtClean="0"/>
              <a:pPr/>
              <a:t>6/22/2015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C4B11-A6A5-4D9E-9368-043FB2A4AF23}" type="datetimeFigureOut">
              <a:rPr lang="en-US" smtClean="0"/>
              <a:pPr/>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C4B11-A6A5-4D9E-9368-043FB2A4AF23}" type="datetimeFigureOut">
              <a:rPr lang="en-US" smtClean="0"/>
              <a:pPr/>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C4B11-A6A5-4D9E-9368-043FB2A4AF23}"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126DF-647D-47E3-ADDA-20C362E7A6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extLst>
              <a:ext uri="{28A0092B-C50C-407E-A947-70E740481C1C}">
                <a14:useLocalDpi xmlns:a14="http://schemas.microsoft.com/office/drawing/2010/main" val="0"/>
              </a:ext>
            </a:extLst>
          </a:blip>
          <a:srcRect/>
          <a:stretch>
            <a:fillRect l="1000" t="1000" r="1000" b="8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C4B11-A6A5-4D9E-9368-043FB2A4AF23}" type="datetimeFigureOut">
              <a:rPr lang="en-US" smtClean="0"/>
              <a:pPr/>
              <a:t>6/22/2015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26DF-647D-47E3-ADDA-20C362E7A6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172200"/>
            <a:ext cx="8534400" cy="685800"/>
          </a:xfrm>
        </p:spPr>
        <p:txBody>
          <a:bodyPr anchor="t">
            <a:normAutofit fontScale="90000"/>
          </a:bodyPr>
          <a:lstStyle/>
          <a:p>
            <a:pPr algn="l">
              <a:spcBef>
                <a:spcPct val="15000"/>
              </a:spcBef>
            </a:pPr>
            <a:r>
              <a:rPr lang="en-US" sz="900" b="0" dirty="0" smtClean="0">
                <a:solidFill>
                  <a:schemeClr val="bg1">
                    <a:lumMod val="75000"/>
                  </a:schemeClr>
                </a:solidFill>
                <a:latin typeface="Arial" pitchFamily="34" charset="0"/>
                <a:cs typeface="Arial" pitchFamily="34" charset="0"/>
              </a:rPr>
              <a:t>NOTICE:  </a:t>
            </a:r>
            <a:r>
              <a:rPr lang="en-US" sz="900" b="0" u="sng" dirty="0" smtClean="0">
                <a:solidFill>
                  <a:schemeClr val="bg1">
                    <a:lumMod val="75000"/>
                  </a:schemeClr>
                </a:solidFill>
                <a:latin typeface="Arial" pitchFamily="34" charset="0"/>
                <a:cs typeface="Arial" pitchFamily="34" charset="0"/>
              </a:rPr>
              <a:t>Proprietary and Confidential</a:t>
            </a:r>
            <a:r>
              <a:rPr lang="en-US" sz="900" b="0" dirty="0" smtClean="0">
                <a:solidFill>
                  <a:schemeClr val="bg1">
                    <a:lumMod val="75000"/>
                  </a:schemeClr>
                </a:solidFill>
                <a:latin typeface="Arial" pitchFamily="34" charset="0"/>
                <a:cs typeface="Arial" pitchFamily="34" charset="0"/>
              </a:rPr>
              <a:t/>
            </a:r>
            <a:br>
              <a:rPr lang="en-US" sz="900" b="0" dirty="0" smtClean="0">
                <a:solidFill>
                  <a:schemeClr val="bg1">
                    <a:lumMod val="75000"/>
                  </a:schemeClr>
                </a:solidFill>
                <a:latin typeface="Arial" pitchFamily="34" charset="0"/>
                <a:cs typeface="Arial" pitchFamily="34" charset="0"/>
              </a:rPr>
            </a:br>
            <a:r>
              <a:rPr lang="en-US" sz="900" b="0" dirty="0" smtClean="0">
                <a:solidFill>
                  <a:schemeClr val="bg1">
                    <a:lumMod val="75000"/>
                  </a:schemeClr>
                </a:solidFill>
                <a:latin typeface="Arial" pitchFamily="34" charset="0"/>
                <a:cs typeface="Arial" pitchFamily="34" charset="0"/>
              </a:rPr>
              <a:t>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a:t>
            </a:r>
            <a:r>
              <a:rPr lang="en-US" sz="900" b="0" dirty="0" smtClean="0">
                <a:solidFill>
                  <a:schemeClr val="tx1">
                    <a:lumMod val="65000"/>
                    <a:lumOff val="35000"/>
                  </a:schemeClr>
                </a:solidFill>
                <a:latin typeface="Arial" pitchFamily="34" charset="0"/>
                <a:cs typeface="Arial" pitchFamily="34" charset="0"/>
              </a:rPr>
              <a:t/>
            </a:r>
            <a:br>
              <a:rPr lang="en-US" sz="900" b="0" dirty="0" smtClean="0">
                <a:solidFill>
                  <a:schemeClr val="tx1">
                    <a:lumMod val="65000"/>
                    <a:lumOff val="35000"/>
                  </a:schemeClr>
                </a:solidFill>
                <a:latin typeface="Arial" pitchFamily="34" charset="0"/>
                <a:cs typeface="Arial" pitchFamily="34" charset="0"/>
              </a:rPr>
            </a:br>
            <a:endParaRPr lang="en-US" sz="900" dirty="0">
              <a:latin typeface="Arial" pitchFamily="34" charset="0"/>
              <a:cs typeface="Arial" pitchFamily="34" charset="0"/>
            </a:endParaRPr>
          </a:p>
        </p:txBody>
      </p:sp>
      <p:sp>
        <p:nvSpPr>
          <p:cNvPr id="12" name="Rectangle 11"/>
          <p:cNvSpPr/>
          <p:nvPr/>
        </p:nvSpPr>
        <p:spPr>
          <a:xfrm rot="16200000">
            <a:off x="1016930" y="1866496"/>
            <a:ext cx="3383278" cy="412287"/>
          </a:xfrm>
          <a:prstGeom prst="rect">
            <a:avLst/>
          </a:prstGeom>
        </p:spPr>
        <p:txBody>
          <a:bodyPr wrap="square">
            <a:spAutoFit/>
          </a:bodyPr>
          <a:lstStyle/>
          <a:p>
            <a:r>
              <a:rPr lang="en-US" sz="2100" b="1" dirty="0" smtClean="0">
                <a:latin typeface="Gill Sans MT" pitchFamily="34" charset="0"/>
              </a:rPr>
              <a:t>Centered on Solutions</a:t>
            </a:r>
            <a:endParaRPr lang="en-US" sz="2100" b="1" dirty="0">
              <a:latin typeface="Gill Sans MT" pitchFamily="34" charset="0"/>
            </a:endParaRPr>
          </a:p>
        </p:txBody>
      </p:sp>
      <p:grpSp>
        <p:nvGrpSpPr>
          <p:cNvPr id="3" name="Group 2"/>
          <p:cNvGrpSpPr/>
          <p:nvPr/>
        </p:nvGrpSpPr>
        <p:grpSpPr>
          <a:xfrm>
            <a:off x="3276600" y="944880"/>
            <a:ext cx="2438400" cy="2788920"/>
            <a:chOff x="3048000" y="1402080"/>
            <a:chExt cx="3024674" cy="3246120"/>
          </a:xfrm>
        </p:grpSpPr>
        <p:pic>
          <p:nvPicPr>
            <p:cNvPr id="8" name="Picture 7" descr="GeocentLogo_Prnt.bm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550920"/>
              <a:ext cx="1043474" cy="1097280"/>
            </a:xfrm>
            <a:prstGeom prst="rect">
              <a:avLst/>
            </a:prstGeom>
          </p:spPr>
        </p:pic>
        <p:pic>
          <p:nvPicPr>
            <p:cNvPr id="13" name="Picture 12" descr="circles.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1402080"/>
              <a:ext cx="914400" cy="914400"/>
            </a:xfrm>
            <a:prstGeom prst="rect">
              <a:avLst/>
            </a:prstGeom>
          </p:spPr>
        </p:pic>
        <p:pic>
          <p:nvPicPr>
            <p:cNvPr id="14" name="Picture 13" descr="eagl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535680"/>
              <a:ext cx="914400" cy="914400"/>
            </a:xfrm>
            <a:prstGeom prst="rect">
              <a:avLst/>
            </a:prstGeom>
          </p:spPr>
        </p:pic>
        <p:pic>
          <p:nvPicPr>
            <p:cNvPr id="15" name="Picture 14" descr="earth.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2468880"/>
              <a:ext cx="914400" cy="914400"/>
            </a:xfrm>
            <a:prstGeom prst="rect">
              <a:avLst/>
            </a:prstGeom>
          </p:spPr>
        </p:pic>
        <p:pic>
          <p:nvPicPr>
            <p:cNvPr id="16" name="Picture 15" descr="ship.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402080"/>
              <a:ext cx="914400" cy="914400"/>
            </a:xfrm>
            <a:prstGeom prst="rect">
              <a:avLst/>
            </a:prstGeom>
          </p:spPr>
        </p:pic>
        <p:pic>
          <p:nvPicPr>
            <p:cNvPr id="18" name="Picture 17" descr="sub.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1966" y="2439035"/>
              <a:ext cx="914400" cy="914400"/>
            </a:xfrm>
            <a:prstGeom prst="rect">
              <a:avLst/>
            </a:prstGeom>
          </p:spPr>
        </p:pic>
        <p:pic>
          <p:nvPicPr>
            <p:cNvPr id="19" name="Picture 18" descr="coolingtower.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41966" y="1402080"/>
              <a:ext cx="914400" cy="914400"/>
            </a:xfrm>
            <a:prstGeom prst="rect">
              <a:avLst/>
            </a:prstGeom>
          </p:spPr>
        </p:pic>
        <p:pic>
          <p:nvPicPr>
            <p:cNvPr id="20" name="Picture 19" descr="rig.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48000" y="3535680"/>
              <a:ext cx="914399" cy="914399"/>
            </a:xfrm>
            <a:prstGeom prst="rect">
              <a:avLst/>
            </a:prstGeom>
          </p:spPr>
        </p:pic>
        <p:pic>
          <p:nvPicPr>
            <p:cNvPr id="21" name="Picture 20" descr="engineer.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18610" y="2472690"/>
              <a:ext cx="906780" cy="906780"/>
            </a:xfrm>
            <a:prstGeom prst="rect">
              <a:avLst/>
            </a:prstGeom>
          </p:spPr>
        </p:pic>
      </p:grpSp>
      <p:sp>
        <p:nvSpPr>
          <p:cNvPr id="17" name="Rectangle 11"/>
          <p:cNvSpPr>
            <a:spLocks noChangeArrowheads="1"/>
          </p:cNvSpPr>
          <p:nvPr/>
        </p:nvSpPr>
        <p:spPr bwMode="auto">
          <a:xfrm>
            <a:off x="565703" y="4751725"/>
            <a:ext cx="7966075" cy="1015663"/>
          </a:xfrm>
          <a:prstGeom prst="rect">
            <a:avLst/>
          </a:prstGeom>
          <a:noFill/>
          <a:ln w="9525">
            <a:noFill/>
            <a:miter lim="800000"/>
            <a:headEnd/>
            <a:tailEnd/>
          </a:ln>
        </p:spPr>
        <p:txBody>
          <a:bodyPr>
            <a:spAutoFit/>
          </a:bodyPr>
          <a:lstStyle/>
          <a:p>
            <a:pPr algn="ctr"/>
            <a:r>
              <a:rPr lang="en-US" sz="2000" b="1" dirty="0" smtClean="0">
                <a:latin typeface="Gill Sans MT" pitchFamily="34" charset="0"/>
              </a:rPr>
              <a:t>GSA 18F BPA Agile RFQ</a:t>
            </a:r>
          </a:p>
          <a:p>
            <a:pPr algn="ctr"/>
            <a:r>
              <a:rPr lang="en-US" sz="2000" b="1" dirty="0" smtClean="0">
                <a:latin typeface="Gill Sans MT" pitchFamily="34" charset="0"/>
              </a:rPr>
              <a:t>Sprint 0 Planning </a:t>
            </a:r>
          </a:p>
          <a:p>
            <a:pPr algn="ctr"/>
            <a:r>
              <a:rPr lang="en-US" sz="2000" b="1" dirty="0" smtClean="0">
                <a:latin typeface="Gill Sans MT" pitchFamily="34" charset="0"/>
              </a:rPr>
              <a:t>June 17, 2015</a:t>
            </a:r>
            <a:endParaRPr lang="en-US" sz="2000" b="1" dirty="0">
              <a:latin typeface="Gill Sans MT" pitchFamily="34" charset="0"/>
            </a:endParaRPr>
          </a:p>
        </p:txBody>
      </p:sp>
      <p:sp>
        <p:nvSpPr>
          <p:cNvPr id="22" name="Title 1"/>
          <p:cNvSpPr txBox="1">
            <a:spLocks/>
          </p:cNvSpPr>
          <p:nvPr/>
        </p:nvSpPr>
        <p:spPr>
          <a:xfrm>
            <a:off x="565703" y="4068811"/>
            <a:ext cx="7772400" cy="762000"/>
          </a:xfrm>
          <a:prstGeom prst="rect">
            <a:avLst/>
          </a:prstGeom>
        </p:spPr>
        <p:txBody>
          <a:bodyPr anchor="ctr">
            <a:normAutofit/>
          </a:bodyPr>
          <a:lstStyle/>
          <a:p>
            <a:pPr algn="ctr" fontAlgn="auto">
              <a:spcAft>
                <a:spcPts val="0"/>
              </a:spcAft>
              <a:defRPr/>
            </a:pPr>
            <a:r>
              <a:rPr lang="en-US" sz="4400" dirty="0" smtClean="0">
                <a:latin typeface="+mj-lt"/>
                <a:ea typeface="+mj-ea"/>
                <a:cs typeface="+mj-cs"/>
              </a:rPr>
              <a:t>Sprint Artifact</a:t>
            </a:r>
            <a:endParaRPr lang="en-US" sz="2800" dirty="0">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189038"/>
            <a:ext cx="8458200" cy="4525962"/>
          </a:xfrm>
        </p:spPr>
        <p:txBody>
          <a:bodyPr rtlCol="0">
            <a:normAutofit/>
          </a:bodyPr>
          <a:lstStyle/>
          <a:p>
            <a:pPr eaLnBrk="1" hangingPunct="1"/>
            <a:r>
              <a:rPr lang="en-US" sz="2000" dirty="0" smtClean="0"/>
              <a:t>Sprint 0 Goal</a:t>
            </a:r>
            <a:endParaRPr lang="en-US" sz="2000" dirty="0"/>
          </a:p>
          <a:p>
            <a:pPr eaLnBrk="1" hangingPunct="1"/>
            <a:r>
              <a:rPr lang="en-US" sz="2000" dirty="0" smtClean="0"/>
              <a:t>Sprint 0 Technologies</a:t>
            </a:r>
          </a:p>
          <a:p>
            <a:pPr eaLnBrk="1" hangingPunct="1"/>
            <a:r>
              <a:rPr lang="en-US" sz="2000" smtClean="0"/>
              <a:t>Sprint Schedule</a:t>
            </a:r>
            <a:endParaRPr lang="en-US" sz="2000" dirty="0" smtClean="0"/>
          </a:p>
          <a:p>
            <a:pPr marL="0" indent="0" eaLnBrk="1" hangingPunct="1">
              <a:buNone/>
            </a:pPr>
            <a:endParaRPr lang="en-US" sz="2000" dirty="0"/>
          </a:p>
        </p:txBody>
      </p:sp>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2</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Agenda</a:t>
            </a:r>
          </a:p>
        </p:txBody>
      </p:sp>
    </p:spTree>
    <p:extLst>
      <p:ext uri="{BB962C8B-B14F-4D97-AF65-F5344CB8AC3E}">
        <p14:creationId xmlns:p14="http://schemas.microsoft.com/office/powerpoint/2010/main" val="965348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3</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609600" y="1505982"/>
            <a:ext cx="6553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Goals:</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Vision Document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Epics, Stories </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Infrastructure </a:t>
            </a: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Choose Technical Approach</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Architectural Diagram </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set up virtual architecture design meeting</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Table of Technologies</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list benefit for each and how they will be used</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Establish Testing Plan</a:t>
            </a:r>
          </a:p>
          <a:p>
            <a:pPr marL="1200150" lvl="2"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technology for code testing, identify user testing pool </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Identify Name of Product</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Create CI/CM document</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6860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4</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0: Capture Sprint</a:t>
            </a:r>
          </a:p>
        </p:txBody>
      </p:sp>
      <p:sp>
        <p:nvSpPr>
          <p:cNvPr id="6" name="Rectangle 1"/>
          <p:cNvSpPr>
            <a:spLocks noChangeArrowheads="1"/>
          </p:cNvSpPr>
          <p:nvPr/>
        </p:nvSpPr>
        <p:spPr bwMode="auto">
          <a:xfrm>
            <a:off x="609600" y="1143000"/>
            <a:ext cx="65532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Technologies:</a:t>
            </a:r>
            <a:endParaRPr kumimoji="0" lang="en-US" altLang="en-US" sz="3200"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Browser, Apache, Engine X – </a:t>
            </a:r>
            <a:r>
              <a:rPr lang="en-US" altLang="en-US" dirty="0" smtClean="0">
                <a:latin typeface="+mn-lt"/>
                <a:ea typeface="Calibri" panose="020F0502020204030204" pitchFamily="34" charset="0"/>
                <a:cs typeface="Arial" panose="020B0604020202020204" pitchFamily="34" charset="0"/>
              </a:rPr>
              <a:t>Infrastructure</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Google Docs and Skype to record Playbook –details of work in google docs and extract text from Skype to document project progress</a:t>
            </a:r>
            <a:endParaRPr kumimoji="0" lang="en-US" altLang="en-US" b="0" i="0" u="none" strike="noStrike" cap="none" normalizeH="0" baseline="0" dirty="0" smtClean="0">
              <a:ln>
                <a:noFill/>
              </a:ln>
              <a:solidFill>
                <a:schemeClr val="tx1"/>
              </a:solidFill>
              <a:effectLst/>
              <a:latin typeface="+mn-lt"/>
            </a:endParaRPr>
          </a:p>
          <a:p>
            <a:pPr marL="742950" lvl="1" indent="-285750">
              <a:buFont typeface="Wingdings" panose="05000000000000000000" pitchFamily="2" charset="2"/>
              <a:buChar char="§"/>
            </a:pPr>
            <a:r>
              <a:rPr kumimoji="0" lang="en-US" altLang="en-US" b="0" i="0" u="none" strike="noStrike" cap="none" normalizeH="0" baseline="0" dirty="0" err="1" smtClean="0">
                <a:ln>
                  <a:noFill/>
                </a:ln>
                <a:solidFill>
                  <a:schemeClr val="tx1"/>
                </a:solidFill>
                <a:effectLst/>
                <a:latin typeface="+mn-lt"/>
                <a:ea typeface="Calibri" panose="020F0502020204030204" pitchFamily="34" charset="0"/>
                <a:cs typeface="Arial" panose="020B0604020202020204" pitchFamily="34" charset="0"/>
              </a:rPr>
              <a:t>ScrumDo</a:t>
            </a:r>
            <a:r>
              <a:rPr kumimoji="0" lang="en-US" altLang="en-US"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 for User Stories and Backlog</a:t>
            </a: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92440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5</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Sprint Schedule </a:t>
            </a:r>
          </a:p>
        </p:txBody>
      </p:sp>
      <p:sp>
        <p:nvSpPr>
          <p:cNvPr id="4" name="Rectangle 3"/>
          <p:cNvSpPr/>
          <p:nvPr/>
        </p:nvSpPr>
        <p:spPr>
          <a:xfrm>
            <a:off x="545690" y="797847"/>
            <a:ext cx="8153400" cy="624786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Sprint </a:t>
            </a:r>
            <a:r>
              <a:rPr lang="en-US" sz="2000" b="1" dirty="0">
                <a:latin typeface="Arial" panose="020B0604020202020204" pitchFamily="34" charset="0"/>
                <a:ea typeface="Calibri" panose="020F0502020204030204" pitchFamily="34" charset="0"/>
                <a:cs typeface="Times New Roman" panose="02020603050405020304" pitchFamily="18" charset="0"/>
              </a:rPr>
              <a:t>0 – Capture </a:t>
            </a:r>
            <a:r>
              <a:rPr lang="en-US" sz="2000" b="1" dirty="0" smtClean="0">
                <a:latin typeface="Arial" panose="020B0604020202020204" pitchFamily="34" charset="0"/>
                <a:ea typeface="Calibri" panose="020F0502020204030204" pitchFamily="34" charset="0"/>
                <a:cs typeface="Times New Roman" panose="02020603050405020304" pitchFamily="18" charset="0"/>
              </a:rPr>
              <a:t>Sprint</a:t>
            </a:r>
          </a:p>
          <a:p>
            <a:pPr marL="800100" lvl="1" indent="-342900">
              <a:buFont typeface="Wingdings" panose="05000000000000000000" pitchFamily="2" charset="2"/>
              <a:buChar char=""/>
            </a:pPr>
            <a:r>
              <a:rPr lang="en-US" sz="2000" b="1" dirty="0" smtClean="0">
                <a:latin typeface="Arial" panose="020B0604020202020204" pitchFamily="34" charset="0"/>
                <a:ea typeface="Calibri" panose="020F0502020204030204" pitchFamily="34" charset="0"/>
                <a:cs typeface="Times New Roman" panose="02020603050405020304" pitchFamily="18" charset="0"/>
              </a:rPr>
              <a:t>6/17/2015</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Planning: 6/17</a:t>
            </a:r>
          </a:p>
          <a:p>
            <a:pPr marL="800100" lvl="1" indent="-342900">
              <a:buFont typeface="Wingdings" panose="05000000000000000000" pitchFamily="2" charset="2"/>
              <a:buChar char=""/>
            </a:pPr>
            <a:r>
              <a:rPr lang="en-US" b="1" dirty="0" smtClean="0">
                <a:latin typeface="Arial" panose="020B0604020202020204" pitchFamily="34" charset="0"/>
                <a:ea typeface="Calibri" panose="020F0502020204030204" pitchFamily="34" charset="0"/>
                <a:cs typeface="Times New Roman" panose="02020603050405020304" pitchFamily="18" charset="0"/>
              </a:rPr>
              <a:t>Sprint 0 Review: 6/18</a:t>
            </a:r>
          </a:p>
          <a:p>
            <a:pPr marL="800100" lvl="1" indent="-342900">
              <a:buFont typeface="Wingdings" panose="05000000000000000000" pitchFamily="2"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 Architecture, Development,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6/18/2015 – 6/22/2015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Planning: 6/18</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1 Review: 6/23</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Finalize Product, Final QA Testing, User Testing</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6/23/2015 – 6/24/2015</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Planning: 6/23</a:t>
            </a:r>
          </a:p>
          <a:p>
            <a:pPr marL="800100" lvl="1" indent="-342900">
              <a:buFont typeface="Wingdings" panose="05000000000000000000" pitchFamily="2" charset="2"/>
              <a:buChar char=""/>
            </a:pPr>
            <a:r>
              <a:rPr lang="en-US"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2 Review: 6/25</a:t>
            </a:r>
            <a:endParaRPr lang="en-US"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Sprint 3 – </a:t>
            </a: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Stabilization Sprint </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6/25/2015</a:t>
            </a:r>
          </a:p>
          <a:p>
            <a:pPr marL="800100" lvl="1" indent="-342900">
              <a:buFont typeface="Wingdings" panose="05000000000000000000" pitchFamily="2" charset="2"/>
              <a:buChar char=""/>
            </a:pP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Deliver</a:t>
            </a:r>
          </a:p>
          <a:p>
            <a:pPr marL="800100" lvl="1" indent="-342900">
              <a:buFont typeface="Wingdings" panose="05000000000000000000" pitchFamily="2" charset="2"/>
              <a:buChar char=""/>
            </a:pPr>
            <a:r>
              <a:rPr lang="en-US" sz="2000" dirty="0" smtClean="0">
                <a:solidFill>
                  <a:schemeClr val="bg1">
                    <a:lumMod val="65000"/>
                  </a:schemeClr>
                </a:solidFill>
                <a:latin typeface="Arial" panose="020B0604020202020204" pitchFamily="34" charset="0"/>
                <a:ea typeface="Calibri" panose="020F0502020204030204" pitchFamily="34" charset="0"/>
                <a:cs typeface="Times New Roman" panose="02020603050405020304" pitchFamily="18" charset="0"/>
              </a:rPr>
              <a:t>6/26/2015</a:t>
            </a:r>
            <a:endParaRPr lang="en-US" sz="2000" dirty="0">
              <a:solidFill>
                <a:schemeClr val="bg1">
                  <a:lumMod val="6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4808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58B23E-CDD0-4BAF-A9C5-4BF855DA263A}" type="slidenum">
              <a:rPr lang="en-US" smtClean="0"/>
              <a:pPr>
                <a:defRPr/>
              </a:pPr>
              <a:t>6</a:t>
            </a:fld>
            <a:endParaRPr lang="en-US" dirty="0"/>
          </a:p>
        </p:txBody>
      </p:sp>
      <p:sp>
        <p:nvSpPr>
          <p:cNvPr id="5" name="Title 1"/>
          <p:cNvSpPr txBox="1">
            <a:spLocks/>
          </p:cNvSpPr>
          <p:nvPr/>
        </p:nvSpPr>
        <p:spPr>
          <a:xfrm>
            <a:off x="265471" y="0"/>
            <a:ext cx="8229600" cy="8413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solidFill>
                  <a:schemeClr val="bg1"/>
                </a:solidFill>
              </a:rPr>
              <a:t>Questions</a:t>
            </a:r>
          </a:p>
        </p:txBody>
      </p:sp>
      <p:pic>
        <p:nvPicPr>
          <p:cNvPr id="6" name="Picture 4" descr="MCj044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300" y="18288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465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Users\Vance\Documents\logos\GeocentLogo_Prnt.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8238" y="2362200"/>
            <a:ext cx="1655762" cy="17414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cent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38B1DBB93B5443A8CCB8573A236AA3" ma:contentTypeVersion="0" ma:contentTypeDescription="Create a new document." ma:contentTypeScope="" ma:versionID="9f93b31118786cfda334523bbaeb68f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CA1FF-25DA-449D-9026-83AB28B27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46750FF-301D-47F3-B680-CFD09E2B16C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3D2BB29-89EF-4322-AB4E-BDF1314E10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Geocent Presentation Template</Template>
  <TotalTime>686</TotalTime>
  <Words>222</Words>
  <Application>Microsoft Office PowerPoint</Application>
  <PresentationFormat>On-screen Show (4:3)</PresentationFormat>
  <Paragraphs>63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Times New Roman</vt:lpstr>
      <vt:lpstr>Wingdings</vt:lpstr>
      <vt:lpstr>Geocent Presentation Template</vt:lpstr>
      <vt:lpstr>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 </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Proprietary and Confidential This material is proprietary to Geocent.  It contains trade secrets and confidential information which is solely the property of Geocent.  This material is solely for the Client’s internal use.  This material shall not be used, reproduced, copied, disclosed, transmitted, in whole or in part, without the express consent of Geocent. © 2009 All rights reserved</dc:title>
  <dc:creator>Susan Strain</dc:creator>
  <cp:lastModifiedBy>Roberta Hazelbaker</cp:lastModifiedBy>
  <cp:revision>31</cp:revision>
  <dcterms:created xsi:type="dcterms:W3CDTF">2011-05-09T12:20:53Z</dcterms:created>
  <dcterms:modified xsi:type="dcterms:W3CDTF">2015-06-23T03:18:21Z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0x0101008B38B1DBB93B5443A8CCB8573A236AA3</vt:lpwstr>
  </property>
</Properties>
</file>