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019"/>
    <a:srgbClr val="124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3"/>
    <p:restoredTop sz="60769" autoAdjust="0"/>
  </p:normalViewPr>
  <p:slideViewPr>
    <p:cSldViewPr snapToGrid="0" snapToObjects="1">
      <p:cViewPr varScale="1">
        <p:scale>
          <a:sx n="59" d="100"/>
          <a:sy n="59" d="100"/>
        </p:scale>
        <p:origin x="213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95AEB3-04F4-42EA-A953-DCC9A05B4502}" type="datetimeFigureOut">
              <a:rPr lang="en-CA" smtClean="0"/>
              <a:t>2016-09-18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7EA6AF-4F8D-4876-93B5-2D4903517C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6224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EA6AF-4F8D-4876-93B5-2D4903517CDE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7256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Tim.</a:t>
            </a:r>
          </a:p>
          <a:p>
            <a:endParaRPr lang="en-CA" dirty="0"/>
          </a:p>
          <a:p>
            <a:r>
              <a:rPr lang="en-CA" dirty="0"/>
              <a:t>So what is White glove?</a:t>
            </a:r>
          </a:p>
          <a:p>
            <a:endParaRPr lang="en-CA" dirty="0"/>
          </a:p>
          <a:p>
            <a:r>
              <a:rPr lang="en-CA" dirty="0"/>
              <a:t>White glove is one of Build Directs premier services. Typically customer orders are dropped off at the curb. With white glove service,</a:t>
            </a:r>
            <a:r>
              <a:rPr lang="en-CA" baseline="0" dirty="0"/>
              <a:t> the intention is that your shipment will be delivered to EXACTLY where you want it o be.</a:t>
            </a:r>
          </a:p>
          <a:p>
            <a:endParaRPr lang="en-CA" baseline="0" dirty="0"/>
          </a:p>
          <a:p>
            <a:r>
              <a:rPr lang="en-CA" baseline="0" dirty="0"/>
              <a:t>However, not enough customers understand, or are taking advantage of this service.</a:t>
            </a:r>
          </a:p>
          <a:p>
            <a:endParaRPr lang="en-CA" baseline="0" dirty="0"/>
          </a:p>
          <a:p>
            <a:r>
              <a:rPr lang="en-CA" baseline="0" dirty="0"/>
              <a:t>Furthermore, the way the system is currently structured, the customer has to call Build Direct for a shipping quote prior to placing their order.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EA6AF-4F8D-4876-93B5-2D4903517CDE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3099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Luli.</a:t>
            </a:r>
          </a:p>
          <a:p>
            <a:endParaRPr lang="en-CA" dirty="0"/>
          </a:p>
          <a:p>
            <a:r>
              <a:rPr lang="en-CA" dirty="0"/>
              <a:t>This</a:t>
            </a:r>
            <a:r>
              <a:rPr lang="en-CA" baseline="0" dirty="0"/>
              <a:t> creates an opaque process for the customer, where they expect their product to be delivered at no extra cost, and instead receive unanticipated charges.</a:t>
            </a:r>
          </a:p>
          <a:p>
            <a:endParaRPr lang="en-CA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aseline="0" dirty="0"/>
              <a:t>With a lack of standardized metrics, it is difficult for the customer to budget their projects.</a:t>
            </a:r>
          </a:p>
          <a:p>
            <a:endParaRPr lang="en-CA" baseline="0" dirty="0"/>
          </a:p>
          <a:p>
            <a:r>
              <a:rPr lang="en-CA" baseline="0" dirty="0"/>
              <a:t>This can anger customers, and result in a lot of post-delivery problems for Build Direct.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EA6AF-4F8D-4876-93B5-2D4903517CDE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6232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Geoff.</a:t>
            </a:r>
          </a:p>
          <a:p>
            <a:endParaRPr lang="en-CA" dirty="0"/>
          </a:p>
          <a:p>
            <a:r>
              <a:rPr lang="en-CA" dirty="0"/>
              <a:t>The</a:t>
            </a:r>
            <a:r>
              <a:rPr lang="en-CA" baseline="0" dirty="0"/>
              <a:t> biggest of these issues is shipment refusals. The cost associated with return shipment, restocking, and general labor are enormous.</a:t>
            </a:r>
          </a:p>
          <a:p>
            <a:endParaRPr lang="en-CA" baseline="0" dirty="0"/>
          </a:p>
          <a:p>
            <a:r>
              <a:rPr lang="en-CA" dirty="0"/>
              <a:t>Furthermore, low</a:t>
            </a:r>
            <a:r>
              <a:rPr lang="en-CA" baseline="0" dirty="0"/>
              <a:t> customer satisfaction with this process will discourage repeat customers.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EA6AF-4F8D-4876-93B5-2D4903517CDE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5599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Delan</a:t>
            </a:r>
            <a:r>
              <a:rPr lang="en-CA" dirty="0"/>
              <a:t>.</a:t>
            </a:r>
          </a:p>
          <a:p>
            <a:endParaRPr lang="en-CA" dirty="0"/>
          </a:p>
          <a:p>
            <a:r>
              <a:rPr lang="en-CA" dirty="0"/>
              <a:t>We</a:t>
            </a:r>
            <a:r>
              <a:rPr lang="en-CA" baseline="0" dirty="0"/>
              <a:t> want to improve this process for the customer, by allowing them to bypass the phone call and find their budget quote directly during checkout, with our White Glove service wizard.</a:t>
            </a:r>
          </a:p>
          <a:p>
            <a:endParaRPr lang="en-CA" baseline="0" dirty="0"/>
          </a:p>
          <a:p>
            <a:r>
              <a:rPr lang="en-CA" baseline="0" dirty="0"/>
              <a:t>This will promote the White Glove service, bring transparency to the billing process, and greatly reduce customer product refusals.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EA6AF-4F8D-4876-93B5-2D4903517CDE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3115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Sheldon.</a:t>
            </a:r>
          </a:p>
          <a:p>
            <a:endParaRPr lang="en-CA" dirty="0"/>
          </a:p>
          <a:p>
            <a:r>
              <a:rPr lang="en-CA" dirty="0"/>
              <a:t>Using</a:t>
            </a:r>
            <a:r>
              <a:rPr lang="en-CA" baseline="0" dirty="0"/>
              <a:t> a non invasive CSS overlay, independent of the core website, our object based plug-in provides White Glove calculation service without disruption.</a:t>
            </a:r>
          </a:p>
          <a:p>
            <a:endParaRPr lang="en-CA" baseline="0" dirty="0"/>
          </a:p>
          <a:p>
            <a:r>
              <a:rPr lang="en-CA" baseline="0" dirty="0"/>
              <a:t>With user friendly transportation metrics, our service benefits both the customer and the seller.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EA6AF-4F8D-4876-93B5-2D4903517CDE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3390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60F0-2CE1-1148-B547-E1B4E7CB6218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9F77-63BC-7743-8EEE-8959FDE9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28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60F0-2CE1-1148-B547-E1B4E7CB6218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9F77-63BC-7743-8EEE-8959FDE9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72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60F0-2CE1-1148-B547-E1B4E7CB6218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9F77-63BC-7743-8EEE-8959FDE9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1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60F0-2CE1-1148-B547-E1B4E7CB6218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9F77-63BC-7743-8EEE-8959FDE9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7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60F0-2CE1-1148-B547-E1B4E7CB6218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9F77-63BC-7743-8EEE-8959FDE9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05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60F0-2CE1-1148-B547-E1B4E7CB6218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9F77-63BC-7743-8EEE-8959FDE9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09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60F0-2CE1-1148-B547-E1B4E7CB6218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9F77-63BC-7743-8EEE-8959FDE9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89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60F0-2CE1-1148-B547-E1B4E7CB6218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9F77-63BC-7743-8EEE-8959FDE9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62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60F0-2CE1-1148-B547-E1B4E7CB6218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9F77-63BC-7743-8EEE-8959FDE9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60F0-2CE1-1148-B547-E1B4E7CB6218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9F77-63BC-7743-8EEE-8959FDE9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3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60F0-2CE1-1148-B547-E1B4E7CB6218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9F77-63BC-7743-8EEE-8959FDE9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2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A60F0-2CE1-1148-B547-E1B4E7CB6218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B9F77-63BC-7743-8EEE-8959FDE9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73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49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145935"/>
            <a:ext cx="9144000" cy="1817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54780" y="4145935"/>
            <a:ext cx="8891553" cy="1817312"/>
          </a:xfrm>
        </p:spPr>
        <p:txBody>
          <a:bodyPr>
            <a:noAutofit/>
          </a:bodyPr>
          <a:lstStyle/>
          <a:p>
            <a:pPr algn="r"/>
            <a:r>
              <a:rPr lang="en-US" sz="6000" dirty="0">
                <a:solidFill>
                  <a:srgbClr val="124983"/>
                </a:solidFill>
                <a:latin typeface="Avenir Light" charset="0"/>
                <a:ea typeface="Avenir Light" charset="0"/>
                <a:cs typeface="Avenir Light" charset="0"/>
              </a:rPr>
              <a:t>Simplifying White Glove Delivery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44384" y="6180355"/>
            <a:ext cx="9084623" cy="442836"/>
          </a:xfrm>
        </p:spPr>
        <p:txBody>
          <a:bodyPr>
            <a:noAutofit/>
          </a:bodyPr>
          <a:lstStyle/>
          <a:p>
            <a:pPr algn="r"/>
            <a:r>
              <a:rPr lang="en-US" sz="2500" i="1" dirty="0">
                <a:solidFill>
                  <a:srgbClr val="F4B019"/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An Adaptive User-Metric Oriented Calculation Tool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265" y="484474"/>
            <a:ext cx="3061686" cy="320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068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49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175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542"/>
            <a:ext cx="8891553" cy="1175657"/>
          </a:xfrm>
        </p:spPr>
        <p:txBody>
          <a:bodyPr>
            <a:noAutofit/>
          </a:bodyPr>
          <a:lstStyle/>
          <a:p>
            <a:pPr algn="r"/>
            <a:r>
              <a:rPr lang="en-US" sz="5000" dirty="0">
                <a:solidFill>
                  <a:srgbClr val="124983"/>
                </a:solidFill>
                <a:latin typeface="Avenir Light" charset="0"/>
                <a:ea typeface="Avenir Light" charset="0"/>
                <a:cs typeface="Avenir Light" charset="0"/>
              </a:rPr>
              <a:t>The Problem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112" y="6176606"/>
            <a:ext cx="2009776" cy="5083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6900" y="1835789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F4B019"/>
                </a:solidFill>
                <a:latin typeface="Avenir Light" charset="0"/>
                <a:ea typeface="Avenir Light" charset="0"/>
                <a:cs typeface="Avenir Light" charset="0"/>
              </a:rPr>
              <a:t>Current Approach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1354" y="3617990"/>
            <a:ext cx="8610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Inside Delivery option is not apparent during 	checkout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1354" y="4755176"/>
            <a:ext cx="8610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Customer must be aware of this service, then call 	Build Direct for shipment quote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1354" y="2627447"/>
            <a:ext cx="861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What is White Glove?</a:t>
            </a:r>
          </a:p>
        </p:txBody>
      </p:sp>
    </p:spTree>
    <p:extLst>
      <p:ext uri="{BB962C8B-B14F-4D97-AF65-F5344CB8AC3E}">
        <p14:creationId xmlns:p14="http://schemas.microsoft.com/office/powerpoint/2010/main" val="1398950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49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175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542"/>
            <a:ext cx="8891553" cy="1175657"/>
          </a:xfrm>
        </p:spPr>
        <p:txBody>
          <a:bodyPr>
            <a:noAutofit/>
          </a:bodyPr>
          <a:lstStyle/>
          <a:p>
            <a:pPr algn="r"/>
            <a:r>
              <a:rPr lang="en-US" sz="5000" dirty="0">
                <a:solidFill>
                  <a:srgbClr val="124983"/>
                </a:solidFill>
                <a:latin typeface="Avenir Light" charset="0"/>
                <a:ea typeface="Avenir Light" charset="0"/>
                <a:cs typeface="Avenir Light" charset="0"/>
              </a:rPr>
              <a:t>The Problem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112" y="6176606"/>
            <a:ext cx="2009776" cy="5083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1354" y="1890736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F4B019"/>
                </a:solidFill>
                <a:latin typeface="Avenir Light" charset="0"/>
                <a:ea typeface="Avenir Light" charset="0"/>
                <a:cs typeface="Avenir Light" charset="0"/>
              </a:rPr>
              <a:t>Issues for Customer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1354" y="2910204"/>
            <a:ext cx="861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Opaque process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6899" y="4957082"/>
            <a:ext cx="861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Unanticipated charges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6900" y="3948448"/>
            <a:ext cx="861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Non-standardized metrics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888" y="1891292"/>
            <a:ext cx="31750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693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49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175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542"/>
            <a:ext cx="8891553" cy="1175657"/>
          </a:xfrm>
        </p:spPr>
        <p:txBody>
          <a:bodyPr>
            <a:noAutofit/>
          </a:bodyPr>
          <a:lstStyle/>
          <a:p>
            <a:pPr algn="r"/>
            <a:r>
              <a:rPr lang="en-US" sz="5000" dirty="0">
                <a:solidFill>
                  <a:srgbClr val="124983"/>
                </a:solidFill>
                <a:latin typeface="Avenir Light" charset="0"/>
                <a:ea typeface="Avenir Light" charset="0"/>
                <a:cs typeface="Avenir Light" charset="0"/>
              </a:rPr>
              <a:t>The Problem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112" y="6176606"/>
            <a:ext cx="2009776" cy="5083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1354" y="1704125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F4B019"/>
                </a:solidFill>
                <a:latin typeface="Avenir Light" charset="0"/>
                <a:ea typeface="Avenir Light" charset="0"/>
                <a:cs typeface="Avenir Light" charset="0"/>
              </a:rPr>
              <a:t>Issues for Supplier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1354" y="2475511"/>
            <a:ext cx="861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Shipment refusals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1354" y="3241200"/>
            <a:ext cx="861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Cost in return shipping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6899" y="4716720"/>
            <a:ext cx="861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Lower customer satisfaction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6899" y="3951031"/>
            <a:ext cx="861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Labour cost in re-stocking warehouse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1354" y="5410917"/>
            <a:ext cx="861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Waste of resources</a:t>
            </a:r>
          </a:p>
        </p:txBody>
      </p:sp>
    </p:spTree>
    <p:extLst>
      <p:ext uri="{BB962C8B-B14F-4D97-AF65-F5344CB8AC3E}">
        <p14:creationId xmlns:p14="http://schemas.microsoft.com/office/powerpoint/2010/main" val="595335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49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175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542"/>
            <a:ext cx="8891553" cy="1175657"/>
          </a:xfrm>
        </p:spPr>
        <p:txBody>
          <a:bodyPr>
            <a:noAutofit/>
          </a:bodyPr>
          <a:lstStyle/>
          <a:p>
            <a:pPr algn="r"/>
            <a:r>
              <a:rPr lang="en-US" sz="5000" dirty="0">
                <a:solidFill>
                  <a:srgbClr val="124983"/>
                </a:solidFill>
                <a:latin typeface="Avenir Light" charset="0"/>
                <a:ea typeface="Avenir Light" charset="0"/>
                <a:cs typeface="Avenir Light" charset="0"/>
              </a:rPr>
              <a:t>The Solution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112" y="6176606"/>
            <a:ext cx="2009776" cy="5083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1354" y="1890736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F4B019"/>
                </a:solidFill>
                <a:latin typeface="Avenir Light" charset="0"/>
                <a:ea typeface="Avenir Light" charset="0"/>
                <a:cs typeface="Avenir Light" charset="0"/>
              </a:rPr>
              <a:t>Our Approach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1354" y="2692858"/>
            <a:ext cx="861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Bypass phone call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1354" y="4606450"/>
            <a:ext cx="861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Make availability of White Glove Service apparent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1354" y="3433425"/>
            <a:ext cx="8610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Provide user-friendly custom quote calculator 	during checkout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1354" y="5391528"/>
            <a:ext cx="861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Standardize shipment cost based on user metrics</a:t>
            </a:r>
          </a:p>
        </p:txBody>
      </p:sp>
    </p:spTree>
    <p:extLst>
      <p:ext uri="{BB962C8B-B14F-4D97-AF65-F5344CB8AC3E}">
        <p14:creationId xmlns:p14="http://schemas.microsoft.com/office/powerpoint/2010/main" val="1085627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49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175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542"/>
            <a:ext cx="8891553" cy="1175657"/>
          </a:xfrm>
        </p:spPr>
        <p:txBody>
          <a:bodyPr>
            <a:noAutofit/>
          </a:bodyPr>
          <a:lstStyle/>
          <a:p>
            <a:pPr algn="r"/>
            <a:r>
              <a:rPr lang="en-US" sz="5000" dirty="0">
                <a:solidFill>
                  <a:srgbClr val="124983"/>
                </a:solidFill>
                <a:latin typeface="Avenir Light" charset="0"/>
                <a:ea typeface="Avenir Light" charset="0"/>
                <a:cs typeface="Avenir Light" charset="0"/>
              </a:rPr>
              <a:t>The Solution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112" y="6176606"/>
            <a:ext cx="2009776" cy="50835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05000" y="5216995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solidFill>
                  <a:srgbClr val="F4B019"/>
                </a:solidFill>
                <a:latin typeface="Avenir Light" charset="0"/>
                <a:ea typeface="Avenir Light" charset="0"/>
                <a:cs typeface="Avenir Light" charset="0"/>
              </a:rPr>
              <a:t>The Result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500" y="1884053"/>
            <a:ext cx="31750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881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49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175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542"/>
            <a:ext cx="8891553" cy="1175657"/>
          </a:xfrm>
        </p:spPr>
        <p:txBody>
          <a:bodyPr>
            <a:noAutofit/>
          </a:bodyPr>
          <a:lstStyle/>
          <a:p>
            <a:pPr algn="r"/>
            <a:r>
              <a:rPr lang="en-US" sz="5000" dirty="0">
                <a:solidFill>
                  <a:srgbClr val="124983"/>
                </a:solidFill>
                <a:latin typeface="Avenir Light" charset="0"/>
                <a:ea typeface="Avenir Light" charset="0"/>
                <a:cs typeface="Avenir Light" charset="0"/>
              </a:rPr>
              <a:t>The Solution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112" y="6176606"/>
            <a:ext cx="2009776" cy="5083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1354" y="1562566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F4B019"/>
                </a:solidFill>
                <a:latin typeface="Avenir Light" charset="0"/>
                <a:ea typeface="Avenir Light" charset="0"/>
                <a:cs typeface="Avenir Light" charset="0"/>
              </a:rPr>
              <a:t>Our Technology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1354" y="2221352"/>
            <a:ext cx="86101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Custom built calculation algorithm</a:t>
            </a:r>
          </a:p>
          <a:p>
            <a:pPr marL="914400" lvl="1" indent="-457200">
              <a:buFontTx/>
              <a:buChar char="-"/>
            </a:pPr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Product details (weight, size, shipping units)</a:t>
            </a:r>
          </a:p>
          <a:p>
            <a:pPr marL="914400" lvl="1" indent="-457200">
              <a:buFontTx/>
              <a:buChar char="-"/>
            </a:pPr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User metrics (destination details, distance, 							elevation, restrictions)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1354" y="4037234"/>
            <a:ext cx="8610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	Modular design can be adapted to 	supplier/logistical specifications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1354" y="5048944"/>
            <a:ext cx="861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Standalone CSS overlay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1354" y="5629767"/>
            <a:ext cx="861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Friendly UX experience</a:t>
            </a:r>
          </a:p>
        </p:txBody>
      </p:sp>
    </p:spTree>
    <p:extLst>
      <p:ext uri="{BB962C8B-B14F-4D97-AF65-F5344CB8AC3E}">
        <p14:creationId xmlns:p14="http://schemas.microsoft.com/office/powerpoint/2010/main" val="2012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165</TotalTime>
  <Words>380</Words>
  <Application>Microsoft Office PowerPoint</Application>
  <PresentationFormat>On-screen Show (4:3)</PresentationFormat>
  <Paragraphs>72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Avenir Light</vt:lpstr>
      <vt:lpstr>Avenir Light Oblique</vt:lpstr>
      <vt:lpstr>Calibri</vt:lpstr>
      <vt:lpstr>Calibri Light</vt:lpstr>
      <vt:lpstr>Office Theme</vt:lpstr>
      <vt:lpstr>Simplifying White Glove Delivery</vt:lpstr>
      <vt:lpstr>The Problem</vt:lpstr>
      <vt:lpstr>The Problem</vt:lpstr>
      <vt:lpstr>The Problem</vt:lpstr>
      <vt:lpstr>The Solution</vt:lpstr>
      <vt:lpstr>The Solution</vt:lpstr>
      <vt:lpstr>The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Simplifying White Glove Delivery</dc:title>
  <dc:creator>Sheldon Lynn</dc:creator>
  <cp:lastModifiedBy>Luli Lowenstein</cp:lastModifiedBy>
  <cp:revision>19</cp:revision>
  <dcterms:created xsi:type="dcterms:W3CDTF">2016-09-18T03:08:24Z</dcterms:created>
  <dcterms:modified xsi:type="dcterms:W3CDTF">2016-09-18T16:12:06Z</dcterms:modified>
</cp:coreProperties>
</file>