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65" r:id="rId6"/>
    <p:sldId id="266" r:id="rId7"/>
    <p:sldId id="264" r:id="rId8"/>
    <p:sldId id="269" r:id="rId9"/>
    <p:sldId id="271" r:id="rId10"/>
    <p:sldId id="272" r:id="rId11"/>
    <p:sldId id="280" r:id="rId12"/>
    <p:sldId id="270" r:id="rId13"/>
    <p:sldId id="281" r:id="rId14"/>
    <p:sldId id="287" r:id="rId15"/>
    <p:sldId id="288" r:id="rId16"/>
    <p:sldId id="275" r:id="rId17"/>
    <p:sldId id="256" r:id="rId18"/>
    <p:sldId id="273" r:id="rId19"/>
    <p:sldId id="279" r:id="rId20"/>
    <p:sldId id="276" r:id="rId21"/>
    <p:sldId id="274" r:id="rId22"/>
    <p:sldId id="285" r:id="rId23"/>
    <p:sldId id="257" r:id="rId24"/>
    <p:sldId id="259" r:id="rId25"/>
    <p:sldId id="258" r:id="rId26"/>
    <p:sldId id="268" r:id="rId27"/>
    <p:sldId id="277" r:id="rId28"/>
    <p:sldId id="278" r:id="rId29"/>
    <p:sldId id="284"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2021-03-05</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2021-03-05</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jpe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Main Menu</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525423"/>
            <a:ext cx="7353078" cy="1077218"/>
          </a:xfrm>
          <a:prstGeom prst="rect">
            <a:avLst/>
          </a:prstGeom>
          <a:noFill/>
        </p:spPr>
        <p:txBody>
          <a:bodyPr wrap="square" rtlCol="0">
            <a:spAutoFit/>
          </a:bodyPr>
          <a:lstStyle/>
          <a:p>
            <a:pPr algn="ctr"/>
            <a:r>
              <a:rPr lang="en-CA" sz="3200" dirty="0"/>
              <a:t>There is currently a game in progress. Would you like to…</a:t>
            </a:r>
          </a:p>
        </p:txBody>
      </p:sp>
      <p:sp>
        <p:nvSpPr>
          <p:cNvPr id="36" name="TextBox 35">
            <a:extLst>
              <a:ext uri="{FF2B5EF4-FFF2-40B4-BE49-F238E27FC236}">
                <a16:creationId xmlns:a16="http://schemas.microsoft.com/office/drawing/2014/main" id="{B6EEA2D8-9A11-4C8C-9B68-8D9664FAD35D}"/>
              </a:ext>
            </a:extLst>
          </p:cNvPr>
          <p:cNvSpPr txBox="1"/>
          <p:nvPr/>
        </p:nvSpPr>
        <p:spPr>
          <a:xfrm>
            <a:off x="1895177" y="3275111"/>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Join with only 1 ship</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Game is in progress, user clicked ‘skip to lobby’:</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698176" y="3284989"/>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Spectate until the next game</a:t>
            </a:r>
          </a:p>
        </p:txBody>
      </p:sp>
      <p:sp>
        <p:nvSpPr>
          <p:cNvPr id="39" name="TextBox 38">
            <a:extLst>
              <a:ext uri="{FF2B5EF4-FFF2-40B4-BE49-F238E27FC236}">
                <a16:creationId xmlns:a16="http://schemas.microsoft.com/office/drawing/2014/main" id="{9B861030-F533-45B5-92DA-BCBB0E8E5A41}"/>
              </a:ext>
            </a:extLst>
          </p:cNvPr>
          <p:cNvSpPr txBox="1"/>
          <p:nvPr/>
        </p:nvSpPr>
        <p:spPr>
          <a:xfrm>
            <a:off x="7734301" y="3284988"/>
            <a:ext cx="3107870"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Rejoin (you were disconnected)</a:t>
            </a:r>
          </a:p>
        </p:txBody>
      </p:sp>
    </p:spTree>
    <p:extLst>
      <p:ext uri="{BB962C8B-B14F-4D97-AF65-F5344CB8AC3E}">
        <p14:creationId xmlns:p14="http://schemas.microsoft.com/office/powerpoint/2010/main" val="206709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2" y="6402883"/>
            <a:ext cx="2300009" cy="369332"/>
          </a:xfrm>
          <a:prstGeom prst="rect">
            <a:avLst/>
          </a:prstGeom>
          <a:noFill/>
          <a:ln>
            <a:solidFill>
              <a:schemeClr val="accent1"/>
            </a:solidFill>
          </a:ln>
        </p:spPr>
        <p:txBody>
          <a:bodyPr wrap="square" rtlCol="0">
            <a:spAutoFit/>
          </a:bodyPr>
          <a:lstStyle/>
          <a:p>
            <a:r>
              <a:rPr lang="en-CA" dirty="0"/>
              <a:t>Back to Lobby Options</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097153"/>
            <a:ext cx="7353078" cy="1077218"/>
          </a:xfrm>
          <a:prstGeom prst="rect">
            <a:avLst/>
          </a:prstGeom>
          <a:noFill/>
        </p:spPr>
        <p:txBody>
          <a:bodyPr wrap="square" rtlCol="0">
            <a:spAutoFit/>
          </a:bodyPr>
          <a:lstStyle/>
          <a:p>
            <a:pPr algn="ctr"/>
            <a:r>
              <a:rPr lang="en-CA" sz="3200" dirty="0"/>
              <a:t>Welcome back! </a:t>
            </a:r>
          </a:p>
          <a:p>
            <a:pPr algn="ctr"/>
            <a:r>
              <a:rPr lang="en-CA" sz="3200" dirty="0"/>
              <a:t>Who are you?</a:t>
            </a:r>
          </a:p>
        </p:txBody>
      </p:sp>
      <p:sp>
        <p:nvSpPr>
          <p:cNvPr id="36" name="TextBox 35">
            <a:extLst>
              <a:ext uri="{FF2B5EF4-FFF2-40B4-BE49-F238E27FC236}">
                <a16:creationId xmlns:a16="http://schemas.microsoft.com/office/drawing/2014/main" id="{B6EEA2D8-9A11-4C8C-9B68-8D9664FAD35D}"/>
              </a:ext>
            </a:extLst>
          </p:cNvPr>
          <p:cNvSpPr txBox="1"/>
          <p:nvPr/>
        </p:nvSpPr>
        <p:spPr>
          <a:xfrm>
            <a:off x="4814739" y="2737968"/>
            <a:ext cx="2325386" cy="307777"/>
          </a:xfrm>
          <a:prstGeom prst="rect">
            <a:avLst/>
          </a:prstGeom>
          <a:noFill/>
          <a:ln w="19050">
            <a:solidFill>
              <a:schemeClr val="tx1"/>
            </a:solidFill>
          </a:ln>
        </p:spPr>
        <p:txBody>
          <a:bodyPr wrap="square" rtlCol="0">
            <a:spAutoFit/>
          </a:bodyPr>
          <a:lstStyle/>
          <a:p>
            <a:pPr algn="ctr"/>
            <a:r>
              <a:rPr lang="en-CA" sz="1400" dirty="0"/>
              <a:t>Disconnected Player 1</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User chose “Rejoin”:</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814739" y="3050845"/>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Disconnected Player 2</a:t>
            </a:r>
          </a:p>
        </p:txBody>
      </p:sp>
      <p:sp>
        <p:nvSpPr>
          <p:cNvPr id="39" name="TextBox 38">
            <a:extLst>
              <a:ext uri="{FF2B5EF4-FFF2-40B4-BE49-F238E27FC236}">
                <a16:creationId xmlns:a16="http://schemas.microsoft.com/office/drawing/2014/main" id="{9B861030-F533-45B5-92DA-BCBB0E8E5A41}"/>
              </a:ext>
            </a:extLst>
          </p:cNvPr>
          <p:cNvSpPr txBox="1"/>
          <p:nvPr/>
        </p:nvSpPr>
        <p:spPr>
          <a:xfrm>
            <a:off x="4814739" y="3386555"/>
            <a:ext cx="2325386" cy="307777"/>
          </a:xfrm>
          <a:prstGeom prst="rect">
            <a:avLst/>
          </a:prstGeom>
          <a:noFill/>
          <a:ln w="19050">
            <a:solidFill>
              <a:schemeClr val="tx1"/>
            </a:solidFill>
          </a:ln>
        </p:spPr>
        <p:txBody>
          <a:bodyPr wrap="square" rtlCol="0">
            <a:spAutoFit/>
          </a:bodyPr>
          <a:lstStyle/>
          <a:p>
            <a:pPr algn="ctr"/>
            <a:r>
              <a:rPr lang="en-CA" sz="1400" dirty="0"/>
              <a:t>Disconnected Player 3</a:t>
            </a:r>
          </a:p>
        </p:txBody>
      </p:sp>
      <p:sp>
        <p:nvSpPr>
          <p:cNvPr id="10" name="TextBox 9">
            <a:extLst>
              <a:ext uri="{FF2B5EF4-FFF2-40B4-BE49-F238E27FC236}">
                <a16:creationId xmlns:a16="http://schemas.microsoft.com/office/drawing/2014/main" id="{6461AE92-6541-4E86-B0A2-E5D7CBF09586}"/>
              </a:ext>
            </a:extLst>
          </p:cNvPr>
          <p:cNvSpPr txBox="1"/>
          <p:nvPr/>
        </p:nvSpPr>
        <p:spPr>
          <a:xfrm>
            <a:off x="129682" y="5576181"/>
            <a:ext cx="3897439" cy="307777"/>
          </a:xfrm>
          <a:prstGeom prst="rect">
            <a:avLst/>
          </a:prstGeom>
          <a:noFill/>
        </p:spPr>
        <p:txBody>
          <a:bodyPr wrap="square" rtlCol="0">
            <a:spAutoFit/>
          </a:bodyPr>
          <a:lstStyle/>
          <a:p>
            <a:r>
              <a:rPr lang="en-CA" sz="1400" dirty="0"/>
              <a:t>Only shows up when the user clicks the button:</a:t>
            </a:r>
          </a:p>
        </p:txBody>
      </p:sp>
      <p:sp>
        <p:nvSpPr>
          <p:cNvPr id="13" name="Rectangle 12">
            <a:extLst>
              <a:ext uri="{FF2B5EF4-FFF2-40B4-BE49-F238E27FC236}">
                <a16:creationId xmlns:a16="http://schemas.microsoft.com/office/drawing/2014/main" id="{F9604355-24DE-40A2-9F1E-486DF91E968B}"/>
              </a:ext>
            </a:extLst>
          </p:cNvPr>
          <p:cNvSpPr/>
          <p:nvPr/>
        </p:nvSpPr>
        <p:spPr>
          <a:xfrm>
            <a:off x="4393042" y="5630638"/>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2F85D4-B9D3-414D-9607-4785A06DDE46}"/>
              </a:ext>
            </a:extLst>
          </p:cNvPr>
          <p:cNvSpPr txBox="1"/>
          <p:nvPr/>
        </p:nvSpPr>
        <p:spPr>
          <a:xfrm>
            <a:off x="5111878" y="3875940"/>
            <a:ext cx="1731108" cy="369332"/>
          </a:xfrm>
          <a:prstGeom prst="rect">
            <a:avLst/>
          </a:prstGeom>
          <a:solidFill>
            <a:srgbClr val="92D050"/>
          </a:solidFill>
          <a:ln w="19050">
            <a:solidFill>
              <a:schemeClr val="tx1"/>
            </a:solidFill>
          </a:ln>
        </p:spPr>
        <p:txBody>
          <a:bodyPr wrap="square" rtlCol="0">
            <a:spAutoFit/>
          </a:bodyPr>
          <a:lstStyle/>
          <a:p>
            <a:pPr algn="ctr"/>
            <a:r>
              <a:rPr lang="en-CA" dirty="0"/>
              <a:t>Rejoin Game</a:t>
            </a:r>
          </a:p>
        </p:txBody>
      </p:sp>
      <p:sp>
        <p:nvSpPr>
          <p:cNvPr id="15" name="TextBox 14">
            <a:extLst>
              <a:ext uri="{FF2B5EF4-FFF2-40B4-BE49-F238E27FC236}">
                <a16:creationId xmlns:a16="http://schemas.microsoft.com/office/drawing/2014/main" id="{A6565181-DD6E-4B73-B5AE-03CD81317A5E}"/>
              </a:ext>
            </a:extLst>
          </p:cNvPr>
          <p:cNvSpPr txBox="1"/>
          <p:nvPr/>
        </p:nvSpPr>
        <p:spPr>
          <a:xfrm>
            <a:off x="7251153" y="5576181"/>
            <a:ext cx="1309194" cy="369332"/>
          </a:xfrm>
          <a:prstGeom prst="rect">
            <a:avLst/>
          </a:prstGeom>
          <a:solidFill>
            <a:srgbClr val="92D050"/>
          </a:solidFill>
          <a:ln w="19050">
            <a:solidFill>
              <a:schemeClr val="tx1"/>
            </a:solidFill>
          </a:ln>
        </p:spPr>
        <p:txBody>
          <a:bodyPr wrap="square" rtlCol="0">
            <a:spAutoFit/>
          </a:bodyPr>
          <a:lstStyle/>
          <a:p>
            <a:pPr algn="ctr"/>
            <a:r>
              <a:rPr lang="en-CA" dirty="0"/>
              <a:t>Rejoin</a:t>
            </a:r>
          </a:p>
        </p:txBody>
      </p:sp>
      <p:sp>
        <p:nvSpPr>
          <p:cNvPr id="16" name="TextBox 15">
            <a:extLst>
              <a:ext uri="{FF2B5EF4-FFF2-40B4-BE49-F238E27FC236}">
                <a16:creationId xmlns:a16="http://schemas.microsoft.com/office/drawing/2014/main" id="{3B11993F-4BAC-4023-8E9C-3DE6DC3604B2}"/>
              </a:ext>
            </a:extLst>
          </p:cNvPr>
          <p:cNvSpPr txBox="1"/>
          <p:nvPr/>
        </p:nvSpPr>
        <p:spPr>
          <a:xfrm>
            <a:off x="388010" y="2542214"/>
            <a:ext cx="3897439" cy="307777"/>
          </a:xfrm>
          <a:prstGeom prst="rect">
            <a:avLst/>
          </a:prstGeom>
          <a:noFill/>
        </p:spPr>
        <p:txBody>
          <a:bodyPr wrap="square" rtlCol="0">
            <a:spAutoFit/>
          </a:bodyPr>
          <a:lstStyle/>
          <a:p>
            <a:r>
              <a:rPr lang="en-CA" sz="1400" dirty="0"/>
              <a:t>List of disconnected players:</a:t>
            </a:r>
          </a:p>
        </p:txBody>
      </p:sp>
      <p:sp>
        <p:nvSpPr>
          <p:cNvPr id="17" name="TextBox 16">
            <a:extLst>
              <a:ext uri="{FF2B5EF4-FFF2-40B4-BE49-F238E27FC236}">
                <a16:creationId xmlns:a16="http://schemas.microsoft.com/office/drawing/2014/main" id="{F205D29C-695D-4003-A7F8-A2EE3D4A53C2}"/>
              </a:ext>
            </a:extLst>
          </p:cNvPr>
          <p:cNvSpPr txBox="1"/>
          <p:nvPr/>
        </p:nvSpPr>
        <p:spPr>
          <a:xfrm>
            <a:off x="4845204" y="5206849"/>
            <a:ext cx="2501591" cy="369332"/>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CA" dirty="0"/>
              <a:t>The Host Gave Me a Key</a:t>
            </a:r>
          </a:p>
        </p:txBody>
      </p:sp>
    </p:spTree>
    <p:extLst>
      <p:ext uri="{BB962C8B-B14F-4D97-AF65-F5344CB8AC3E}">
        <p14:creationId xmlns:p14="http://schemas.microsoft.com/office/powerpoint/2010/main" val="82867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301186" y="2269621"/>
            <a:ext cx="1212622" cy="646331"/>
          </a:xfrm>
          <a:prstGeom prst="rect">
            <a:avLst/>
          </a:prstGeom>
          <a:noFill/>
        </p:spPr>
        <p:txBody>
          <a:bodyPr wrap="square" rtlCol="0">
            <a:spAutoFit/>
          </a:bodyPr>
          <a:lstStyle/>
          <a:p>
            <a:pPr algn="ctr"/>
            <a:r>
              <a:rPr lang="en-CA" u="sng" dirty="0"/>
              <a:t>Round: </a:t>
            </a:r>
          </a:p>
          <a:p>
            <a:pPr algn="ctr"/>
            <a:r>
              <a:rPr lang="en-CA" dirty="0"/>
              <a:t>5 </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3097562452"/>
              </p:ext>
            </p:extLst>
          </p:nvPr>
        </p:nvGraphicFramePr>
        <p:xfrm>
          <a:off x="1837473" y="1003706"/>
          <a:ext cx="7088813" cy="4023360"/>
        </p:xfrm>
        <a:graphic>
          <a:graphicData uri="http://schemas.openxmlformats.org/drawingml/2006/table">
            <a:tbl>
              <a:tblPr firstRow="1" bandRow="1">
                <a:tableStyleId>{5C22544A-7EE6-4342-B048-85BDC9FD1C3A}</a:tableStyleId>
              </a:tblPr>
              <a:tblGrid>
                <a:gridCol w="1114733">
                  <a:extLst>
                    <a:ext uri="{9D8B030D-6E8A-4147-A177-3AD203B41FA5}">
                      <a16:colId xmlns:a16="http://schemas.microsoft.com/office/drawing/2014/main" val="3364507162"/>
                    </a:ext>
                  </a:extLst>
                </a:gridCol>
                <a:gridCol w="2116183">
                  <a:extLst>
                    <a:ext uri="{9D8B030D-6E8A-4147-A177-3AD203B41FA5}">
                      <a16:colId xmlns:a16="http://schemas.microsoft.com/office/drawing/2014/main" val="2654989024"/>
                    </a:ext>
                  </a:extLst>
                </a:gridCol>
                <a:gridCol w="1976845">
                  <a:extLst>
                    <a:ext uri="{9D8B030D-6E8A-4147-A177-3AD203B41FA5}">
                      <a16:colId xmlns:a16="http://schemas.microsoft.com/office/drawing/2014/main" val="3008317022"/>
                    </a:ext>
                  </a:extLst>
                </a:gridCol>
                <a:gridCol w="1881052">
                  <a:extLst>
                    <a:ext uri="{9D8B030D-6E8A-4147-A177-3AD203B41FA5}">
                      <a16:colId xmlns:a16="http://schemas.microsoft.com/office/drawing/2014/main" val="3286431673"/>
                    </a:ext>
                  </a:extLst>
                </a:gridCol>
              </a:tblGrid>
              <a:tr h="352087">
                <a:tc>
                  <a:txBody>
                    <a:bodyPr/>
                    <a:lstStyle/>
                    <a:p>
                      <a:r>
                        <a:rPr lang="en-CA" dirty="0"/>
                        <a:t>Name</a:t>
                      </a:r>
                    </a:p>
                  </a:txBody>
                  <a:tcPr/>
                </a:tc>
                <a:tc>
                  <a:txBody>
                    <a:bodyPr/>
                    <a:lstStyle/>
                    <a:p>
                      <a:r>
                        <a:rPr lang="en-CA" dirty="0"/>
                        <a:t>Status</a:t>
                      </a:r>
                    </a:p>
                  </a:txBody>
                  <a:tcPr/>
                </a:tc>
                <a:tc>
                  <a:txBody>
                    <a:bodyPr/>
                    <a:lstStyle/>
                    <a:p>
                      <a:r>
                        <a:rPr lang="en-CA" dirty="0"/>
                        <a:t>Key</a:t>
                      </a:r>
                    </a:p>
                  </a:txBody>
                  <a:tcPr/>
                </a:tc>
                <a:tc>
                  <a:txBody>
                    <a:bodyPr/>
                    <a:lstStyle/>
                    <a:p>
                      <a:pPr>
                        <a:tabLst>
                          <a:tab pos="1524000" algn="l"/>
                        </a:tabLst>
                      </a:pPr>
                      <a:r>
                        <a:rPr lang="en-CA" dirty="0"/>
                        <a:t>Overrides</a:t>
                      </a:r>
                    </a:p>
                  </a:txBody>
                  <a:tcPr/>
                </a:tc>
                <a:extLst>
                  <a:ext uri="{0D108BD9-81ED-4DB2-BD59-A6C34878D82A}">
                    <a16:rowId xmlns:a16="http://schemas.microsoft.com/office/drawing/2014/main" val="3777525143"/>
                  </a:ext>
                </a:extLst>
              </a:tr>
              <a:tr h="356977">
                <a:tc>
                  <a:txBody>
                    <a:bodyPr/>
                    <a:lstStyle/>
                    <a:p>
                      <a:r>
                        <a:rPr lang="en-CA" dirty="0"/>
                        <a:t>Thomas</a:t>
                      </a:r>
                    </a:p>
                  </a:txBody>
                  <a:tcPr/>
                </a:tc>
                <a:tc>
                  <a:txBody>
                    <a:bodyPr/>
                    <a:lstStyle/>
                    <a:p>
                      <a:r>
                        <a:rPr lang="en-CA" dirty="0"/>
                        <a:t>Reading Instructions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56977">
                <a:tc>
                  <a:txBody>
                    <a:bodyPr/>
                    <a:lstStyle/>
                    <a:p>
                      <a:r>
                        <a:rPr lang="en-CA" dirty="0"/>
                        <a:t>Garrett</a:t>
                      </a:r>
                    </a:p>
                  </a:txBody>
                  <a:tcPr/>
                </a:tc>
                <a:tc>
                  <a:txBody>
                    <a:bodyPr/>
                    <a:lstStyle/>
                    <a:p>
                      <a:r>
                        <a:rPr lang="en-CA" dirty="0"/>
                        <a:t>Creating Profile</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56977">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56977">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1473465"/>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71023578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3966369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2105596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7063822" y="1401218"/>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grpSp>
        <p:nvGrpSpPr>
          <p:cNvPr id="7" name="Group 6">
            <a:extLst>
              <a:ext uri="{FF2B5EF4-FFF2-40B4-BE49-F238E27FC236}">
                <a16:creationId xmlns:a16="http://schemas.microsoft.com/office/drawing/2014/main" id="{E4DDACAF-B431-4779-AEAB-BE4DAD232D7A}"/>
              </a:ext>
            </a:extLst>
          </p:cNvPr>
          <p:cNvGrpSpPr/>
          <p:nvPr/>
        </p:nvGrpSpPr>
        <p:grpSpPr>
          <a:xfrm>
            <a:off x="10857897" y="132439"/>
            <a:ext cx="1004936" cy="1021843"/>
            <a:chOff x="10921844" y="140950"/>
            <a:chExt cx="1004936" cy="1021843"/>
          </a:xfrm>
        </p:grpSpPr>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8" name="Group 7">
            <a:extLst>
              <a:ext uri="{FF2B5EF4-FFF2-40B4-BE49-F238E27FC236}">
                <a16:creationId xmlns:a16="http://schemas.microsoft.com/office/drawing/2014/main" id="{0A4886A9-BFF2-4762-982C-AFE3DA453D7B}"/>
              </a:ext>
            </a:extLst>
          </p:cNvPr>
          <p:cNvGrpSpPr/>
          <p:nvPr/>
        </p:nvGrpSpPr>
        <p:grpSpPr>
          <a:xfrm>
            <a:off x="10886698" y="1147294"/>
            <a:ext cx="982161" cy="963866"/>
            <a:chOff x="10993461" y="1272861"/>
            <a:chExt cx="982161" cy="963866"/>
          </a:xfrm>
        </p:grpSpPr>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9" name="Group 8">
            <a:extLst>
              <a:ext uri="{FF2B5EF4-FFF2-40B4-BE49-F238E27FC236}">
                <a16:creationId xmlns:a16="http://schemas.microsoft.com/office/drawing/2014/main" id="{812D1418-8B1B-482F-98C8-16F6BC57B5CD}"/>
              </a:ext>
            </a:extLst>
          </p:cNvPr>
          <p:cNvGrpSpPr/>
          <p:nvPr/>
        </p:nvGrpSpPr>
        <p:grpSpPr>
          <a:xfrm>
            <a:off x="11022094" y="2129532"/>
            <a:ext cx="801880" cy="1013876"/>
            <a:chOff x="11103024" y="2273619"/>
            <a:chExt cx="801880" cy="1013876"/>
          </a:xfrm>
        </p:grpSpPr>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1" name="Group 10">
            <a:extLst>
              <a:ext uri="{FF2B5EF4-FFF2-40B4-BE49-F238E27FC236}">
                <a16:creationId xmlns:a16="http://schemas.microsoft.com/office/drawing/2014/main" id="{AD170BE4-81E8-4556-BC76-6AFDAFE90E52}"/>
              </a:ext>
            </a:extLst>
          </p:cNvPr>
          <p:cNvGrpSpPr/>
          <p:nvPr/>
        </p:nvGrpSpPr>
        <p:grpSpPr>
          <a:xfrm>
            <a:off x="10971010" y="3175971"/>
            <a:ext cx="1161712" cy="1094991"/>
            <a:chOff x="10951456" y="3296067"/>
            <a:chExt cx="1161712" cy="1094991"/>
          </a:xfrm>
        </p:grpSpPr>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2" name="Group 11">
            <a:extLst>
              <a:ext uri="{FF2B5EF4-FFF2-40B4-BE49-F238E27FC236}">
                <a16:creationId xmlns:a16="http://schemas.microsoft.com/office/drawing/2014/main" id="{DAD558F3-C1A4-4EC6-938F-5A98D3E84E5E}"/>
              </a:ext>
            </a:extLst>
          </p:cNvPr>
          <p:cNvGrpSpPr/>
          <p:nvPr/>
        </p:nvGrpSpPr>
        <p:grpSpPr>
          <a:xfrm>
            <a:off x="11047859" y="4258111"/>
            <a:ext cx="1161712" cy="1074253"/>
            <a:chOff x="11029883" y="4432619"/>
            <a:chExt cx="1161712" cy="1074253"/>
          </a:xfrm>
        </p:grpSpPr>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3" name="Group 12">
            <a:extLst>
              <a:ext uri="{FF2B5EF4-FFF2-40B4-BE49-F238E27FC236}">
                <a16:creationId xmlns:a16="http://schemas.microsoft.com/office/drawing/2014/main" id="{CACCC258-5BBF-445D-B5ED-7817BE6F7E7E}"/>
              </a:ext>
            </a:extLst>
          </p:cNvPr>
          <p:cNvGrpSpPr/>
          <p:nvPr/>
        </p:nvGrpSpPr>
        <p:grpSpPr>
          <a:xfrm>
            <a:off x="11180599" y="5397192"/>
            <a:ext cx="881781" cy="1145634"/>
            <a:chOff x="11128789" y="5569171"/>
            <a:chExt cx="881781" cy="1145634"/>
          </a:xfrm>
        </p:grpSpPr>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sp>
        <p:nvSpPr>
          <p:cNvPr id="68" name="TextBox 67">
            <a:extLst>
              <a:ext uri="{FF2B5EF4-FFF2-40B4-BE49-F238E27FC236}">
                <a16:creationId xmlns:a16="http://schemas.microsoft.com/office/drawing/2014/main" id="{532841AB-E62A-4807-91DB-9C6E5F48A971}"/>
              </a:ext>
            </a:extLst>
          </p:cNvPr>
          <p:cNvSpPr txBox="1"/>
          <p:nvPr/>
        </p:nvSpPr>
        <p:spPr>
          <a:xfrm>
            <a:off x="1713147" y="5469531"/>
            <a:ext cx="2345808" cy="369332"/>
          </a:xfrm>
          <a:prstGeom prst="rect">
            <a:avLst/>
          </a:prstGeom>
          <a:solidFill>
            <a:srgbClr val="92D050"/>
          </a:solidFill>
          <a:ln>
            <a:solidFill>
              <a:srgbClr val="C00000"/>
            </a:solidFill>
          </a:ln>
        </p:spPr>
        <p:txBody>
          <a:bodyPr wrap="square" lIns="36000" tIns="0" rIns="36000" bIns="0" rtlCol="0">
            <a:spAutoFit/>
          </a:bodyPr>
          <a:lstStyle/>
          <a:p>
            <a:pPr algn="ctr"/>
            <a:r>
              <a:rPr lang="en-CA" sz="2400" dirty="0"/>
              <a:t>Start Game</a:t>
            </a:r>
          </a:p>
        </p:txBody>
      </p:sp>
      <p:sp>
        <p:nvSpPr>
          <p:cNvPr id="6" name="TextBox 5">
            <a:extLst>
              <a:ext uri="{FF2B5EF4-FFF2-40B4-BE49-F238E27FC236}">
                <a16:creationId xmlns:a16="http://schemas.microsoft.com/office/drawing/2014/main" id="{4C6CDD02-1399-446A-B74A-F8D60C01CA76}"/>
              </a:ext>
            </a:extLst>
          </p:cNvPr>
          <p:cNvSpPr txBox="1"/>
          <p:nvPr/>
        </p:nvSpPr>
        <p:spPr>
          <a:xfrm>
            <a:off x="0" y="3404"/>
            <a:ext cx="1355864" cy="369332"/>
          </a:xfrm>
          <a:prstGeom prst="rect">
            <a:avLst/>
          </a:prstGeom>
          <a:noFill/>
        </p:spPr>
        <p:txBody>
          <a:bodyPr wrap="square" rtlCol="0">
            <a:spAutoFit/>
          </a:bodyPr>
          <a:lstStyle/>
          <a:p>
            <a:r>
              <a:rPr lang="en-CA" dirty="0"/>
              <a:t>Host Screen:</a:t>
            </a:r>
          </a:p>
        </p:txBody>
      </p:sp>
      <p:sp>
        <p:nvSpPr>
          <p:cNvPr id="56" name="TextBox 55">
            <a:extLst>
              <a:ext uri="{FF2B5EF4-FFF2-40B4-BE49-F238E27FC236}">
                <a16:creationId xmlns:a16="http://schemas.microsoft.com/office/drawing/2014/main" id="{CA0D4329-D5B4-424D-B102-5E1722E8C2F4}"/>
              </a:ext>
            </a:extLst>
          </p:cNvPr>
          <p:cNvSpPr txBox="1"/>
          <p:nvPr/>
        </p:nvSpPr>
        <p:spPr>
          <a:xfrm>
            <a:off x="4836877" y="5481693"/>
            <a:ext cx="5120640" cy="369332"/>
          </a:xfrm>
          <a:prstGeom prst="rect">
            <a:avLst/>
          </a:prstGeom>
          <a:solidFill>
            <a:schemeClr val="accent2"/>
          </a:solidFill>
          <a:ln>
            <a:solidFill>
              <a:srgbClr val="C00000"/>
            </a:solidFill>
          </a:ln>
        </p:spPr>
        <p:txBody>
          <a:bodyPr wrap="square" lIns="36000" tIns="0" rIns="36000" bIns="0" rtlCol="0">
            <a:spAutoFit/>
          </a:bodyPr>
          <a:lstStyle/>
          <a:p>
            <a:pPr algn="ctr"/>
            <a:r>
              <a:rPr lang="en-CA" sz="2400" dirty="0"/>
              <a:t>Reset Game (Return Players to Lobby)</a:t>
            </a:r>
          </a:p>
        </p:txBody>
      </p:sp>
      <p:sp>
        <p:nvSpPr>
          <p:cNvPr id="57" name="TextBox 56">
            <a:extLst>
              <a:ext uri="{FF2B5EF4-FFF2-40B4-BE49-F238E27FC236}">
                <a16:creationId xmlns:a16="http://schemas.microsoft.com/office/drawing/2014/main" id="{BF00EAF6-AE1A-45C7-A432-72C210A66E5C}"/>
              </a:ext>
            </a:extLst>
          </p:cNvPr>
          <p:cNvSpPr txBox="1"/>
          <p:nvPr/>
        </p:nvSpPr>
        <p:spPr>
          <a:xfrm>
            <a:off x="10133167" y="19051"/>
            <a:ext cx="1829383" cy="307777"/>
          </a:xfrm>
          <a:prstGeom prst="rect">
            <a:avLst/>
          </a:prstGeom>
          <a:noFill/>
        </p:spPr>
        <p:txBody>
          <a:bodyPr wrap="square">
            <a:spAutoFit/>
          </a:bodyPr>
          <a:lstStyle/>
          <a:p>
            <a:r>
              <a:rPr lang="en-CA" sz="1400" u="sng" dirty="0"/>
              <a:t>Next Round:</a:t>
            </a:r>
          </a:p>
        </p:txBody>
      </p:sp>
      <p:sp>
        <p:nvSpPr>
          <p:cNvPr id="64" name="TextBox 63">
            <a:extLst>
              <a:ext uri="{FF2B5EF4-FFF2-40B4-BE49-F238E27FC236}">
                <a16:creationId xmlns:a16="http://schemas.microsoft.com/office/drawing/2014/main" id="{C989903A-DEDB-4123-9269-698B8C35A5E4}"/>
              </a:ext>
            </a:extLst>
          </p:cNvPr>
          <p:cNvSpPr txBox="1"/>
          <p:nvPr/>
        </p:nvSpPr>
        <p:spPr>
          <a:xfrm>
            <a:off x="8905389" y="194628"/>
            <a:ext cx="2075897" cy="584775"/>
          </a:xfrm>
          <a:prstGeom prst="rect">
            <a:avLst/>
          </a:prstGeom>
          <a:noFill/>
        </p:spPr>
        <p:txBody>
          <a:bodyPr wrap="square">
            <a:spAutoFit/>
          </a:bodyPr>
          <a:lstStyle/>
          <a:p>
            <a:pPr algn="ctr"/>
            <a:r>
              <a:rPr lang="en-CA" sz="1600" dirty="0"/>
              <a:t>Map Size: </a:t>
            </a:r>
          </a:p>
          <a:p>
            <a:pPr algn="ctr"/>
            <a:r>
              <a:rPr lang="en-CA" sz="1600" dirty="0"/>
              <a:t>14 x 14</a:t>
            </a:r>
          </a:p>
        </p:txBody>
      </p:sp>
      <p:sp>
        <p:nvSpPr>
          <p:cNvPr id="65" name="Rectangle 64">
            <a:extLst>
              <a:ext uri="{FF2B5EF4-FFF2-40B4-BE49-F238E27FC236}">
                <a16:creationId xmlns:a16="http://schemas.microsoft.com/office/drawing/2014/main" id="{10B5D23D-5D21-4F4A-A679-323D37DF4D73}"/>
              </a:ext>
            </a:extLst>
          </p:cNvPr>
          <p:cNvSpPr/>
          <p:nvPr/>
        </p:nvSpPr>
        <p:spPr>
          <a:xfrm>
            <a:off x="10390929" y="422474"/>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6" name="Rectangle 65">
            <a:extLst>
              <a:ext uri="{FF2B5EF4-FFF2-40B4-BE49-F238E27FC236}">
                <a16:creationId xmlns:a16="http://schemas.microsoft.com/office/drawing/2014/main" id="{77E3AFB9-4666-483E-B1ED-1C70D4A95BCC}"/>
              </a:ext>
            </a:extLst>
          </p:cNvPr>
          <p:cNvSpPr/>
          <p:nvPr/>
        </p:nvSpPr>
        <p:spPr>
          <a:xfrm>
            <a:off x="10400430" y="645301"/>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sp>
        <p:nvSpPr>
          <p:cNvPr id="67" name="TextBox 66">
            <a:extLst>
              <a:ext uri="{FF2B5EF4-FFF2-40B4-BE49-F238E27FC236}">
                <a16:creationId xmlns:a16="http://schemas.microsoft.com/office/drawing/2014/main" id="{10D979E5-64A2-4AB2-BCFE-EE2CCDB4D633}"/>
              </a:ext>
            </a:extLst>
          </p:cNvPr>
          <p:cNvSpPr txBox="1"/>
          <p:nvPr/>
        </p:nvSpPr>
        <p:spPr>
          <a:xfrm>
            <a:off x="161956" y="1203803"/>
            <a:ext cx="3102382" cy="707886"/>
          </a:xfrm>
          <a:prstGeom prst="rect">
            <a:avLst/>
          </a:prstGeom>
          <a:noFill/>
        </p:spPr>
        <p:txBody>
          <a:bodyPr wrap="square" rtlCol="0">
            <a:spAutoFit/>
          </a:bodyPr>
          <a:lstStyle/>
          <a:p>
            <a:r>
              <a:rPr lang="en-CA" sz="2000" u="sng" dirty="0"/>
              <a:t>Whose Turn: </a:t>
            </a:r>
          </a:p>
          <a:p>
            <a:r>
              <a:rPr lang="en-CA" sz="2000" dirty="0"/>
              <a:t>Ellie Woods</a:t>
            </a:r>
          </a:p>
        </p:txBody>
      </p:sp>
      <p:sp>
        <p:nvSpPr>
          <p:cNvPr id="69" name="TextBox 68">
            <a:extLst>
              <a:ext uri="{FF2B5EF4-FFF2-40B4-BE49-F238E27FC236}">
                <a16:creationId xmlns:a16="http://schemas.microsoft.com/office/drawing/2014/main" id="{EEEF228A-B557-41C5-BB6D-B0C704405181}"/>
              </a:ext>
            </a:extLst>
          </p:cNvPr>
          <p:cNvSpPr txBox="1"/>
          <p:nvPr/>
        </p:nvSpPr>
        <p:spPr>
          <a:xfrm>
            <a:off x="3270053" y="6305652"/>
            <a:ext cx="3609703" cy="369332"/>
          </a:xfrm>
          <a:prstGeom prst="rect">
            <a:avLst/>
          </a:prstGeom>
          <a:noFill/>
        </p:spPr>
        <p:txBody>
          <a:bodyPr wrap="square" rtlCol="0">
            <a:spAutoFit/>
          </a:bodyPr>
          <a:lstStyle/>
          <a:p>
            <a:r>
              <a:rPr lang="en-CA" dirty="0"/>
              <a:t>Game Status: Waiting for Players</a:t>
            </a:r>
          </a:p>
        </p:txBody>
      </p:sp>
    </p:spTree>
    <p:extLst>
      <p:ext uri="{BB962C8B-B14F-4D97-AF65-F5344CB8AC3E}">
        <p14:creationId xmlns:p14="http://schemas.microsoft.com/office/powerpoint/2010/main" val="125417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pic>
        <p:nvPicPr>
          <p:cNvPr id="7" name="Picture 6">
            <a:extLst>
              <a:ext uri="{FF2B5EF4-FFF2-40B4-BE49-F238E27FC236}">
                <a16:creationId xmlns:a16="http://schemas.microsoft.com/office/drawing/2014/main" id="{869E47F9-4F81-427A-9AA9-BE0A9652E37B}"/>
              </a:ext>
            </a:extLst>
          </p:cNvPr>
          <p:cNvPicPr>
            <a:picLocks noChangeAspect="1"/>
          </p:cNvPicPr>
          <p:nvPr/>
        </p:nvPicPr>
        <p:blipFill>
          <a:blip r:embed="rId8"/>
          <a:stretch>
            <a:fillRect/>
          </a:stretch>
        </p:blipFill>
        <p:spPr>
          <a:xfrm>
            <a:off x="8238809" y="604875"/>
            <a:ext cx="276264" cy="352474"/>
          </a:xfrm>
          <a:prstGeom prst="rect">
            <a:avLst/>
          </a:prstGeom>
        </p:spPr>
      </p:pic>
      <p:pic>
        <p:nvPicPr>
          <p:cNvPr id="56" name="Picture 55">
            <a:extLst>
              <a:ext uri="{FF2B5EF4-FFF2-40B4-BE49-F238E27FC236}">
                <a16:creationId xmlns:a16="http://schemas.microsoft.com/office/drawing/2014/main" id="{33CED668-D119-4A7F-B922-E65B3D13BD8C}"/>
              </a:ext>
            </a:extLst>
          </p:cNvPr>
          <p:cNvPicPr>
            <a:picLocks noChangeAspect="1"/>
          </p:cNvPicPr>
          <p:nvPr/>
        </p:nvPicPr>
        <p:blipFill>
          <a:blip r:embed="rId8"/>
          <a:stretch>
            <a:fillRect/>
          </a:stretch>
        </p:blipFill>
        <p:spPr>
          <a:xfrm>
            <a:off x="8279603" y="995894"/>
            <a:ext cx="276264" cy="352474"/>
          </a:xfrm>
          <a:prstGeom prst="rect">
            <a:avLst/>
          </a:prstGeom>
        </p:spPr>
      </p:pic>
      <p:pic>
        <p:nvPicPr>
          <p:cNvPr id="57" name="Picture 56">
            <a:extLst>
              <a:ext uri="{FF2B5EF4-FFF2-40B4-BE49-F238E27FC236}">
                <a16:creationId xmlns:a16="http://schemas.microsoft.com/office/drawing/2014/main" id="{39F47366-8B19-41C2-A7E0-66E19A8BC72D}"/>
              </a:ext>
            </a:extLst>
          </p:cNvPr>
          <p:cNvPicPr>
            <a:picLocks noChangeAspect="1"/>
          </p:cNvPicPr>
          <p:nvPr/>
        </p:nvPicPr>
        <p:blipFill>
          <a:blip r:embed="rId8"/>
          <a:stretch>
            <a:fillRect/>
          </a:stretch>
        </p:blipFill>
        <p:spPr>
          <a:xfrm>
            <a:off x="8300000" y="1348368"/>
            <a:ext cx="235470" cy="352474"/>
          </a:xfrm>
          <a:prstGeom prst="rect">
            <a:avLst/>
          </a:prstGeom>
        </p:spPr>
      </p:pic>
      <p:pic>
        <p:nvPicPr>
          <p:cNvPr id="58" name="Picture 57">
            <a:extLst>
              <a:ext uri="{FF2B5EF4-FFF2-40B4-BE49-F238E27FC236}">
                <a16:creationId xmlns:a16="http://schemas.microsoft.com/office/drawing/2014/main" id="{F3AC536F-A09E-473E-94F3-6EAD17AC1AF1}"/>
              </a:ext>
            </a:extLst>
          </p:cNvPr>
          <p:cNvPicPr>
            <a:picLocks noChangeAspect="1"/>
          </p:cNvPicPr>
          <p:nvPr/>
        </p:nvPicPr>
        <p:blipFill>
          <a:blip r:embed="rId8"/>
          <a:stretch>
            <a:fillRect/>
          </a:stretch>
        </p:blipFill>
        <p:spPr>
          <a:xfrm>
            <a:off x="8277206" y="1746413"/>
            <a:ext cx="276264" cy="352474"/>
          </a:xfrm>
          <a:prstGeom prst="rect">
            <a:avLst/>
          </a:prstGeom>
        </p:spPr>
      </p:pic>
    </p:spTree>
    <p:extLst>
      <p:ext uri="{BB962C8B-B14F-4D97-AF65-F5344CB8AC3E}">
        <p14:creationId xmlns:p14="http://schemas.microsoft.com/office/powerpoint/2010/main" val="98758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502267B-1B44-4CBC-B366-7C198D0236AA}"/>
              </a:ext>
            </a:extLst>
          </p:cNvPr>
          <p:cNvSpPr txBox="1"/>
          <p:nvPr/>
        </p:nvSpPr>
        <p:spPr>
          <a:xfrm>
            <a:off x="6241867" y="2147277"/>
            <a:ext cx="1245325" cy="738664"/>
          </a:xfrm>
          <a:prstGeom prst="rect">
            <a:avLst/>
          </a:prstGeom>
          <a:noFill/>
        </p:spPr>
        <p:txBody>
          <a:bodyPr wrap="square" rtlCol="0">
            <a:spAutoFit/>
          </a:bodyPr>
          <a:lstStyle/>
          <a:p>
            <a:r>
              <a:rPr lang="en-CA" sz="1400" dirty="0"/>
              <a:t>Player navigates to lobby page</a:t>
            </a:r>
          </a:p>
        </p:txBody>
      </p:sp>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2836817" cy="730682"/>
          </a:xfrm>
        </p:spPr>
        <p:txBody>
          <a:bodyPr>
            <a:normAutofit/>
          </a:bodyPr>
          <a:lstStyle/>
          <a:p>
            <a:r>
              <a:rPr lang="en-CA" sz="3600" dirty="0"/>
              <a:t>Pages Flow</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81302" y="100569"/>
            <a:ext cx="1314994"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Arrive at home page</a:t>
            </a:r>
          </a:p>
        </p:txBody>
      </p:sp>
      <p:sp>
        <p:nvSpPr>
          <p:cNvPr id="5" name="TextBox 4">
            <a:extLst>
              <a:ext uri="{FF2B5EF4-FFF2-40B4-BE49-F238E27FC236}">
                <a16:creationId xmlns:a16="http://schemas.microsoft.com/office/drawing/2014/main" id="{C897A86C-6408-4485-8540-0CB68C444C7F}"/>
              </a:ext>
            </a:extLst>
          </p:cNvPr>
          <p:cNvSpPr txBox="1"/>
          <p:nvPr/>
        </p:nvSpPr>
        <p:spPr>
          <a:xfrm>
            <a:off x="4593772" y="738195"/>
            <a:ext cx="1245325" cy="523220"/>
          </a:xfrm>
          <a:prstGeom prst="rect">
            <a:avLst/>
          </a:prstGeom>
          <a:noFill/>
        </p:spPr>
        <p:txBody>
          <a:bodyPr wrap="square" rtlCol="0">
            <a:spAutoFit/>
          </a:bodyPr>
          <a:lstStyle/>
          <a:p>
            <a:r>
              <a:rPr lang="en-CA" sz="1400" dirty="0"/>
              <a:t>Click either button</a:t>
            </a:r>
          </a:p>
        </p:txBody>
      </p:sp>
      <p:cxnSp>
        <p:nvCxnSpPr>
          <p:cNvPr id="7" name="Straight Arrow Connector 6">
            <a:extLst>
              <a:ext uri="{FF2B5EF4-FFF2-40B4-BE49-F238E27FC236}">
                <a16:creationId xmlns:a16="http://schemas.microsoft.com/office/drawing/2014/main" id="{3B48AEAB-FB75-4CF8-8C2C-5FE699EC6A67}"/>
              </a:ext>
            </a:extLst>
          </p:cNvPr>
          <p:cNvCxnSpPr>
            <a:cxnSpLocks/>
            <a:stCxn id="4" idx="2"/>
            <a:endCxn id="8" idx="0"/>
          </p:cNvCxnSpPr>
          <p:nvPr/>
        </p:nvCxnSpPr>
        <p:spPr>
          <a:xfrm>
            <a:off x="5638799" y="623789"/>
            <a:ext cx="0" cy="63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378234" y="1261415"/>
            <a:ext cx="2521130" cy="80459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New entry pushed into </a:t>
            </a:r>
            <a:r>
              <a:rPr lang="en-CA" sz="1400" b="1" dirty="0">
                <a:solidFill>
                  <a:sysClr val="windowText" lastClr="000000"/>
                </a:solidFill>
              </a:rPr>
              <a:t>players</a:t>
            </a:r>
            <a:r>
              <a:rPr lang="en-CA" sz="1400" dirty="0">
                <a:solidFill>
                  <a:sysClr val="windowText" lastClr="000000"/>
                </a:solidFill>
              </a:rPr>
              <a:t> list, key stores in local variable </a:t>
            </a:r>
            <a:r>
              <a:rPr lang="en-CA" sz="1400" b="1" dirty="0" err="1">
                <a:solidFill>
                  <a:sysClr val="windowText" lastClr="000000"/>
                </a:solidFill>
              </a:rPr>
              <a:t>myKey</a:t>
            </a:r>
            <a:endParaRPr lang="en-CA" sz="1400" b="1" dirty="0">
              <a:solidFill>
                <a:sysClr val="windowText" lastClr="000000"/>
              </a:solidFill>
            </a:endParaRPr>
          </a:p>
        </p:txBody>
      </p:sp>
      <p:sp>
        <p:nvSpPr>
          <p:cNvPr id="15" name="Flowchart: Process 14">
            <a:extLst>
              <a:ext uri="{FF2B5EF4-FFF2-40B4-BE49-F238E27FC236}">
                <a16:creationId xmlns:a16="http://schemas.microsoft.com/office/drawing/2014/main" id="{A656E34C-6F0A-421A-8C4B-F2FD3B5352AF}"/>
              </a:ext>
            </a:extLst>
          </p:cNvPr>
          <p:cNvSpPr/>
          <p:nvPr/>
        </p:nvSpPr>
        <p:spPr>
          <a:xfrm>
            <a:off x="7532913" y="2561218"/>
            <a:ext cx="2960915" cy="428165"/>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Database </a:t>
            </a:r>
            <a:r>
              <a:rPr lang="en-CA" sz="1400" b="1" dirty="0">
                <a:solidFill>
                  <a:sysClr val="windowText" lastClr="000000"/>
                </a:solidFill>
              </a:rPr>
              <a:t>status</a:t>
            </a:r>
            <a:r>
              <a:rPr lang="en-CA" sz="1400" dirty="0">
                <a:solidFill>
                  <a:sysClr val="windowText" lastClr="000000"/>
                </a:solidFill>
              </a:rPr>
              <a:t> is updated</a:t>
            </a:r>
            <a:r>
              <a:rPr lang="en-CA" sz="1400" b="1" dirty="0">
                <a:solidFill>
                  <a:sysClr val="windowText" lastClr="000000"/>
                </a:solidFill>
              </a:rPr>
              <a:t> </a:t>
            </a:r>
            <a:r>
              <a:rPr lang="en-CA" sz="1400" dirty="0">
                <a:solidFill>
                  <a:sysClr val="windowText" lastClr="000000"/>
                </a:solidFill>
              </a:rPr>
              <a:t>to “Creating Profile”, host screen reacts</a:t>
            </a:r>
          </a:p>
        </p:txBody>
      </p:sp>
      <p:sp>
        <p:nvSpPr>
          <p:cNvPr id="16" name="TextBox 15">
            <a:extLst>
              <a:ext uri="{FF2B5EF4-FFF2-40B4-BE49-F238E27FC236}">
                <a16:creationId xmlns:a16="http://schemas.microsoft.com/office/drawing/2014/main" id="{95956E7A-0198-4A85-934B-B09267A33298}"/>
              </a:ext>
            </a:extLst>
          </p:cNvPr>
          <p:cNvSpPr txBox="1"/>
          <p:nvPr/>
        </p:nvSpPr>
        <p:spPr>
          <a:xfrm>
            <a:off x="6979919" y="1246073"/>
            <a:ext cx="3352800" cy="938719"/>
          </a:xfrm>
          <a:prstGeom prst="rect">
            <a:avLst/>
          </a:prstGeom>
          <a:noFill/>
        </p:spPr>
        <p:txBody>
          <a:bodyPr wrap="square" rtlCol="0">
            <a:spAutoFit/>
          </a:bodyPr>
          <a:lstStyle/>
          <a:p>
            <a:r>
              <a:rPr lang="en-CA" sz="1100" dirty="0"/>
              <a:t>2352525: {</a:t>
            </a:r>
          </a:p>
          <a:p>
            <a:r>
              <a:rPr lang="en-CA" sz="1100" dirty="0"/>
              <a:t>   name: null</a:t>
            </a:r>
          </a:p>
          <a:p>
            <a:r>
              <a:rPr lang="en-CA" sz="1100" dirty="0"/>
              <a:t>   status: “Reading Instructions” | “Creating Profile”</a:t>
            </a:r>
          </a:p>
          <a:p>
            <a:r>
              <a:rPr lang="en-CA" sz="1100" dirty="0"/>
              <a:t>   everything else:  null</a:t>
            </a:r>
          </a:p>
          <a:p>
            <a:r>
              <a:rPr lang="en-CA" sz="1100" dirty="0"/>
              <a:t>}</a:t>
            </a:r>
          </a:p>
        </p:txBody>
      </p:sp>
      <p:sp>
        <p:nvSpPr>
          <p:cNvPr id="20" name="TextBox 19">
            <a:extLst>
              <a:ext uri="{FF2B5EF4-FFF2-40B4-BE49-F238E27FC236}">
                <a16:creationId xmlns:a16="http://schemas.microsoft.com/office/drawing/2014/main" id="{C49A0E0E-32FF-4479-9DA7-14245082CF97}"/>
              </a:ext>
            </a:extLst>
          </p:cNvPr>
          <p:cNvSpPr txBox="1"/>
          <p:nvPr/>
        </p:nvSpPr>
        <p:spPr>
          <a:xfrm>
            <a:off x="7175862" y="938296"/>
            <a:ext cx="966651" cy="307777"/>
          </a:xfrm>
          <a:prstGeom prst="rect">
            <a:avLst/>
          </a:prstGeom>
          <a:solidFill>
            <a:schemeClr val="accent2">
              <a:lumMod val="40000"/>
              <a:lumOff val="60000"/>
            </a:schemeClr>
          </a:solidFill>
        </p:spPr>
        <p:txBody>
          <a:bodyPr wrap="square" rtlCol="0">
            <a:spAutoFit/>
          </a:bodyPr>
          <a:lstStyle/>
          <a:p>
            <a:r>
              <a:rPr lang="en-CA" sz="1400" dirty="0"/>
              <a:t>Database</a:t>
            </a:r>
          </a:p>
        </p:txBody>
      </p:sp>
      <p:sp>
        <p:nvSpPr>
          <p:cNvPr id="21" name="TextBox 20">
            <a:extLst>
              <a:ext uri="{FF2B5EF4-FFF2-40B4-BE49-F238E27FC236}">
                <a16:creationId xmlns:a16="http://schemas.microsoft.com/office/drawing/2014/main" id="{4BF2B535-14AF-4BAD-968A-A71692FEB018}"/>
              </a:ext>
            </a:extLst>
          </p:cNvPr>
          <p:cNvSpPr txBox="1"/>
          <p:nvPr/>
        </p:nvSpPr>
        <p:spPr>
          <a:xfrm>
            <a:off x="10563495" y="999805"/>
            <a:ext cx="966651" cy="307777"/>
          </a:xfrm>
          <a:prstGeom prst="rect">
            <a:avLst/>
          </a:prstGeom>
          <a:solidFill>
            <a:schemeClr val="accent5">
              <a:lumMod val="20000"/>
              <a:lumOff val="80000"/>
            </a:schemeClr>
          </a:solidFill>
        </p:spPr>
        <p:txBody>
          <a:bodyPr wrap="square" rtlCol="0">
            <a:spAutoFit/>
          </a:bodyPr>
          <a:lstStyle/>
          <a:p>
            <a:r>
              <a:rPr lang="en-CA" sz="1400" dirty="0"/>
              <a:t>Client</a:t>
            </a:r>
          </a:p>
        </p:txBody>
      </p:sp>
      <p:sp>
        <p:nvSpPr>
          <p:cNvPr id="22" name="TextBox 21">
            <a:extLst>
              <a:ext uri="{FF2B5EF4-FFF2-40B4-BE49-F238E27FC236}">
                <a16:creationId xmlns:a16="http://schemas.microsoft.com/office/drawing/2014/main" id="{533A4488-F6A7-416F-A5B0-DE93295F6FCE}"/>
              </a:ext>
            </a:extLst>
          </p:cNvPr>
          <p:cNvSpPr txBox="1"/>
          <p:nvPr/>
        </p:nvSpPr>
        <p:spPr>
          <a:xfrm>
            <a:off x="10413274" y="1307582"/>
            <a:ext cx="1378132" cy="261610"/>
          </a:xfrm>
          <a:prstGeom prst="rect">
            <a:avLst/>
          </a:prstGeom>
          <a:noFill/>
        </p:spPr>
        <p:txBody>
          <a:bodyPr wrap="square" rtlCol="0">
            <a:spAutoFit/>
          </a:bodyPr>
          <a:lstStyle/>
          <a:p>
            <a:r>
              <a:rPr lang="en-CA" sz="1100" b="1" dirty="0" err="1"/>
              <a:t>myKey</a:t>
            </a:r>
            <a:r>
              <a:rPr lang="en-CA" sz="1100" dirty="0"/>
              <a:t> = 2352525</a:t>
            </a:r>
          </a:p>
        </p:txBody>
      </p:sp>
      <p:cxnSp>
        <p:nvCxnSpPr>
          <p:cNvPr id="23" name="Straight Arrow Connector 22">
            <a:extLst>
              <a:ext uri="{FF2B5EF4-FFF2-40B4-BE49-F238E27FC236}">
                <a16:creationId xmlns:a16="http://schemas.microsoft.com/office/drawing/2014/main" id="{7B1509E4-8806-4EA2-A8E7-8B7A83873E48}"/>
              </a:ext>
            </a:extLst>
          </p:cNvPr>
          <p:cNvCxnSpPr>
            <a:cxnSpLocks/>
          </p:cNvCxnSpPr>
          <p:nvPr/>
        </p:nvCxnSpPr>
        <p:spPr>
          <a:xfrm>
            <a:off x="6535782" y="2066007"/>
            <a:ext cx="997132"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FCEF58B-4594-4A25-8F08-AF06AF934C2C}"/>
              </a:ext>
            </a:extLst>
          </p:cNvPr>
          <p:cNvSpPr txBox="1"/>
          <p:nvPr/>
        </p:nvSpPr>
        <p:spPr>
          <a:xfrm>
            <a:off x="5878285" y="3147551"/>
            <a:ext cx="1389018" cy="523220"/>
          </a:xfrm>
          <a:prstGeom prst="rect">
            <a:avLst/>
          </a:prstGeom>
          <a:noFill/>
        </p:spPr>
        <p:txBody>
          <a:bodyPr wrap="square" rtlCol="0">
            <a:spAutoFit/>
          </a:bodyPr>
          <a:lstStyle/>
          <a:p>
            <a:r>
              <a:rPr lang="en-CA" sz="1400" dirty="0"/>
              <a:t>Focus leaves the ‘name’ text box</a:t>
            </a:r>
          </a:p>
        </p:txBody>
      </p:sp>
      <p:sp>
        <p:nvSpPr>
          <p:cNvPr id="31" name="TextBox 30">
            <a:extLst>
              <a:ext uri="{FF2B5EF4-FFF2-40B4-BE49-F238E27FC236}">
                <a16:creationId xmlns:a16="http://schemas.microsoft.com/office/drawing/2014/main" id="{D3EEE40F-D213-48F1-A9DC-6CE6C0B37292}"/>
              </a:ext>
            </a:extLst>
          </p:cNvPr>
          <p:cNvSpPr txBox="1"/>
          <p:nvPr/>
        </p:nvSpPr>
        <p:spPr>
          <a:xfrm>
            <a:off x="8096793" y="2989383"/>
            <a:ext cx="1119052" cy="738664"/>
          </a:xfrm>
          <a:prstGeom prst="rect">
            <a:avLst/>
          </a:prstGeom>
          <a:noFill/>
        </p:spPr>
        <p:txBody>
          <a:bodyPr wrap="square" rtlCol="0">
            <a:spAutoFit/>
          </a:bodyPr>
          <a:lstStyle/>
          <a:p>
            <a:r>
              <a:rPr lang="en-CA" sz="1400" dirty="0"/>
              <a:t>Player selects a colour</a:t>
            </a:r>
          </a:p>
        </p:txBody>
      </p:sp>
      <p:sp>
        <p:nvSpPr>
          <p:cNvPr id="32" name="TextBox 31">
            <a:extLst>
              <a:ext uri="{FF2B5EF4-FFF2-40B4-BE49-F238E27FC236}">
                <a16:creationId xmlns:a16="http://schemas.microsoft.com/office/drawing/2014/main" id="{0ACC065A-AF99-4738-8B2D-6F6AF0977A95}"/>
              </a:ext>
            </a:extLst>
          </p:cNvPr>
          <p:cNvSpPr txBox="1"/>
          <p:nvPr/>
        </p:nvSpPr>
        <p:spPr>
          <a:xfrm>
            <a:off x="10229577" y="2963579"/>
            <a:ext cx="1389018" cy="523220"/>
          </a:xfrm>
          <a:prstGeom prst="rect">
            <a:avLst/>
          </a:prstGeom>
          <a:noFill/>
        </p:spPr>
        <p:txBody>
          <a:bodyPr wrap="square" rtlCol="0">
            <a:spAutoFit/>
          </a:bodyPr>
          <a:lstStyle/>
          <a:p>
            <a:r>
              <a:rPr lang="en-CA" sz="1400" dirty="0"/>
              <a:t>Player selects an alias</a:t>
            </a:r>
          </a:p>
        </p:txBody>
      </p:sp>
      <p:cxnSp>
        <p:nvCxnSpPr>
          <p:cNvPr id="33" name="Straight Arrow Connector 32">
            <a:extLst>
              <a:ext uri="{FF2B5EF4-FFF2-40B4-BE49-F238E27FC236}">
                <a16:creationId xmlns:a16="http://schemas.microsoft.com/office/drawing/2014/main" id="{6FBBEA4C-16BA-4A8F-BD2F-E71294EFCDF4}"/>
              </a:ext>
            </a:extLst>
          </p:cNvPr>
          <p:cNvCxnSpPr>
            <a:cxnSpLocks/>
          </p:cNvCxnSpPr>
          <p:nvPr/>
        </p:nvCxnSpPr>
        <p:spPr>
          <a:xfrm flipH="1">
            <a:off x="7034348" y="2989383"/>
            <a:ext cx="498566" cy="87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Process 34">
            <a:extLst>
              <a:ext uri="{FF2B5EF4-FFF2-40B4-BE49-F238E27FC236}">
                <a16:creationId xmlns:a16="http://schemas.microsoft.com/office/drawing/2014/main" id="{0CB76B36-AB1B-4C05-844B-62C1FC5B57C4}"/>
              </a:ext>
            </a:extLst>
          </p:cNvPr>
          <p:cNvSpPr/>
          <p:nvPr/>
        </p:nvSpPr>
        <p:spPr>
          <a:xfrm>
            <a:off x="5839097" y="3876683"/>
            <a:ext cx="2157548" cy="71273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ysClr val="windowText" lastClr="000000"/>
                </a:solidFill>
              </a:rPr>
              <a:t>players(</a:t>
            </a:r>
            <a:r>
              <a:rPr lang="en-CA" sz="1400" b="1" dirty="0" err="1">
                <a:solidFill>
                  <a:sysClr val="windowText" lastClr="000000"/>
                </a:solidFill>
              </a:rPr>
              <a:t>myKey</a:t>
            </a:r>
            <a:r>
              <a:rPr lang="en-CA" sz="1400" b="1" dirty="0">
                <a:solidFill>
                  <a:sysClr val="windowText" lastClr="000000"/>
                </a:solidFill>
              </a:rPr>
              <a:t>).name</a:t>
            </a:r>
            <a:r>
              <a:rPr lang="en-CA" sz="1400" dirty="0">
                <a:solidFill>
                  <a:sysClr val="windowText" lastClr="000000"/>
                </a:solidFill>
              </a:rPr>
              <a:t> property is updated, host screen reacts</a:t>
            </a:r>
            <a:endParaRPr lang="en-CA" sz="1400" b="1" dirty="0">
              <a:solidFill>
                <a:sysClr val="windowText" lastClr="000000"/>
              </a:solidFill>
            </a:endParaRPr>
          </a:p>
        </p:txBody>
      </p:sp>
      <p:cxnSp>
        <p:nvCxnSpPr>
          <p:cNvPr id="36" name="Straight Arrow Connector 35">
            <a:extLst>
              <a:ext uri="{FF2B5EF4-FFF2-40B4-BE49-F238E27FC236}">
                <a16:creationId xmlns:a16="http://schemas.microsoft.com/office/drawing/2014/main" id="{1FBF399C-154A-4DAE-8591-62F2DF115307}"/>
              </a:ext>
            </a:extLst>
          </p:cNvPr>
          <p:cNvCxnSpPr>
            <a:cxnSpLocks/>
          </p:cNvCxnSpPr>
          <p:nvPr/>
        </p:nvCxnSpPr>
        <p:spPr>
          <a:xfrm flipH="1">
            <a:off x="8826136" y="3013592"/>
            <a:ext cx="112124" cy="86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A52B26E1-58A1-4D75-89BD-A5B8F9A57C2E}"/>
              </a:ext>
            </a:extLst>
          </p:cNvPr>
          <p:cNvSpPr/>
          <p:nvPr/>
        </p:nvSpPr>
        <p:spPr>
          <a:xfrm>
            <a:off x="8155577" y="3893122"/>
            <a:ext cx="1877785" cy="8775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colours </a:t>
            </a:r>
            <a:r>
              <a:rPr lang="en-CA" sz="1400" dirty="0">
                <a:solidFill>
                  <a:sysClr val="windowText" lastClr="000000"/>
                </a:solidFill>
              </a:rPr>
              <a:t>property is updated, all lobby screens react</a:t>
            </a:r>
            <a:endParaRPr lang="en-CA" sz="1400" b="1" dirty="0">
              <a:solidFill>
                <a:sysClr val="windowText" lastClr="000000"/>
              </a:solidFill>
            </a:endParaRPr>
          </a:p>
        </p:txBody>
      </p:sp>
      <p:cxnSp>
        <p:nvCxnSpPr>
          <p:cNvPr id="39" name="Straight Arrow Connector 38">
            <a:extLst>
              <a:ext uri="{FF2B5EF4-FFF2-40B4-BE49-F238E27FC236}">
                <a16:creationId xmlns:a16="http://schemas.microsoft.com/office/drawing/2014/main" id="{863ACA54-82C7-47BD-B19C-701BFB07D089}"/>
              </a:ext>
            </a:extLst>
          </p:cNvPr>
          <p:cNvCxnSpPr>
            <a:cxnSpLocks/>
          </p:cNvCxnSpPr>
          <p:nvPr/>
        </p:nvCxnSpPr>
        <p:spPr>
          <a:xfrm>
            <a:off x="9746524" y="2991095"/>
            <a:ext cx="966106" cy="8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5F6FA7FF-94CE-4483-8FC3-A24EABB84103}"/>
              </a:ext>
            </a:extLst>
          </p:cNvPr>
          <p:cNvSpPr/>
          <p:nvPr/>
        </p:nvSpPr>
        <p:spPr>
          <a:xfrm>
            <a:off x="10229577" y="3893122"/>
            <a:ext cx="1877785" cy="88345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.aliases </a:t>
            </a:r>
            <a:r>
              <a:rPr lang="en-CA" sz="1400" dirty="0">
                <a:solidFill>
                  <a:sysClr val="windowText" lastClr="000000"/>
                </a:solidFill>
              </a:rPr>
              <a:t>property is updated, all lobby screens react</a:t>
            </a:r>
            <a:endParaRPr lang="en-CA" sz="1400" b="1" dirty="0">
              <a:solidFill>
                <a:sysClr val="windowText" lastClr="000000"/>
              </a:solidFill>
            </a:endParaRPr>
          </a:p>
        </p:txBody>
      </p:sp>
      <p:sp>
        <p:nvSpPr>
          <p:cNvPr id="42" name="TextBox 41">
            <a:extLst>
              <a:ext uri="{FF2B5EF4-FFF2-40B4-BE49-F238E27FC236}">
                <a16:creationId xmlns:a16="http://schemas.microsoft.com/office/drawing/2014/main" id="{A7E2DBEF-6494-423A-BD74-5804DF750ED6}"/>
              </a:ext>
            </a:extLst>
          </p:cNvPr>
          <p:cNvSpPr txBox="1"/>
          <p:nvPr/>
        </p:nvSpPr>
        <p:spPr>
          <a:xfrm>
            <a:off x="3144339" y="2036636"/>
            <a:ext cx="1245325" cy="738664"/>
          </a:xfrm>
          <a:prstGeom prst="rect">
            <a:avLst/>
          </a:prstGeom>
          <a:noFill/>
        </p:spPr>
        <p:txBody>
          <a:bodyPr wrap="square" rtlCol="0">
            <a:spAutoFit/>
          </a:bodyPr>
          <a:lstStyle/>
          <a:p>
            <a:r>
              <a:rPr lang="en-CA" sz="1400" dirty="0"/>
              <a:t>Player navigates to host page</a:t>
            </a:r>
          </a:p>
        </p:txBody>
      </p:sp>
      <p:cxnSp>
        <p:nvCxnSpPr>
          <p:cNvPr id="43" name="Straight Arrow Connector 42">
            <a:extLst>
              <a:ext uri="{FF2B5EF4-FFF2-40B4-BE49-F238E27FC236}">
                <a16:creationId xmlns:a16="http://schemas.microsoft.com/office/drawing/2014/main" id="{5571EA0E-2D33-4533-ADD8-D3B734364A2D}"/>
              </a:ext>
            </a:extLst>
          </p:cNvPr>
          <p:cNvCxnSpPr>
            <a:cxnSpLocks/>
          </p:cNvCxnSpPr>
          <p:nvPr/>
        </p:nvCxnSpPr>
        <p:spPr>
          <a:xfrm flipH="1">
            <a:off x="3839391" y="2066007"/>
            <a:ext cx="668381" cy="94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Process 44">
            <a:extLst>
              <a:ext uri="{FF2B5EF4-FFF2-40B4-BE49-F238E27FC236}">
                <a16:creationId xmlns:a16="http://schemas.microsoft.com/office/drawing/2014/main" id="{E3E4EC8C-FFCA-48C0-879E-37260B00F4B2}"/>
              </a:ext>
            </a:extLst>
          </p:cNvPr>
          <p:cNvSpPr/>
          <p:nvPr/>
        </p:nvSpPr>
        <p:spPr>
          <a:xfrm>
            <a:off x="2473916" y="3042963"/>
            <a:ext cx="1890575"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Subscribe to changes in </a:t>
            </a:r>
            <a:r>
              <a:rPr lang="en-CA" sz="1400" b="1" dirty="0">
                <a:solidFill>
                  <a:sysClr val="windowText" lastClr="000000"/>
                </a:solidFill>
              </a:rPr>
              <a:t>players</a:t>
            </a:r>
            <a:r>
              <a:rPr lang="en-CA" sz="1400" dirty="0">
                <a:solidFill>
                  <a:sysClr val="windowText" lastClr="000000"/>
                </a:solidFill>
              </a:rPr>
              <a:t> object</a:t>
            </a:r>
            <a:endParaRPr lang="en-CA" sz="1400" b="1" dirty="0">
              <a:solidFill>
                <a:sysClr val="windowText" lastClr="000000"/>
              </a:solidFill>
            </a:endParaRPr>
          </a:p>
        </p:txBody>
      </p:sp>
    </p:spTree>
    <p:extLst>
      <p:ext uri="{BB962C8B-B14F-4D97-AF65-F5344CB8AC3E}">
        <p14:creationId xmlns:p14="http://schemas.microsoft.com/office/powerpoint/2010/main" val="63982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3452950" cy="730682"/>
          </a:xfrm>
        </p:spPr>
        <p:txBody>
          <a:bodyPr>
            <a:normAutofit/>
          </a:bodyPr>
          <a:lstStyle/>
          <a:p>
            <a:r>
              <a:rPr lang="en-CA" sz="3600" dirty="0"/>
              <a:t>Disconnect Flows</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18164" y="1251045"/>
            <a:ext cx="1922419"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Client Closes the Tab or Clicks Refresh</a:t>
            </a:r>
          </a:p>
        </p:txBody>
      </p:sp>
      <p:cxnSp>
        <p:nvCxnSpPr>
          <p:cNvPr id="7" name="Straight Arrow Connector 6">
            <a:extLst>
              <a:ext uri="{FF2B5EF4-FFF2-40B4-BE49-F238E27FC236}">
                <a16:creationId xmlns:a16="http://schemas.microsoft.com/office/drawing/2014/main" id="{3B48AEAB-FB75-4CF8-8C2C-5FE699EC6A67}"/>
              </a:ext>
            </a:extLst>
          </p:cNvPr>
          <p:cNvCxnSpPr>
            <a:cxnSpLocks/>
          </p:cNvCxnSpPr>
          <p:nvPr/>
        </p:nvCxnSpPr>
        <p:spPr>
          <a:xfrm>
            <a:off x="6038306" y="1774265"/>
            <a:ext cx="0" cy="59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912042" y="2403676"/>
            <a:ext cx="2252528" cy="657729"/>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“Left Game”</a:t>
            </a:r>
            <a:endParaRPr lang="en-CA" sz="1400" b="1" dirty="0">
              <a:solidFill>
                <a:sysClr val="windowText" lastClr="000000"/>
              </a:solidFill>
            </a:endParaRPr>
          </a:p>
        </p:txBody>
      </p:sp>
      <p:sp>
        <p:nvSpPr>
          <p:cNvPr id="47" name="TextBox 46">
            <a:extLst>
              <a:ext uri="{FF2B5EF4-FFF2-40B4-BE49-F238E27FC236}">
                <a16:creationId xmlns:a16="http://schemas.microsoft.com/office/drawing/2014/main" id="{15DF1CA1-48E0-4689-AFBC-3B4EC824597C}"/>
              </a:ext>
            </a:extLst>
          </p:cNvPr>
          <p:cNvSpPr txBox="1"/>
          <p:nvPr/>
        </p:nvSpPr>
        <p:spPr>
          <a:xfrm>
            <a:off x="6038306" y="1902035"/>
            <a:ext cx="3386548" cy="307777"/>
          </a:xfrm>
          <a:prstGeom prst="rect">
            <a:avLst/>
          </a:prstGeom>
          <a:noFill/>
        </p:spPr>
        <p:txBody>
          <a:bodyPr wrap="square">
            <a:spAutoFit/>
          </a:bodyPr>
          <a:lstStyle/>
          <a:p>
            <a:r>
              <a:rPr lang="en-GB" sz="1400" dirty="0"/>
              <a:t>Window object’s ‘before unload’ event fires</a:t>
            </a:r>
            <a:endParaRPr lang="en-CA" sz="1400" dirty="0"/>
          </a:p>
        </p:txBody>
      </p:sp>
      <p:cxnSp>
        <p:nvCxnSpPr>
          <p:cNvPr id="48" name="Straight Arrow Connector 47">
            <a:extLst>
              <a:ext uri="{FF2B5EF4-FFF2-40B4-BE49-F238E27FC236}">
                <a16:creationId xmlns:a16="http://schemas.microsoft.com/office/drawing/2014/main" id="{684CE3EF-C05F-4A94-AA8C-3BB5CCCB89E4}"/>
              </a:ext>
            </a:extLst>
          </p:cNvPr>
          <p:cNvCxnSpPr>
            <a:cxnSpLocks/>
          </p:cNvCxnSpPr>
          <p:nvPr/>
        </p:nvCxnSpPr>
        <p:spPr>
          <a:xfrm flipH="1">
            <a:off x="6058989" y="3091076"/>
            <a:ext cx="1" cy="11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5CEA1F81-8207-4FBF-9EED-35B33A9AF9B5}"/>
              </a:ext>
            </a:extLst>
          </p:cNvPr>
          <p:cNvSpPr/>
          <p:nvPr/>
        </p:nvSpPr>
        <p:spPr>
          <a:xfrm>
            <a:off x="4969735" y="4291497"/>
            <a:ext cx="2580589" cy="8803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“In Game”, send them their key old key, delete players entry for their current key</a:t>
            </a:r>
            <a:endParaRPr lang="en-CA" sz="1400" b="1" dirty="0">
              <a:solidFill>
                <a:sysClr val="windowText" lastClr="000000"/>
              </a:solidFill>
            </a:endParaRPr>
          </a:p>
        </p:txBody>
      </p:sp>
      <p:sp>
        <p:nvSpPr>
          <p:cNvPr id="50" name="TextBox 49">
            <a:extLst>
              <a:ext uri="{FF2B5EF4-FFF2-40B4-BE49-F238E27FC236}">
                <a16:creationId xmlns:a16="http://schemas.microsoft.com/office/drawing/2014/main" id="{1D22B503-F8C8-4D19-8408-42E11D5CCDFA}"/>
              </a:ext>
            </a:extLst>
          </p:cNvPr>
          <p:cNvSpPr txBox="1"/>
          <p:nvPr/>
        </p:nvSpPr>
        <p:spPr>
          <a:xfrm>
            <a:off x="6133012" y="3536927"/>
            <a:ext cx="3386548" cy="307777"/>
          </a:xfrm>
          <a:prstGeom prst="rect">
            <a:avLst/>
          </a:prstGeom>
          <a:noFill/>
        </p:spPr>
        <p:txBody>
          <a:bodyPr wrap="square">
            <a:spAutoFit/>
          </a:bodyPr>
          <a:lstStyle/>
          <a:p>
            <a:r>
              <a:rPr lang="en-GB" sz="1400" dirty="0"/>
              <a:t>Player </a:t>
            </a:r>
            <a:r>
              <a:rPr lang="en-GB" sz="1400" dirty="0" err="1"/>
              <a:t>rejoins</a:t>
            </a:r>
            <a:endParaRPr lang="en-CA" sz="1400" dirty="0"/>
          </a:p>
        </p:txBody>
      </p:sp>
    </p:spTree>
    <p:extLst>
      <p:ext uri="{BB962C8B-B14F-4D97-AF65-F5344CB8AC3E}">
        <p14:creationId xmlns:p14="http://schemas.microsoft.com/office/powerpoint/2010/main" val="194194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6709</TotalTime>
  <Words>2203</Words>
  <Application>Microsoft Office PowerPoint</Application>
  <PresentationFormat>Widescreen</PresentationFormat>
  <Paragraphs>504</Paragraphs>
  <Slides>30</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30</vt:i4>
      </vt:variant>
    </vt:vector>
  </HeadingPairs>
  <TitlesOfParts>
    <vt:vector size="50"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lpstr>Pages Flow</vt:lpstr>
      <vt:lpstr>Disconnect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419</cp:revision>
  <dcterms:created xsi:type="dcterms:W3CDTF">2020-10-13T01:51:13Z</dcterms:created>
  <dcterms:modified xsi:type="dcterms:W3CDTF">2021-03-07T04:30:24Z</dcterms:modified>
</cp:coreProperties>
</file>