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4" r:id="rId6"/>
    <p:sldId id="269" r:id="rId7"/>
    <p:sldId id="271" r:id="rId8"/>
    <p:sldId id="272" r:id="rId9"/>
    <p:sldId id="270" r:id="rId10"/>
    <p:sldId id="275" r:id="rId11"/>
    <p:sldId id="276" r:id="rId12"/>
    <p:sldId id="256" r:id="rId13"/>
    <p:sldId id="273" r:id="rId14"/>
    <p:sldId id="267" r:id="rId15"/>
    <p:sldId id="274" r:id="rId16"/>
    <p:sldId id="257" r:id="rId17"/>
    <p:sldId id="259" r:id="rId18"/>
    <p:sldId id="25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2211-1470-4E7D-8717-079573CF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695E-CF75-40F2-9FB1-0CCFFE7B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E345-5D3D-44F1-B4F8-DB0398B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A78A-F326-4582-8219-18CEC762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C0E-B4FE-4493-8F72-B935592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A86-4E24-4F02-B7F8-CC49D87D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E9B18-BC03-4E70-8914-A5451800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7C31-DDA8-4F66-92CC-BAF6AD81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EBAE-7512-44A9-9C9C-34F3A9C7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DBA1-01F9-443C-819E-6709C59F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5A03-30D8-40E3-90D7-CABB9DAF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798FF-8857-401E-B296-96860D2A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D8C0-6FBD-4133-A2D5-4CC0C96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07D5-DE12-4CCC-B296-72A4774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A94-3553-4B59-911B-CAA01EF6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A7D5-5413-49AB-B204-4E0C4837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8246-E347-4AFE-8DD7-FE712B32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21AD-8A15-48FD-89C7-FF951217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0C56-82ED-4141-B22A-40EA18C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4DB7-5F34-4C22-A078-54FDD2E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0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DE21-7506-401B-B751-14DCDD3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DAEAC-EA7F-418D-9EDF-78A4DB1E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5DD-2789-4BB4-BBE8-D83AF62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FB67-141C-4BE5-B002-8699931F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0D2A-8B74-49C3-AEB7-F0A730D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38AF-D07F-47BF-A8BF-AC21169D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A983-4AA4-462B-A749-42D6514E3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B1B1-2743-410B-9034-13338447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950F-D0FE-452B-B87F-3C725FBF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94FD-C12F-4F42-9F9C-CA4F1F5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30E3-264F-4EB3-9CB5-977F6565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6928-725E-412B-8C67-EB3FA8BB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6E97-F608-4E57-A0DF-CF882C48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F1DE-D6D3-48A0-B5C9-59355738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04F33-A7CF-4A5D-9CE5-76A7F37A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FBB83-B42D-44FB-8A41-D66CC4E2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013DA-24E0-4248-9B39-6E4B79C0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D258C-D8DF-4A62-834E-38C08A2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A6DBD-BA69-4435-B958-1480A98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2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EB3C-979A-403F-BB7C-532DEDAF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F64AA-01A8-4C15-BCAE-D0A09A0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53FD-B94C-45A3-A684-435A192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0474-CCC2-4630-8B0D-E72C72B7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7FA1F-61DE-4FD2-9C24-C4A20FFF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E213-209F-45C1-969D-83A8D4D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D5CB-6DB7-4E2A-ACD3-48DBF991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8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1694-5B67-4560-9049-986EA97C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4A6-0223-43E0-8E21-047110E2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73B97-A37C-4260-AF76-9678E2C8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13DC-19B9-49A4-87E1-B6A0AFA6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5A7E-5569-4AB0-BCA7-1EA5B63F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6412-BFF2-47FB-8A26-26491AB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8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627-C6EC-480B-AC31-4879E48E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6D1EC-D18C-4F28-B911-BC1A58A2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C981-E043-4C5F-B4BB-0788D11E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C120-A024-4D5B-BDA5-74BD2677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32A8-9A1C-4193-99D9-53B853E4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75A1-B456-46F0-A1E5-C4B70F39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F5F9-5E2A-46ED-A0F2-F24900E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3A83-6A9A-4DBD-BB3C-DC3E01C9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4F3-D47A-4355-A41A-240E6086A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9E69-B8D1-4822-A782-E7B7A570075C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8F1-53D5-4359-BC2D-7A9EC04F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1712-6B49-4C9D-9020-061D56B0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0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dev.stackexchange.com/questions/16054/algorithm-to-fit-shapes-to-2d-gr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47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82262" y="914400"/>
            <a:ext cx="6675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9086248" y="961088"/>
            <a:ext cx="121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022C7-8E92-4E94-806F-CA8BD544BEA9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DB33-60AE-426E-8179-495FD0C62782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7809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26978" y="859526"/>
            <a:ext cx="665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FLEET POSSIBLE ERROR MESSAGES: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8950"/>
              </p:ext>
            </p:extLst>
          </p:nvPr>
        </p:nvGraphicFramePr>
        <p:xfrm>
          <a:off x="322697" y="2150543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1102"/>
              </p:ext>
            </p:extLst>
          </p:nvPr>
        </p:nvGraphicFramePr>
        <p:xfrm>
          <a:off x="2078851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731166" y="3504726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2174645" y="342900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graphicFrame>
        <p:nvGraphicFramePr>
          <p:cNvPr id="36" name="Table 24">
            <a:extLst>
              <a:ext uri="{FF2B5EF4-FFF2-40B4-BE49-F238E27FC236}">
                <a16:creationId xmlns:a16="http://schemas.microsoft.com/office/drawing/2014/main" id="{1C50CDF8-AA9A-48C7-985C-87645632C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429"/>
              </p:ext>
            </p:extLst>
          </p:nvPr>
        </p:nvGraphicFramePr>
        <p:xfrm>
          <a:off x="3835003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50C9DD6-6869-4244-98A0-4EB67FCFC4E5}"/>
              </a:ext>
            </a:extLst>
          </p:cNvPr>
          <p:cNvSpPr txBox="1"/>
          <p:nvPr/>
        </p:nvSpPr>
        <p:spPr>
          <a:xfrm>
            <a:off x="3634704" y="3429000"/>
            <a:ext cx="210424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1 segment</a:t>
            </a:r>
            <a:endParaRPr lang="en-CA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1A540-19F3-4558-BD86-A627EFB323C3}"/>
              </a:ext>
            </a:extLst>
          </p:cNvPr>
          <p:cNvSpPr txBox="1"/>
          <p:nvPr/>
        </p:nvSpPr>
        <p:spPr>
          <a:xfrm>
            <a:off x="5880059" y="3454618"/>
            <a:ext cx="219278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2 segments</a:t>
            </a:r>
            <a:endParaRPr lang="en-CA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2C6932-247A-4DE0-9E22-217605B47088}"/>
              </a:ext>
            </a:extLst>
          </p:cNvPr>
          <p:cNvSpPr txBox="1"/>
          <p:nvPr/>
        </p:nvSpPr>
        <p:spPr>
          <a:xfrm>
            <a:off x="8510222" y="3490555"/>
            <a:ext cx="263710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All segments must be adjacent to at least one other segment</a:t>
            </a:r>
            <a:endParaRPr lang="en-CA" sz="1400" dirty="0"/>
          </a:p>
        </p:txBody>
      </p:sp>
      <p:graphicFrame>
        <p:nvGraphicFramePr>
          <p:cNvPr id="45" name="Table 24">
            <a:extLst>
              <a:ext uri="{FF2B5EF4-FFF2-40B4-BE49-F238E27FC236}">
                <a16:creationId xmlns:a16="http://schemas.microsoft.com/office/drawing/2014/main" id="{E0408590-D1BF-490B-BE47-33036AF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0673"/>
              </p:ext>
            </p:extLst>
          </p:nvPr>
        </p:nvGraphicFramePr>
        <p:xfrm>
          <a:off x="6357186" y="2214984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1" name="Table 24">
            <a:extLst>
              <a:ext uri="{FF2B5EF4-FFF2-40B4-BE49-F238E27FC236}">
                <a16:creationId xmlns:a16="http://schemas.microsoft.com/office/drawing/2014/main" id="{0112343B-7AA3-4C79-BD1E-FA11D5C9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4398"/>
              </p:ext>
            </p:extLst>
          </p:nvPr>
        </p:nvGraphicFramePr>
        <p:xfrm>
          <a:off x="8944353" y="2207439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9501-A058-4BE9-98CF-DAE231A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18255"/>
            <a:ext cx="8697686" cy="1105151"/>
          </a:xfrm>
        </p:spPr>
        <p:txBody>
          <a:bodyPr>
            <a:normAutofit/>
          </a:bodyPr>
          <a:lstStyle/>
          <a:p>
            <a:r>
              <a:rPr lang="en-CA" sz="3600" dirty="0"/>
              <a:t>Algorithm: Placing Ships on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2733-5FB4-4EC9-A5D0-1FBDB3A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2" y="911224"/>
            <a:ext cx="11676017" cy="582920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  <a:hlinkClick r:id="rId2"/>
              </a:rPr>
              <a:t>collision detection - Algorithm to fit shapes to 2D grid? - Game Development Stack Exchange</a:t>
            </a:r>
            <a:endParaRPr lang="en-GB" dirty="0">
              <a:latin typeface="+mj-lt"/>
            </a:endParaRP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 call this "Place-and-Grow" for lack of having seen a better term elsewhere.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Select a single pixel/cell of your bitmap/source grid to place -- I would start with the centremost pixel. Randomly pick a position in your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bacgkround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bitmap / destination grid, to place it on. Keep randomising till you find an open space (this process can be optimised in other ways).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If it is now overlapping a solid pixel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eg.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on the left side, push it out in the opposite direction instead (same applies vice versa and for top/bottom). If you now find it in an empty space once more, you're good to go to the next step. "Grow" the pixel in in all 8 directions around itself, in terms of the source grid / bitmap. Then go back and repeat the shifting step to ensure it's not overlapping anything. Rinse, repeat.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Eventually you will get to a point where either your image is completely drawn in to background space, or you cannot expand it anymore in any direction, and will have to try again.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Basically this approach is described as "physical" because you are pushing away from any boundaries you meet -- until such time as the algorithm is done or it falls out because there is no space on any side to push out toward.</a:t>
            </a:r>
            <a:endParaRPr lang="en-GB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21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02693" y="380964"/>
            <a:ext cx="1006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Undiscovered: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3" y="5103223"/>
            <a:ext cx="3142387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46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539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r>
              <a:rPr lang="en-CA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Lord Farquaad deployed Bubble Wrap</a:t>
            </a:r>
          </a:p>
          <a:p>
            <a:r>
              <a:rPr lang="en-CA" sz="1600" b="1" dirty="0"/>
              <a:t>Ron </a:t>
            </a:r>
            <a:r>
              <a:rPr lang="en-CA" sz="1600" b="1" dirty="0" err="1"/>
              <a:t>Weasely</a:t>
            </a:r>
            <a:r>
              <a:rPr lang="en-CA" sz="1600" b="1" dirty="0"/>
              <a:t>:</a:t>
            </a:r>
            <a:r>
              <a:rPr lang="en-CA" sz="1600" dirty="0"/>
              <a:t> Oh great, just what we needed</a:t>
            </a:r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48425" y="396501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Undiscovered: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3" y="5156689"/>
            <a:ext cx="3142387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7A6B-0AB6-4770-94E8-480BEA5A280E}"/>
              </a:ext>
            </a:extLst>
          </p:cNvPr>
          <p:cNvSpPr txBox="1"/>
          <p:nvPr/>
        </p:nvSpPr>
        <p:spPr>
          <a:xfrm>
            <a:off x="3877144" y="279650"/>
            <a:ext cx="73447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4000" dirty="0"/>
              <a:t>HOVER OVER ‘MOVE IT MINOR’:</a:t>
            </a:r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66C6BC25-70D3-4AE2-926A-B5B3F715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1457"/>
              </p:ext>
            </p:extLst>
          </p:nvPr>
        </p:nvGraphicFramePr>
        <p:xfrm>
          <a:off x="8833232" y="3525597"/>
          <a:ext cx="691660" cy="71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4BEFDB30-CF9C-4FBC-83D7-E28ACBE3D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3203"/>
              </p:ext>
            </p:extLst>
          </p:nvPr>
        </p:nvGraphicFramePr>
        <p:xfrm>
          <a:off x="10168356" y="3589295"/>
          <a:ext cx="691660" cy="64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1FE7B978-9997-4EC5-9351-08D3C0ACB5A4}"/>
              </a:ext>
            </a:extLst>
          </p:cNvPr>
          <p:cNvGrpSpPr/>
          <p:nvPr/>
        </p:nvGrpSpPr>
        <p:grpSpPr>
          <a:xfrm>
            <a:off x="8423023" y="2557722"/>
            <a:ext cx="2758626" cy="2442463"/>
            <a:chOff x="205418" y="2671845"/>
            <a:chExt cx="3601108" cy="32670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1F4298-6BBD-405B-9201-11DB94FC580F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41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Move it Minor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84EAF6-FC7F-4B33-96AB-D22FF3E5D33B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6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06EA97E3-6511-43D7-A702-CF9960F72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814124" y="2959402"/>
              <a:ext cx="445718" cy="43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015F162-C704-4C0C-B3B9-C871F8B72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618726" y="3019234"/>
              <a:ext cx="459865" cy="45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A1D049E-3B71-4B1B-8E09-AC2B4687C615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7F2731-FE09-4E68-9C5B-78F703165B8D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720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478113" y="249792"/>
            <a:ext cx="143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Round: 5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74226"/>
              </p:ext>
            </p:extLst>
          </p:nvPr>
        </p:nvGraphicFramePr>
        <p:xfrm>
          <a:off x="3707849" y="21253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9F2052A-D8F9-4FB2-9F50-05BC0E49F466}"/>
              </a:ext>
            </a:extLst>
          </p:cNvPr>
          <p:cNvSpPr txBox="1"/>
          <p:nvPr/>
        </p:nvSpPr>
        <p:spPr>
          <a:xfrm>
            <a:off x="9972675" y="61912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F0209-1F80-46CD-B9BA-25E2E9F2CE4B}"/>
              </a:ext>
            </a:extLst>
          </p:cNvPr>
          <p:cNvSpPr txBox="1"/>
          <p:nvPr/>
        </p:nvSpPr>
        <p:spPr>
          <a:xfrm>
            <a:off x="10751862" y="619124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0152C-7075-4D0B-89B8-4D349E0F1BA0}"/>
              </a:ext>
            </a:extLst>
          </p:cNvPr>
          <p:cNvSpPr txBox="1"/>
          <p:nvPr/>
        </p:nvSpPr>
        <p:spPr>
          <a:xfrm>
            <a:off x="9991725" y="102015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8959D-D633-4276-812D-58DFBC7526F5}"/>
              </a:ext>
            </a:extLst>
          </p:cNvPr>
          <p:cNvSpPr txBox="1"/>
          <p:nvPr/>
        </p:nvSpPr>
        <p:spPr>
          <a:xfrm>
            <a:off x="9991725" y="139456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997A6-0116-479E-938B-06992CC9815A}"/>
              </a:ext>
            </a:extLst>
          </p:cNvPr>
          <p:cNvSpPr txBox="1"/>
          <p:nvPr/>
        </p:nvSpPr>
        <p:spPr>
          <a:xfrm>
            <a:off x="9991725" y="174281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09948-FA77-4686-9193-8A2BCF5FB4C9}"/>
              </a:ext>
            </a:extLst>
          </p:cNvPr>
          <p:cNvSpPr txBox="1"/>
          <p:nvPr/>
        </p:nvSpPr>
        <p:spPr>
          <a:xfrm>
            <a:off x="10794724" y="102015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E284F-EAC4-429E-A904-3C91F1796646}"/>
              </a:ext>
            </a:extLst>
          </p:cNvPr>
          <p:cNvSpPr txBox="1"/>
          <p:nvPr/>
        </p:nvSpPr>
        <p:spPr>
          <a:xfrm>
            <a:off x="10816673" y="139456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42CCD-373D-4CD9-A18F-FAFAF416BF2D}"/>
              </a:ext>
            </a:extLst>
          </p:cNvPr>
          <p:cNvSpPr txBox="1"/>
          <p:nvPr/>
        </p:nvSpPr>
        <p:spPr>
          <a:xfrm>
            <a:off x="10816673" y="1741376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graphicFrame>
        <p:nvGraphicFramePr>
          <p:cNvPr id="27" name="Table 17">
            <a:extLst>
              <a:ext uri="{FF2B5EF4-FFF2-40B4-BE49-F238E27FC236}">
                <a16:creationId xmlns:a16="http://schemas.microsoft.com/office/drawing/2014/main" id="{2669A95A-9B5D-4C47-98A3-CAC4385DB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63224"/>
              </p:ext>
            </p:extLst>
          </p:nvPr>
        </p:nvGraphicFramePr>
        <p:xfrm>
          <a:off x="5105400" y="3453883"/>
          <a:ext cx="67304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60A288-C12E-4F1B-8B31-A4C6994F16FD}"/>
              </a:ext>
            </a:extLst>
          </p:cNvPr>
          <p:cNvSpPr txBox="1"/>
          <p:nvPr/>
        </p:nvSpPr>
        <p:spPr>
          <a:xfrm>
            <a:off x="658432" y="2250042"/>
            <a:ext cx="143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player data table works:</a:t>
            </a:r>
          </a:p>
        </p:txBody>
      </p:sp>
    </p:spTree>
    <p:extLst>
      <p:ext uri="{BB962C8B-B14F-4D97-AF65-F5344CB8AC3E}">
        <p14:creationId xmlns:p14="http://schemas.microsoft.com/office/powerpoint/2010/main" val="224531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265220" y="249792"/>
            <a:ext cx="200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Round: 5</a:t>
            </a:r>
          </a:p>
          <a:p>
            <a:r>
              <a:rPr lang="en-CA" sz="1400" dirty="0"/>
              <a:t>Whose Turn: Ellie Woods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675"/>
              </p:ext>
            </p:extLst>
          </p:nvPr>
        </p:nvGraphicFramePr>
        <p:xfrm>
          <a:off x="2530475" y="24979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E58937C-555E-425F-B90A-BA107B700464}"/>
              </a:ext>
            </a:extLst>
          </p:cNvPr>
          <p:cNvGrpSpPr/>
          <p:nvPr/>
        </p:nvGrpSpPr>
        <p:grpSpPr>
          <a:xfrm>
            <a:off x="8814435" y="662667"/>
            <a:ext cx="1748873" cy="1400688"/>
            <a:chOff x="9972675" y="619124"/>
            <a:chExt cx="1748873" cy="14006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F2052A-D8F9-4FB2-9F50-05BC0E49F466}"/>
                </a:ext>
              </a:extLst>
            </p:cNvPr>
            <p:cNvSpPr txBox="1"/>
            <p:nvPr/>
          </p:nvSpPr>
          <p:spPr>
            <a:xfrm>
              <a:off x="9972675" y="61912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DF0209-1F80-46CD-B9BA-25E2E9F2CE4B}"/>
                </a:ext>
              </a:extLst>
            </p:cNvPr>
            <p:cNvSpPr txBox="1"/>
            <p:nvPr/>
          </p:nvSpPr>
          <p:spPr>
            <a:xfrm>
              <a:off x="10751862" y="619124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0152C-7075-4D0B-89B8-4D349E0F1BA0}"/>
                </a:ext>
              </a:extLst>
            </p:cNvPr>
            <p:cNvSpPr txBox="1"/>
            <p:nvPr/>
          </p:nvSpPr>
          <p:spPr>
            <a:xfrm>
              <a:off x="9991725" y="102015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F8959D-D633-4276-812D-58DFBC7526F5}"/>
                </a:ext>
              </a:extLst>
            </p:cNvPr>
            <p:cNvSpPr txBox="1"/>
            <p:nvPr/>
          </p:nvSpPr>
          <p:spPr>
            <a:xfrm>
              <a:off x="9991725" y="139456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F997A6-0116-479E-938B-06992CC9815A}"/>
                </a:ext>
              </a:extLst>
            </p:cNvPr>
            <p:cNvSpPr txBox="1"/>
            <p:nvPr/>
          </p:nvSpPr>
          <p:spPr>
            <a:xfrm>
              <a:off x="9991725" y="174281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09948-FA77-4686-9193-8A2BCF5FB4C9}"/>
                </a:ext>
              </a:extLst>
            </p:cNvPr>
            <p:cNvSpPr txBox="1"/>
            <p:nvPr/>
          </p:nvSpPr>
          <p:spPr>
            <a:xfrm>
              <a:off x="10794724" y="102015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4E284F-EAC4-429E-A904-3C91F1796646}"/>
                </a:ext>
              </a:extLst>
            </p:cNvPr>
            <p:cNvSpPr txBox="1"/>
            <p:nvPr/>
          </p:nvSpPr>
          <p:spPr>
            <a:xfrm>
              <a:off x="10816673" y="139456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42CCD-373D-4CD9-A18F-FAFAF416BF2D}"/>
                </a:ext>
              </a:extLst>
            </p:cNvPr>
            <p:cNvSpPr txBox="1"/>
            <p:nvPr/>
          </p:nvSpPr>
          <p:spPr>
            <a:xfrm>
              <a:off x="10816673" y="1741376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</p:grpSp>
      <p:pic>
        <p:nvPicPr>
          <p:cNvPr id="15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505606A3-80A3-4327-A076-FA2C57D3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04" y="430985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526C4-0699-400A-80C5-18E2C98CD471}"/>
              </a:ext>
            </a:extLst>
          </p:cNvPr>
          <p:cNvSpPr txBox="1"/>
          <p:nvPr/>
        </p:nvSpPr>
        <p:spPr>
          <a:xfrm>
            <a:off x="10921844" y="140950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5396B-1C09-47D2-9E59-BCB5B81C97A6}"/>
              </a:ext>
            </a:extLst>
          </p:cNvPr>
          <p:cNvSpPr txBox="1"/>
          <p:nvPr/>
        </p:nvSpPr>
        <p:spPr>
          <a:xfrm>
            <a:off x="10993461" y="1272861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4D86D-C6F3-45E8-9184-E094D5527E2E}"/>
              </a:ext>
            </a:extLst>
          </p:cNvPr>
          <p:cNvSpPr txBox="1"/>
          <p:nvPr/>
        </p:nvSpPr>
        <p:spPr>
          <a:xfrm>
            <a:off x="11128789" y="2273619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6CFA2-E9E3-4698-ABA7-E371C6FC9F66}"/>
              </a:ext>
            </a:extLst>
          </p:cNvPr>
          <p:cNvSpPr txBox="1"/>
          <p:nvPr/>
        </p:nvSpPr>
        <p:spPr>
          <a:xfrm>
            <a:off x="10951456" y="3296067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pic>
        <p:nvPicPr>
          <p:cNvPr id="31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561232D9-E616-4551-8E8A-6AC6E7B47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267699" y="250312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F3F8D9FE-AB4C-4ADD-9BA4-4C5102DFD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297317" y="3544826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Download free Curved arrow icon">
            <a:extLst>
              <a:ext uri="{FF2B5EF4-FFF2-40B4-BE49-F238E27FC236}">
                <a16:creationId xmlns:a16="http://schemas.microsoft.com/office/drawing/2014/main" id="{98CEE903-A8F0-4E52-B488-ABECEFB5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653" y="467615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agile, moving, cushion, wrap, bubble icon - Download">
            <a:extLst>
              <a:ext uri="{FF2B5EF4-FFF2-40B4-BE49-F238E27FC236}">
                <a16:creationId xmlns:a16="http://schemas.microsoft.com/office/drawing/2014/main" id="{9DB5EF64-CC08-4D55-B5CA-621CEEBC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885" y="1478858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757531-1896-44C0-B14F-CE54B66DF0A3}"/>
              </a:ext>
            </a:extLst>
          </p:cNvPr>
          <p:cNvSpPr txBox="1"/>
          <p:nvPr/>
        </p:nvSpPr>
        <p:spPr>
          <a:xfrm>
            <a:off x="11029883" y="4432619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804E03-44F8-42FC-9761-E05115EC54B3}"/>
              </a:ext>
            </a:extLst>
          </p:cNvPr>
          <p:cNvSpPr txBox="1"/>
          <p:nvPr/>
        </p:nvSpPr>
        <p:spPr>
          <a:xfrm>
            <a:off x="11128789" y="5569171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pic>
        <p:nvPicPr>
          <p:cNvPr id="37" name="Picture 4" descr="God Clipart #1198135 - Illustration by lineartestpilot">
            <a:extLst>
              <a:ext uri="{FF2B5EF4-FFF2-40B4-BE49-F238E27FC236}">
                <a16:creationId xmlns:a16="http://schemas.microsoft.com/office/drawing/2014/main" id="{371EBD2B-75F3-488D-8162-77D97D48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08" y="5861355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F9437D4-9CCC-4D30-96E2-F61CA92899B1}"/>
              </a:ext>
            </a:extLst>
          </p:cNvPr>
          <p:cNvGrpSpPr/>
          <p:nvPr/>
        </p:nvGrpSpPr>
        <p:grpSpPr>
          <a:xfrm>
            <a:off x="11045233" y="764284"/>
            <a:ext cx="758157" cy="398509"/>
            <a:chOff x="8560903" y="3724569"/>
            <a:chExt cx="758157" cy="3985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C697D7-663B-4242-A1F0-26816D3A0869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EB9418-156F-4456-B52F-1B6CE8B2048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1FA8BB-C60B-4A55-8750-5818A4D83B9B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BC8A8B-46AA-4534-812D-9A46FE8F1F7C}"/>
              </a:ext>
            </a:extLst>
          </p:cNvPr>
          <p:cNvGrpSpPr/>
          <p:nvPr/>
        </p:nvGrpSpPr>
        <p:grpSpPr>
          <a:xfrm>
            <a:off x="11095969" y="1838218"/>
            <a:ext cx="758157" cy="398509"/>
            <a:chOff x="8560903" y="3724569"/>
            <a:chExt cx="758157" cy="3985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87F506-2F34-4F15-8FCB-D2E00BFB63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789522-80E1-44D8-8670-55B28EC0D360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CAC94C-6191-4F98-84C8-BBA246662A0E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B209B7-CDF7-4BEA-AC44-5B41A9F1C982}"/>
              </a:ext>
            </a:extLst>
          </p:cNvPr>
          <p:cNvGrpSpPr/>
          <p:nvPr/>
        </p:nvGrpSpPr>
        <p:grpSpPr>
          <a:xfrm>
            <a:off x="11103024" y="2888986"/>
            <a:ext cx="758157" cy="398509"/>
            <a:chOff x="8560903" y="3724569"/>
            <a:chExt cx="758157" cy="3985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C5320D-080B-4FFE-9742-5674B8E3E6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D4A29F-CE35-4735-B6B2-94C9360F862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7471BA-96B9-45AE-9B54-7DD076949643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C432E-E9AC-4A13-8240-4E14CF6D1C01}"/>
              </a:ext>
            </a:extLst>
          </p:cNvPr>
          <p:cNvGrpSpPr/>
          <p:nvPr/>
        </p:nvGrpSpPr>
        <p:grpSpPr>
          <a:xfrm>
            <a:off x="11161045" y="3992549"/>
            <a:ext cx="758157" cy="398509"/>
            <a:chOff x="8560903" y="3724569"/>
            <a:chExt cx="758157" cy="3985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6EA4C8-E903-4553-A1F3-F7A22901ED0D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7F6E82-B856-4D4F-9044-6E0A769FC45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CA703B-0489-4E54-AA0E-73BF20EFED3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15C16E-E198-4A38-A6EA-2BF6473AE816}"/>
              </a:ext>
            </a:extLst>
          </p:cNvPr>
          <p:cNvGrpSpPr/>
          <p:nvPr/>
        </p:nvGrpSpPr>
        <p:grpSpPr>
          <a:xfrm>
            <a:off x="11136241" y="5108363"/>
            <a:ext cx="758157" cy="398509"/>
            <a:chOff x="8560903" y="3724569"/>
            <a:chExt cx="758157" cy="39850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70C383-20CD-423A-B4FE-7999DCF949D7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B424F0-9D50-49E2-9B43-83BDD28CA233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A2DDA7-AF2A-40D6-9C6F-998ABD4CE8A1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40BED5-1331-416D-82C9-D4A7C62CD213}"/>
              </a:ext>
            </a:extLst>
          </p:cNvPr>
          <p:cNvGrpSpPr/>
          <p:nvPr/>
        </p:nvGrpSpPr>
        <p:grpSpPr>
          <a:xfrm>
            <a:off x="11222531" y="6316296"/>
            <a:ext cx="758157" cy="398509"/>
            <a:chOff x="8560903" y="3724569"/>
            <a:chExt cx="758157" cy="3985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308D15-723C-4094-8139-B261C0B68F56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B95052-70CF-4540-AA80-91CEED11196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D1F982-1FD8-4803-940E-1540B9A0BD7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32841AB-E62A-4807-91DB-9C6E5F48A971}"/>
              </a:ext>
            </a:extLst>
          </p:cNvPr>
          <p:cNvSpPr txBox="1"/>
          <p:nvPr/>
        </p:nvSpPr>
        <p:spPr>
          <a:xfrm>
            <a:off x="3901440" y="3534470"/>
            <a:ext cx="2294519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sz="2400" dirty="0"/>
              <a:t>Restart Game</a:t>
            </a:r>
          </a:p>
        </p:txBody>
      </p:sp>
    </p:spTree>
    <p:extLst>
      <p:ext uri="{BB962C8B-B14F-4D97-AF65-F5344CB8AC3E}">
        <p14:creationId xmlns:p14="http://schemas.microsoft.com/office/powerpoint/2010/main" val="12541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655B5-0A7A-4E87-9A51-591C2091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10" y="0"/>
            <a:ext cx="8811855" cy="914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24BA8-F691-4AC5-A547-3FEC7843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24" y="914528"/>
            <a:ext cx="8811855" cy="944757"/>
          </a:xfrm>
          <a:prstGeom prst="rect">
            <a:avLst/>
          </a:prstGeom>
        </p:spPr>
      </p:pic>
      <p:pic>
        <p:nvPicPr>
          <p:cNvPr id="1026" name="Picture 2" descr="Best&quot; series of colors to use for differentiating series in  publication-quality plots - Cross Validated">
            <a:extLst>
              <a:ext uri="{FF2B5EF4-FFF2-40B4-BE49-F238E27FC236}">
                <a16:creationId xmlns:a16="http://schemas.microsoft.com/office/drawing/2014/main" id="{6F85593A-9F43-46EE-826E-25B7BA20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16" y="707019"/>
            <a:ext cx="3774377" cy="28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or Palettes based on Tableau (discrete) • All Your Figure Are Belong To  Us">
            <a:extLst>
              <a:ext uri="{FF2B5EF4-FFF2-40B4-BE49-F238E27FC236}">
                <a16:creationId xmlns:a16="http://schemas.microsoft.com/office/drawing/2014/main" id="{4FDFE205-727C-49DF-A7CF-7A9CDDBEA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-98116" y="3429000"/>
            <a:ext cx="4167559" cy="32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A750C-C7C2-4302-944B-B9810EC90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443" y="2773813"/>
            <a:ext cx="8189822" cy="38068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0239E-5CAB-4E01-9B7B-9004BF0ADBE4}"/>
              </a:ext>
            </a:extLst>
          </p:cNvPr>
          <p:cNvCxnSpPr/>
          <p:nvPr/>
        </p:nvCxnSpPr>
        <p:spPr>
          <a:xfrm>
            <a:off x="8963025" y="2476500"/>
            <a:ext cx="838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624F-463E-47A7-BCB1-33D74DB243EF}"/>
              </a:ext>
            </a:extLst>
          </p:cNvPr>
          <p:cNvCxnSpPr>
            <a:cxnSpLocks/>
          </p:cNvCxnSpPr>
          <p:nvPr/>
        </p:nvCxnSpPr>
        <p:spPr>
          <a:xfrm flipH="1">
            <a:off x="8877300" y="2562225"/>
            <a:ext cx="714375" cy="1514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3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8FAC4-D112-4FBE-AD56-C62674F7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" y="663884"/>
            <a:ext cx="102979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84FD9-B30E-424F-9827-9A4063EA1FEA}"/>
              </a:ext>
            </a:extLst>
          </p:cNvPr>
          <p:cNvSpPr txBox="1"/>
          <p:nvPr/>
        </p:nvSpPr>
        <p:spPr>
          <a:xfrm>
            <a:off x="223786" y="111055"/>
            <a:ext cx="7130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Caveats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CA" dirty="0"/>
            </a:br>
            <a:r>
              <a:rPr lang="en-CA" dirty="0"/>
              <a:t>Number of players: 2 –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 number of power ups a player can hold: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3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9E43-8581-4DF2-99BA-C73CCDB9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UI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2E4C-06CA-4FCD-A90D-71870688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places for open license images</a:t>
            </a:r>
          </a:p>
        </p:txBody>
      </p:sp>
    </p:spTree>
    <p:extLst>
      <p:ext uri="{BB962C8B-B14F-4D97-AF65-F5344CB8AC3E}">
        <p14:creationId xmlns:p14="http://schemas.microsoft.com/office/powerpoint/2010/main" val="39938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338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15587" y="0"/>
            <a:ext cx="8019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							</a:t>
            </a:r>
            <a:r>
              <a:rPr lang="en-CA" sz="4000" i="1" baseline="-25000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TM</a:t>
            </a:r>
            <a:endParaRPr lang="en-CA" sz="7200" i="1" baseline="-25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  <a:endParaRPr lang="en-CA" sz="7200" i="1" baseline="30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844F7-C74C-4919-863A-7550C49E318D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C876-400A-4387-9BF3-1B61C88E4944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15550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0117 -0.13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013 -0.14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0156 -0.14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2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6" grpId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7E2EE-419C-4CFF-84D4-5E799B67F4A7}"/>
              </a:ext>
            </a:extLst>
          </p:cNvPr>
          <p:cNvSpPr txBox="1"/>
          <p:nvPr/>
        </p:nvSpPr>
        <p:spPr>
          <a:xfrm>
            <a:off x="141725" y="787299"/>
            <a:ext cx="4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</a:t>
            </a:r>
            <a:r>
              <a:rPr lang="en-CA" i="1" dirty="0"/>
              <a:t>basically</a:t>
            </a:r>
            <a:r>
              <a:rPr lang="en-CA" dirty="0"/>
              <a:t> Battleship, except: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9148-9F72-45B2-8D0D-2A17CE24BCED}"/>
              </a:ext>
            </a:extLst>
          </p:cNvPr>
          <p:cNvSpPr txBox="1"/>
          <p:nvPr/>
        </p:nvSpPr>
        <p:spPr>
          <a:xfrm>
            <a:off x="1052450" y="3869078"/>
            <a:ext cx="3513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is an </a:t>
            </a:r>
            <a:r>
              <a:rPr lang="en-CA" sz="1600" i="1" dirty="0"/>
              <a:t>anonymous</a:t>
            </a:r>
            <a:r>
              <a:rPr lang="en-CA" sz="1600" dirty="0"/>
              <a:t> chat window for strategizing, forming alliances, and </a:t>
            </a:r>
            <a:r>
              <a:rPr lang="en-CA" sz="1600" b="1" u="sng" dirty="0"/>
              <a:t>treachery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301B8-2056-462E-969E-E3F4E2C66B1B}"/>
              </a:ext>
            </a:extLst>
          </p:cNvPr>
          <p:cNvSpPr txBox="1"/>
          <p:nvPr/>
        </p:nvSpPr>
        <p:spPr>
          <a:xfrm>
            <a:off x="1090372" y="1233575"/>
            <a:ext cx="3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up to to eight players all on the same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44ADC-0113-42E4-BCE0-868D6E989604}"/>
              </a:ext>
            </a:extLst>
          </p:cNvPr>
          <p:cNvSpPr txBox="1"/>
          <p:nvPr/>
        </p:nvSpPr>
        <p:spPr>
          <a:xfrm>
            <a:off x="6816258" y="1317928"/>
            <a:ext cx="306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400" dirty="0"/>
              <a:t>You design your own ships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C7022-C4AB-490E-895F-F7106CDA4B05}"/>
              </a:ext>
            </a:extLst>
          </p:cNvPr>
          <p:cNvGrpSpPr/>
          <p:nvPr/>
        </p:nvGrpSpPr>
        <p:grpSpPr>
          <a:xfrm>
            <a:off x="1330269" y="1756795"/>
            <a:ext cx="2621508" cy="1952477"/>
            <a:chOff x="1330269" y="1756795"/>
            <a:chExt cx="2621508" cy="19524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C5635-2280-4CE4-923F-29A1A30CA2D1}"/>
                </a:ext>
              </a:extLst>
            </p:cNvPr>
            <p:cNvSpPr/>
            <p:nvPr/>
          </p:nvSpPr>
          <p:spPr>
            <a:xfrm>
              <a:off x="1330269" y="1756795"/>
              <a:ext cx="2621508" cy="1952477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32709" y="1756795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598645" y="2059577"/>
              <a:ext cx="300446" cy="22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DFDCB-99E3-4062-A13A-89C586A0B73B}"/>
                </a:ext>
              </a:extLst>
            </p:cNvPr>
            <p:cNvSpPr/>
            <p:nvPr/>
          </p:nvSpPr>
          <p:spPr>
            <a:xfrm flipH="1">
              <a:off x="2883159" y="2525765"/>
              <a:ext cx="300446" cy="1102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2DF025-EC5A-4908-B83A-AFAB13BFF3C9}"/>
                </a:ext>
              </a:extLst>
            </p:cNvPr>
            <p:cNvSpPr/>
            <p:nvPr/>
          </p:nvSpPr>
          <p:spPr>
            <a:xfrm flipH="1">
              <a:off x="3107405" y="2580874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A57789-B66D-4688-92AA-5C20B66676D5}"/>
                </a:ext>
              </a:extLst>
            </p:cNvPr>
            <p:cNvSpPr/>
            <p:nvPr/>
          </p:nvSpPr>
          <p:spPr>
            <a:xfrm flipH="1">
              <a:off x="2849234" y="2217480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D75A970-6782-4723-9885-8162CD230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59924"/>
              </p:ext>
            </p:extLst>
          </p:nvPr>
        </p:nvGraphicFramePr>
        <p:xfrm>
          <a:off x="6556065" y="1871825"/>
          <a:ext cx="2793092" cy="1817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7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1660082" y="4792408"/>
            <a:ext cx="1599723" cy="19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CE49AC-149B-4F00-9293-A4640C574658}"/>
              </a:ext>
            </a:extLst>
          </p:cNvPr>
          <p:cNvGrpSpPr/>
          <p:nvPr/>
        </p:nvGrpSpPr>
        <p:grpSpPr>
          <a:xfrm>
            <a:off x="7327224" y="4772707"/>
            <a:ext cx="2277503" cy="1307022"/>
            <a:chOff x="7327224" y="4772707"/>
            <a:chExt cx="2277503" cy="1307022"/>
          </a:xfrm>
        </p:grpSpPr>
        <p:pic>
          <p:nvPicPr>
            <p:cNvPr id="25" name="Picture 2" descr="Monitoring, warfare, awacs, radar, aircraft, radio intelligence, airplane  icon">
              <a:extLst>
                <a:ext uri="{FF2B5EF4-FFF2-40B4-BE49-F238E27FC236}">
                  <a16:creationId xmlns:a16="http://schemas.microsoft.com/office/drawing/2014/main" id="{D9218FF2-D875-48CB-8DCC-6A26625D3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224" y="4884213"/>
              <a:ext cx="448986" cy="39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Illustration Isolated Grey Missile Icon Stock Vector (Royalty Free)  266595614">
              <a:extLst>
                <a:ext uri="{FF2B5EF4-FFF2-40B4-BE49-F238E27FC236}">
                  <a16:creationId xmlns:a16="http://schemas.microsoft.com/office/drawing/2014/main" id="{FFBA4DEC-F89E-4F73-BB53-8AFFF28B3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7" t="16636" r="23861" b="28318"/>
            <a:stretch/>
          </p:blipFill>
          <p:spPr bwMode="auto">
            <a:xfrm>
              <a:off x="9090309" y="5050467"/>
              <a:ext cx="514418" cy="520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64331E7-D504-4CA2-83D4-1CB4A1BF3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8558608" y="5518234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Download free Curved arrow icon">
              <a:extLst>
                <a:ext uri="{FF2B5EF4-FFF2-40B4-BE49-F238E27FC236}">
                  <a16:creationId xmlns:a16="http://schemas.microsoft.com/office/drawing/2014/main" id="{2A954A69-5314-4FE4-AA14-450D2913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418" y="5559343"/>
              <a:ext cx="520386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agile, moving, cushion, wrap, bubble icon - Download">
              <a:extLst>
                <a:ext uri="{FF2B5EF4-FFF2-40B4-BE49-F238E27FC236}">
                  <a16:creationId xmlns:a16="http://schemas.microsoft.com/office/drawing/2014/main" id="{04EE19CD-95CC-4C73-97EF-3D6BBDA1B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987" y="4772707"/>
              <a:ext cx="641518" cy="64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C81331-5BDB-4F0B-95FD-D3D244C80686}"/>
              </a:ext>
            </a:extLst>
          </p:cNvPr>
          <p:cNvSpPr txBox="1"/>
          <p:nvPr/>
        </p:nvSpPr>
        <p:spPr>
          <a:xfrm>
            <a:off x="7295041" y="4361521"/>
            <a:ext cx="2312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power-ups</a:t>
            </a:r>
            <a:endParaRPr lang="en-CA" sz="1600" b="1" u="sng" dirty="0"/>
          </a:p>
        </p:txBody>
      </p:sp>
    </p:spTree>
    <p:extLst>
      <p:ext uri="{BB962C8B-B14F-4D97-AF65-F5344CB8AC3E}">
        <p14:creationId xmlns:p14="http://schemas.microsoft.com/office/powerpoint/2010/main" val="20720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  <p:bldP spid="20" grpId="0" uiExpand="1" build="p"/>
      <p:bldP spid="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Gameplay: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8B02B45B-6689-4E43-BB14-90425E0E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09916"/>
              </p:ext>
            </p:extLst>
          </p:nvPr>
        </p:nvGraphicFramePr>
        <p:xfrm>
          <a:off x="676424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1B9D0EF-695A-42F1-8B09-8F565451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7710"/>
              </p:ext>
            </p:extLst>
          </p:nvPr>
        </p:nvGraphicFramePr>
        <p:xfrm>
          <a:off x="2178992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will design two 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Each ship consists of 8 squares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Your ships will be randomly placed on the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see your ships are at all times, the rest of the map starts as fog (unknown)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</a:t>
            </a:r>
            <a:r>
              <a:rPr lang="en-CA" b="1" dirty="0"/>
              <a:t>turn</a:t>
            </a:r>
            <a:r>
              <a:rPr lang="en-CA" dirty="0"/>
              <a:t> you can either fire a shot </a:t>
            </a:r>
            <a:r>
              <a:rPr lang="en-CA" u="sng" dirty="0"/>
              <a:t>or</a:t>
            </a:r>
            <a:r>
              <a:rPr lang="en-CA" dirty="0"/>
              <a:t> use a power-up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b="1" dirty="0"/>
              <a:t>round</a:t>
            </a:r>
            <a:r>
              <a:rPr lang="en-CA" dirty="0"/>
              <a:t> ends when each player has had a turn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91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Sneak-a-Peek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504004" y="4754952"/>
            <a:ext cx="316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military grade bubble wrap </a:t>
            </a:r>
            <a:r>
              <a:rPr lang="en-CA" b="1" dirty="0"/>
              <a:t>protects your entire ship for one rounds</a:t>
            </a:r>
            <a:r>
              <a:rPr lang="en-CA" dirty="0"/>
              <a:t>. These bubbles do not pop – shots simply bounce off.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32297" y="-27196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30D55B-F64C-422A-B3CA-8B597779DA36}"/>
              </a:ext>
            </a:extLst>
          </p:cNvPr>
          <p:cNvSpPr txBox="1"/>
          <p:nvPr/>
        </p:nvSpPr>
        <p:spPr>
          <a:xfrm>
            <a:off x="1532659" y="2987853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Big Shot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BED17C-9D2A-42CA-AE23-C793EDC102E8}"/>
              </a:ext>
            </a:extLst>
          </p:cNvPr>
          <p:cNvGrpSpPr/>
          <p:nvPr/>
        </p:nvGrpSpPr>
        <p:grpSpPr>
          <a:xfrm>
            <a:off x="5589988" y="3445961"/>
            <a:ext cx="990602" cy="1240283"/>
            <a:chOff x="2409553" y="3712660"/>
            <a:chExt cx="990602" cy="12402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EF5BD0-7AEA-4FE5-84BE-4A7598485ECB}"/>
                </a:ext>
              </a:extLst>
            </p:cNvPr>
            <p:cNvGrpSpPr/>
            <p:nvPr/>
          </p:nvGrpSpPr>
          <p:grpSpPr>
            <a:xfrm>
              <a:off x="2409553" y="3712660"/>
              <a:ext cx="990602" cy="1171575"/>
              <a:chOff x="1171574" y="1819275"/>
              <a:chExt cx="990602" cy="11715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57FE7D-4857-4E0E-B264-2AECE98E9C74}"/>
                  </a:ext>
                </a:extLst>
              </p:cNvPr>
              <p:cNvSpPr/>
              <p:nvPr/>
            </p:nvSpPr>
            <p:spPr>
              <a:xfrm>
                <a:off x="1171574" y="1819275"/>
                <a:ext cx="295276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582310-62DC-40B5-B3B8-CA8D9901BC3D}"/>
                  </a:ext>
                </a:extLst>
              </p:cNvPr>
              <p:cNvSpPr/>
              <p:nvPr/>
            </p:nvSpPr>
            <p:spPr>
              <a:xfrm>
                <a:off x="1466850" y="2209800"/>
                <a:ext cx="695326" cy="295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3B3F5-542A-4B85-A320-6A74FFCA4648}"/>
                  </a:ext>
                </a:extLst>
              </p:cNvPr>
              <p:cNvSpPr/>
              <p:nvPr/>
            </p:nvSpPr>
            <p:spPr>
              <a:xfrm>
                <a:off x="1800227" y="2505075"/>
                <a:ext cx="361949" cy="485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098" name="Picture 2" descr="Free photo Bubble Wrap Hexagons Six Sided Shapes - Max Pixel">
                <a:extLst>
                  <a:ext uri="{FF2B5EF4-FFF2-40B4-BE49-F238E27FC236}">
                    <a16:creationId xmlns:a16="http://schemas.microsoft.com/office/drawing/2014/main" id="{A7DB8AAE-C63E-43F7-B8A4-777E690F5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4" t="32908" r="74249" b="26744"/>
              <a:stretch/>
            </p:blipFill>
            <p:spPr bwMode="auto">
              <a:xfrm>
                <a:off x="1171574" y="1867915"/>
                <a:ext cx="361950" cy="834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CD4809E0-1B09-46BE-9179-73BF09F5D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>
              <a:off x="3038205" y="4118703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BCEC6C0A-B63E-45E5-9619-991E3109A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 rot="15910409">
              <a:off x="2788312" y="3866922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37A6CE-4855-4964-8CC6-C2840F747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85912"/>
              </p:ext>
            </p:extLst>
          </p:nvPr>
        </p:nvGraphicFramePr>
        <p:xfrm>
          <a:off x="1164307" y="3367522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458EA53-85F8-40FA-8434-93AD20FF7F9B}"/>
              </a:ext>
            </a:extLst>
          </p:cNvPr>
          <p:cNvGrpSpPr/>
          <p:nvPr/>
        </p:nvGrpSpPr>
        <p:grpSpPr>
          <a:xfrm>
            <a:off x="1134867" y="3367522"/>
            <a:ext cx="1513083" cy="1541384"/>
            <a:chOff x="6592052" y="3761300"/>
            <a:chExt cx="1513083" cy="1541384"/>
          </a:xfrm>
        </p:grpSpPr>
        <p:pic>
          <p:nvPicPr>
            <p:cNvPr id="25" name="Picture 2" descr="Fog, weather, foggy, mist, forecast icon">
              <a:extLst>
                <a:ext uri="{FF2B5EF4-FFF2-40B4-BE49-F238E27FC236}">
                  <a16:creationId xmlns:a16="http://schemas.microsoft.com/office/drawing/2014/main" id="{4675466D-21C0-476A-90ED-91A27EBF9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81836" y="380519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og, weather, foggy, mist, forecast icon">
              <a:extLst>
                <a:ext uri="{FF2B5EF4-FFF2-40B4-BE49-F238E27FC236}">
                  <a16:creationId xmlns:a16="http://schemas.microsoft.com/office/drawing/2014/main" id="{980246E7-40F8-4AC7-A368-A1BF670C7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052670" y="380310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Fog, weather, foggy, mist, forecast icon">
              <a:extLst>
                <a:ext uri="{FF2B5EF4-FFF2-40B4-BE49-F238E27FC236}">
                  <a16:creationId xmlns:a16="http://schemas.microsoft.com/office/drawing/2014/main" id="{34D4A673-19BD-42A3-9AF8-ED2B22F88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592052" y="412842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96A59655-1BC4-4CC4-8599-2964CF4EE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19010" y="449554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D6A5B82F-7732-4B97-B06F-6A28A6EFE5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594682" y="376130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84840BCF-63C9-4D62-BA86-B3AAA9E6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146175" y="4939659"/>
              <a:ext cx="554657" cy="36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07A1A99C-5754-4334-BBFB-1B37001F7A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734301" y="449947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F0D673-A538-455C-8792-2C8A22248823}"/>
              </a:ext>
            </a:extLst>
          </p:cNvPr>
          <p:cNvSpPr txBox="1"/>
          <p:nvPr/>
        </p:nvSpPr>
        <p:spPr>
          <a:xfrm>
            <a:off x="828673" y="5292609"/>
            <a:ext cx="316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shot covers 4 squares this turn. Way to go </a:t>
            </a:r>
            <a:r>
              <a:rPr lang="en-CA" dirty="0" err="1"/>
              <a:t>champo</a:t>
            </a:r>
            <a:r>
              <a:rPr lang="en-CA" dirty="0"/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7588" y="3140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Bubble Wrap</a:t>
            </a:r>
          </a:p>
        </p:txBody>
      </p:sp>
      <p:pic>
        <p:nvPicPr>
          <p:cNvPr id="37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E61297A8-52AA-4CDE-9622-711D3F45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02" y="3109127"/>
            <a:ext cx="44898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20752C7C-0CCB-45E1-8AEB-871DC67CB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2443955" y="2764224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agile, moving, cushion, wrap, bubble icon - Download">
            <a:extLst>
              <a:ext uri="{FF2B5EF4-FFF2-40B4-BE49-F238E27FC236}">
                <a16:creationId xmlns:a16="http://schemas.microsoft.com/office/drawing/2014/main" id="{E0BF5340-C247-4A7B-890B-CDB8C91C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03" y="2997670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agile, moving, cushion, wrap, bubble icon - Download">
            <a:extLst>
              <a:ext uri="{FF2B5EF4-FFF2-40B4-BE49-F238E27FC236}">
                <a16:creationId xmlns:a16="http://schemas.microsoft.com/office/drawing/2014/main" id="{2E5CCBA4-5670-485C-B4D8-74BC3AE6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72" y="3036426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621EEF6E-8CE8-4880-ACA1-3444DF1B9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018241" y="2801047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 24">
            <a:extLst>
              <a:ext uri="{FF2B5EF4-FFF2-40B4-BE49-F238E27FC236}">
                <a16:creationId xmlns:a16="http://schemas.microsoft.com/office/drawing/2014/main" id="{C53C8E0C-B170-461D-8525-AFCD27E89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18594"/>
              </p:ext>
            </p:extLst>
          </p:nvPr>
        </p:nvGraphicFramePr>
        <p:xfrm>
          <a:off x="9814465" y="3626234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pic>
        <p:nvPicPr>
          <p:cNvPr id="45" name="Picture 2" descr="Fog, weather, foggy, mist, forecast icon">
            <a:extLst>
              <a:ext uri="{FF2B5EF4-FFF2-40B4-BE49-F238E27FC236}">
                <a16:creationId xmlns:a16="http://schemas.microsoft.com/office/drawing/2014/main" id="{56ABA6FB-B18B-468F-A61C-141A5836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62605" y="397822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og, weather, foggy, mist, forecast icon">
            <a:extLst>
              <a:ext uri="{FF2B5EF4-FFF2-40B4-BE49-F238E27FC236}">
                <a16:creationId xmlns:a16="http://schemas.microsoft.com/office/drawing/2014/main" id="{8426D89C-B15B-4FD2-80DE-6A1E7C56D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70969" y="4368058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og, weather, foggy, mist, forecast icon">
            <a:extLst>
              <a:ext uri="{FF2B5EF4-FFF2-40B4-BE49-F238E27FC236}">
                <a16:creationId xmlns:a16="http://schemas.microsoft.com/office/drawing/2014/main" id="{8FE7E1AC-D522-4EA3-B72A-60EEC3F57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822829" y="4693303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og, weather, foggy, mist, forecast icon">
            <a:extLst>
              <a:ext uri="{FF2B5EF4-FFF2-40B4-BE49-F238E27FC236}">
                <a16:creationId xmlns:a16="http://schemas.microsoft.com/office/drawing/2014/main" id="{7D309B9F-1362-4D64-BF94-7466F076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96871" y="509388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og, weather, foggy, mist, forecast icon">
            <a:extLst>
              <a:ext uri="{FF2B5EF4-FFF2-40B4-BE49-F238E27FC236}">
                <a16:creationId xmlns:a16="http://schemas.microsoft.com/office/drawing/2014/main" id="{A2D35A37-F460-40F5-B0F3-51884EB31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10759122" y="4759743"/>
            <a:ext cx="637037" cy="41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0360E0-5901-42FA-9B73-6E2DB1A04065}"/>
              </a:ext>
            </a:extLst>
          </p:cNvPr>
          <p:cNvSpPr txBox="1"/>
          <p:nvPr/>
        </p:nvSpPr>
        <p:spPr>
          <a:xfrm>
            <a:off x="8899745" y="5419127"/>
            <a:ext cx="316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Reveals what lies beneath  five squares of fog. Other players know </a:t>
            </a:r>
            <a:r>
              <a:rPr lang="en-CA" i="1" dirty="0"/>
              <a:t>where</a:t>
            </a:r>
            <a:r>
              <a:rPr lang="en-CA" dirty="0"/>
              <a:t> you looked but not </a:t>
            </a:r>
            <a:r>
              <a:rPr lang="en-CA" i="1" dirty="0"/>
              <a:t>what </a:t>
            </a:r>
            <a:r>
              <a:rPr lang="en-CA" dirty="0"/>
              <a:t>you can saw. </a:t>
            </a:r>
          </a:p>
        </p:txBody>
      </p:sp>
      <p:pic>
        <p:nvPicPr>
          <p:cNvPr id="1034" name="Picture 10" descr="Eyes Emoji [Free Download All Emojis] | Emoji Island">
            <a:extLst>
              <a:ext uri="{FF2B5EF4-FFF2-40B4-BE49-F238E27FC236}">
                <a16:creationId xmlns:a16="http://schemas.microsoft.com/office/drawing/2014/main" id="{E24D521D-C7B9-4218-9E95-506EED3B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94" y="6311542"/>
            <a:ext cx="397308" cy="3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B87794-340E-42F7-A733-4D1723C9C670}"/>
              </a:ext>
            </a:extLst>
          </p:cNvPr>
          <p:cNvSpPr/>
          <p:nvPr/>
        </p:nvSpPr>
        <p:spPr>
          <a:xfrm>
            <a:off x="641478" y="2682240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EB321-CE29-44F0-A49D-AB3C45E7E73A}"/>
              </a:ext>
            </a:extLst>
          </p:cNvPr>
          <p:cNvSpPr/>
          <p:nvPr/>
        </p:nvSpPr>
        <p:spPr>
          <a:xfrm>
            <a:off x="4473006" y="266833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A4FE22-3D6B-4669-BA0C-F4DD14DA51DE}"/>
              </a:ext>
            </a:extLst>
          </p:cNvPr>
          <p:cNvSpPr/>
          <p:nvPr/>
        </p:nvSpPr>
        <p:spPr>
          <a:xfrm>
            <a:off x="8700782" y="310912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720505" y="511955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Allows you to teleport one of your ships to anywhere on the map and reorient it as you please.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11923" y="33261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2827" y="30749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Move it Major</a:t>
            </a:r>
          </a:p>
        </p:txBody>
      </p:sp>
      <p:pic>
        <p:nvPicPr>
          <p:cNvPr id="40" name="Picture 16" descr="Download free Curved arrow icon">
            <a:extLst>
              <a:ext uri="{FF2B5EF4-FFF2-40B4-BE49-F238E27FC236}">
                <a16:creationId xmlns:a16="http://schemas.microsoft.com/office/drawing/2014/main" id="{3CE7FACE-4F80-439B-BBFF-0389EC77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22" y="3078400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Download free Curved arrow icon">
            <a:extLst>
              <a:ext uri="{FF2B5EF4-FFF2-40B4-BE49-F238E27FC236}">
                <a16:creationId xmlns:a16="http://schemas.microsoft.com/office/drawing/2014/main" id="{A6181143-130A-4C0E-8BBB-EFBAACE2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78" y="2985467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 24">
            <a:extLst>
              <a:ext uri="{FF2B5EF4-FFF2-40B4-BE49-F238E27FC236}">
                <a16:creationId xmlns:a16="http://schemas.microsoft.com/office/drawing/2014/main" id="{2514786A-C836-4875-8FBF-E00B3EB6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81682"/>
              </p:ext>
            </p:extLst>
          </p:nvPr>
        </p:nvGraphicFramePr>
        <p:xfrm>
          <a:off x="364849" y="382571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4" name="Table 24">
            <a:extLst>
              <a:ext uri="{FF2B5EF4-FFF2-40B4-BE49-F238E27FC236}">
                <a16:creationId xmlns:a16="http://schemas.microsoft.com/office/drawing/2014/main" id="{A92CA13D-31C9-477D-A8FB-7EB799A5F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29291"/>
              </p:ext>
            </p:extLst>
          </p:nvPr>
        </p:nvGraphicFramePr>
        <p:xfrm>
          <a:off x="2113332" y="3847749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5" name="Table 24">
            <a:extLst>
              <a:ext uri="{FF2B5EF4-FFF2-40B4-BE49-F238E27FC236}">
                <a16:creationId xmlns:a16="http://schemas.microsoft.com/office/drawing/2014/main" id="{099E0579-D378-43D3-9B03-A2C514AD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56473"/>
              </p:ext>
            </p:extLst>
          </p:nvPr>
        </p:nvGraphicFramePr>
        <p:xfrm>
          <a:off x="472050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CD02C87D-B4F2-4B35-A6CA-171877A63DB9}"/>
              </a:ext>
            </a:extLst>
          </p:cNvPr>
          <p:cNvSpPr/>
          <p:nvPr/>
        </p:nvSpPr>
        <p:spPr>
          <a:xfrm>
            <a:off x="6171212" y="4159382"/>
            <a:ext cx="209550" cy="32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9C41EC69-81C5-497F-AA48-11C91376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8964"/>
              </p:ext>
            </p:extLst>
          </p:nvPr>
        </p:nvGraphicFramePr>
        <p:xfrm>
          <a:off x="675885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3067B74-93B6-46D8-ADD0-9FB1F963C10C}"/>
              </a:ext>
            </a:extLst>
          </p:cNvPr>
          <p:cNvSpPr txBox="1"/>
          <p:nvPr/>
        </p:nvSpPr>
        <p:spPr>
          <a:xfrm>
            <a:off x="1319551" y="6174972"/>
            <a:ext cx="680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Moving caveat</a:t>
            </a:r>
            <a:r>
              <a:rPr lang="en-CA" sz="1600" dirty="0"/>
              <a:t>: if you move under fog (probably a good idea) and an opponent hits one of your </a:t>
            </a:r>
            <a:r>
              <a:rPr lang="en-CA" sz="1600" i="1" dirty="0"/>
              <a:t>already damaged</a:t>
            </a:r>
            <a:r>
              <a:rPr lang="en-CA" sz="1600" dirty="0"/>
              <a:t> segments, that opponent gets another shot</a:t>
            </a:r>
          </a:p>
        </p:txBody>
      </p:sp>
      <p:pic>
        <p:nvPicPr>
          <p:cNvPr id="61" name="Picture 4" descr="God Clipart #1198135 - Illustration by lineartestpilot">
            <a:extLst>
              <a:ext uri="{FF2B5EF4-FFF2-40B4-BE49-F238E27FC236}">
                <a16:creationId xmlns:a16="http://schemas.microsoft.com/office/drawing/2014/main" id="{13C9EAB1-0D98-40DE-80CE-9354C831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818" y="307491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Clown Clipart Pictures - Clipartix">
            <a:extLst>
              <a:ext uri="{FF2B5EF4-FFF2-40B4-BE49-F238E27FC236}">
                <a16:creationId xmlns:a16="http://schemas.microsoft.com/office/drawing/2014/main" id="{6C3B51E8-80D3-41D1-BAB3-1F998B74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57" y="3522528"/>
            <a:ext cx="1399523" cy="20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0D25CE-F43A-4E91-AE2C-FB10188F67B7}"/>
              </a:ext>
            </a:extLst>
          </p:cNvPr>
          <p:cNvSpPr txBox="1"/>
          <p:nvPr/>
        </p:nvSpPr>
        <p:spPr>
          <a:xfrm>
            <a:off x="8715892" y="571647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‘cool down’ limitation on your sound board is removed. Please have mercy.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56AFA-88A5-4DED-8093-EC360A2923E3}"/>
              </a:ext>
            </a:extLst>
          </p:cNvPr>
          <p:cNvGrpSpPr/>
          <p:nvPr/>
        </p:nvGrpSpPr>
        <p:grpSpPr>
          <a:xfrm>
            <a:off x="205418" y="2671845"/>
            <a:ext cx="3601108" cy="3267095"/>
            <a:chOff x="205418" y="2671845"/>
            <a:chExt cx="3601108" cy="32670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30D55B-F64C-422A-B3CA-8B597779DA36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Move it Minor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0D673-A538-455C-8792-2C8A22248823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3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9D0E36D5-947E-4D51-92F0-8F3BC0380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679509" y="2888047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628B464D-E2F4-4B5D-84D0-ECEB8C664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589610" y="2950608"/>
              <a:ext cx="529722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30FDCD-1960-43FF-8D98-DB63F7708189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462BC8-23BC-4F1A-9DF4-0437273BD135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B1BD841-5E3A-4856-9B46-B8EBB6807C5B}"/>
              </a:ext>
            </a:extLst>
          </p:cNvPr>
          <p:cNvSpPr/>
          <p:nvPr/>
        </p:nvSpPr>
        <p:spPr>
          <a:xfrm>
            <a:off x="4483581" y="2813317"/>
            <a:ext cx="3601108" cy="326709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84F68-C961-4F61-973C-F76FBB5E8067}"/>
              </a:ext>
            </a:extLst>
          </p:cNvPr>
          <p:cNvSpPr/>
          <p:nvPr/>
        </p:nvSpPr>
        <p:spPr>
          <a:xfrm>
            <a:off x="8406756" y="2959911"/>
            <a:ext cx="3601108" cy="367989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2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149067" y="361268"/>
            <a:ext cx="457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 Interface</a:t>
            </a:r>
          </a:p>
        </p:txBody>
      </p:sp>
    </p:spTree>
    <p:extLst>
      <p:ext uri="{BB962C8B-B14F-4D97-AF65-F5344CB8AC3E}">
        <p14:creationId xmlns:p14="http://schemas.microsoft.com/office/powerpoint/2010/main" val="3245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End Game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last player with a ship afloat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your last ship sinks,  you’re dead. The entire map will be revealed to you but you lose the ability to send messages in the chat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6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212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Back to Start screen</a:t>
            </a:r>
          </a:p>
        </p:txBody>
      </p:sp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621766" y="2509886"/>
            <a:ext cx="721204" cy="88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AD854F-FED0-4DCF-885D-876F160ED30D}"/>
              </a:ext>
            </a:extLst>
          </p:cNvPr>
          <p:cNvSpPr txBox="1"/>
          <p:nvPr/>
        </p:nvSpPr>
        <p:spPr>
          <a:xfrm>
            <a:off x="3898735" y="6292368"/>
            <a:ext cx="513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4 players are ready to start</a:t>
            </a:r>
          </a:p>
        </p:txBody>
      </p:sp>
      <p:pic>
        <p:nvPicPr>
          <p:cNvPr id="4100" name="Picture 4" descr="Gender Neutral User - Account Icon Png Clipart - Full Size Clipart  (#154296) - PinClipart">
            <a:extLst>
              <a:ext uri="{FF2B5EF4-FFF2-40B4-BE49-F238E27FC236}">
                <a16:creationId xmlns:a16="http://schemas.microsoft.com/office/drawing/2014/main" id="{05DFFEC6-B854-4C96-AA56-C870A29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" y="1334044"/>
            <a:ext cx="669676" cy="78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2C1108-7DC4-4C1C-A5D3-E0E182739995}"/>
              </a:ext>
            </a:extLst>
          </p:cNvPr>
          <p:cNvSpPr txBox="1"/>
          <p:nvPr/>
        </p:nvSpPr>
        <p:spPr>
          <a:xfrm>
            <a:off x="1278239" y="1404770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Name: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15FB5-A49F-491C-85A1-AC7C4B918917}"/>
              </a:ext>
            </a:extLst>
          </p:cNvPr>
          <p:cNvSpPr txBox="1"/>
          <p:nvPr/>
        </p:nvSpPr>
        <p:spPr>
          <a:xfrm>
            <a:off x="1350212" y="1808875"/>
            <a:ext cx="578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Revealed at the end of the game to determine the bonus prize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Please use your real name, i</a:t>
            </a:r>
            <a:r>
              <a:rPr lang="en-CA" sz="1400" dirty="0">
                <a:sym typeface="Wingdings" panose="05000000000000000000" pitchFamily="2" charset="2"/>
              </a:rPr>
              <a:t>t helps troubleshoot connection issues 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F9061-5C5B-46CF-8A38-AFD7EB33546F}"/>
              </a:ext>
            </a:extLst>
          </p:cNvPr>
          <p:cNvSpPr txBox="1"/>
          <p:nvPr/>
        </p:nvSpPr>
        <p:spPr>
          <a:xfrm>
            <a:off x="1388507" y="2492097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Alias: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3B039-F8E8-4748-B9D9-2D6224D30B7E}"/>
              </a:ext>
            </a:extLst>
          </p:cNvPr>
          <p:cNvSpPr/>
          <p:nvPr/>
        </p:nvSpPr>
        <p:spPr>
          <a:xfrm>
            <a:off x="2167591" y="1474413"/>
            <a:ext cx="253710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B8761-9620-4081-A410-AE4188773143}"/>
              </a:ext>
            </a:extLst>
          </p:cNvPr>
          <p:cNvSpPr/>
          <p:nvPr/>
        </p:nvSpPr>
        <p:spPr>
          <a:xfrm>
            <a:off x="2103261" y="2539059"/>
            <a:ext cx="273794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674096" y="2884022"/>
            <a:ext cx="665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Enter your own or pick from the bank below</a:t>
            </a: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16FC99F1-E073-4CD8-A2A8-B42127DA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67144"/>
              </p:ext>
            </p:extLst>
          </p:nvPr>
        </p:nvGraphicFramePr>
        <p:xfrm>
          <a:off x="1693431" y="3354332"/>
          <a:ext cx="4746568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568">
                  <a:extLst>
                    <a:ext uri="{9D8B030D-6E8A-4147-A177-3AD203B41FA5}">
                      <a16:colId xmlns:a16="http://schemas.microsoft.com/office/drawing/2014/main" val="412090796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Lord </a:t>
                      </a:r>
                      <a:r>
                        <a:rPr lang="en-CA" sz="900" dirty="0" err="1"/>
                        <a:t>Farquad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0663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Darth Evader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1723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 err="1"/>
                        <a:t>Dumking</a:t>
                      </a:r>
                      <a:r>
                        <a:rPr lang="en-CA" sz="900" dirty="0"/>
                        <a:t> </a:t>
                      </a:r>
                      <a:r>
                        <a:rPr lang="en-CA" sz="900" dirty="0" err="1"/>
                        <a:t>aeffeaf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797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541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7570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4BA6B73-2A82-48CD-B343-DAAF20C75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43" b="33355"/>
          <a:stretch/>
        </p:blipFill>
        <p:spPr>
          <a:xfrm rot="5400000">
            <a:off x="7889336" y="1359185"/>
            <a:ext cx="2295925" cy="16943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1E4926-C9C1-443C-A962-C10CE8E0976F}"/>
              </a:ext>
            </a:extLst>
          </p:cNvPr>
          <p:cNvSpPr txBox="1"/>
          <p:nvPr/>
        </p:nvSpPr>
        <p:spPr>
          <a:xfrm>
            <a:off x="8190112" y="1161130"/>
            <a:ext cx="8471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DFA3F4-475A-4F08-B85E-5D2C8D6CE3D2}"/>
              </a:ext>
            </a:extLst>
          </p:cNvPr>
          <p:cNvSpPr txBox="1"/>
          <p:nvPr/>
        </p:nvSpPr>
        <p:spPr>
          <a:xfrm>
            <a:off x="8184345" y="2968944"/>
            <a:ext cx="811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DC60F2-D9F9-4B3E-ACEB-8068D5EDDD5F}"/>
              </a:ext>
            </a:extLst>
          </p:cNvPr>
          <p:cNvSpPr/>
          <p:nvPr/>
        </p:nvSpPr>
        <p:spPr>
          <a:xfrm>
            <a:off x="8996168" y="2444216"/>
            <a:ext cx="888317" cy="465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C912D-DFF3-4A5C-AD70-706E6789324F}"/>
              </a:ext>
            </a:extLst>
          </p:cNvPr>
          <p:cNvSpPr txBox="1"/>
          <p:nvPr/>
        </p:nvSpPr>
        <p:spPr>
          <a:xfrm>
            <a:off x="5003084" y="4892089"/>
            <a:ext cx="13091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91404-3962-477A-8315-C5CF1B9CA75A}"/>
              </a:ext>
            </a:extLst>
          </p:cNvPr>
          <p:cNvSpPr txBox="1"/>
          <p:nvPr/>
        </p:nvSpPr>
        <p:spPr>
          <a:xfrm>
            <a:off x="4220563" y="5415527"/>
            <a:ext cx="320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Ahoy </a:t>
            </a:r>
            <a:r>
              <a:rPr lang="en-CA" sz="1600" dirty="0">
                <a:solidFill>
                  <a:srgbClr val="0070C0"/>
                </a:solidFill>
              </a:rPr>
              <a:t>Lord </a:t>
            </a:r>
            <a:r>
              <a:rPr lang="en-CA" sz="1600" dirty="0" err="1">
                <a:solidFill>
                  <a:srgbClr val="0070C0"/>
                </a:solidFill>
              </a:rPr>
              <a:t>Farquad</a:t>
            </a:r>
            <a:r>
              <a:rPr lang="en-CA" sz="1600" dirty="0"/>
              <a:t>! You’re all set.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E7781-E9F7-490E-998A-04F36DF01E1E}"/>
              </a:ext>
            </a:extLst>
          </p:cNvPr>
          <p:cNvSpPr txBox="1"/>
          <p:nvPr/>
        </p:nvSpPr>
        <p:spPr>
          <a:xfrm>
            <a:off x="246533" y="353943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Lobby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AF75B-AA51-443D-AEA8-747DEBAA5F8F}"/>
              </a:ext>
            </a:extLst>
          </p:cNvPr>
          <p:cNvSpPr txBox="1"/>
          <p:nvPr/>
        </p:nvSpPr>
        <p:spPr>
          <a:xfrm>
            <a:off x="6971459" y="1311715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Colour: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4D8CE6-1DE6-4FD9-AC2E-3806D4555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5" r="11994" b="33355"/>
          <a:stretch/>
        </p:blipFill>
        <p:spPr>
          <a:xfrm rot="5400000">
            <a:off x="9863244" y="1115489"/>
            <a:ext cx="1797507" cy="16943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617594-CAA5-4D7F-BB14-4610BACD4064}"/>
              </a:ext>
            </a:extLst>
          </p:cNvPr>
          <p:cNvSpPr txBox="1"/>
          <p:nvPr/>
        </p:nvSpPr>
        <p:spPr>
          <a:xfrm>
            <a:off x="9914811" y="1530461"/>
            <a:ext cx="857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A908A-3E87-46AB-A8BB-AC9D360E9EB8}"/>
              </a:ext>
            </a:extLst>
          </p:cNvPr>
          <p:cNvSpPr txBox="1"/>
          <p:nvPr/>
        </p:nvSpPr>
        <p:spPr>
          <a:xfrm>
            <a:off x="7136649" y="3350946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Fleet: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26880"/>
              </p:ext>
            </p:extLst>
          </p:nvPr>
        </p:nvGraphicFramePr>
        <p:xfrm>
          <a:off x="7681611" y="3755504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9718"/>
              </p:ext>
            </p:extLst>
          </p:nvPr>
        </p:nvGraphicFramePr>
        <p:xfrm>
          <a:off x="9655098" y="3797115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8203120" y="5088295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9810400" y="506699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B130E-52EE-4892-B07F-444FAD3AB0F6}"/>
              </a:ext>
            </a:extLst>
          </p:cNvPr>
          <p:cNvSpPr txBox="1"/>
          <p:nvPr/>
        </p:nvSpPr>
        <p:spPr>
          <a:xfrm>
            <a:off x="4220563" y="5690702"/>
            <a:ext cx="3350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If you change your mind just click “Ready” again</a:t>
            </a:r>
          </a:p>
        </p:txBody>
      </p:sp>
    </p:spTree>
    <p:extLst>
      <p:ext uri="{BB962C8B-B14F-4D97-AF65-F5344CB8AC3E}">
        <p14:creationId xmlns:p14="http://schemas.microsoft.com/office/powerpoint/2010/main" val="94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1125</Words>
  <Application>Microsoft Office PowerPoint</Application>
  <PresentationFormat>Widescreen</PresentationFormat>
  <Paragraphs>298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Eras Bold ITC</vt:lpstr>
      <vt:lpstr>Harlow Solid Italic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Algorithm: Placing Ships on the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for UI Designers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280</cp:revision>
  <dcterms:created xsi:type="dcterms:W3CDTF">2020-10-13T01:51:13Z</dcterms:created>
  <dcterms:modified xsi:type="dcterms:W3CDTF">2020-12-01T03:18:01Z</dcterms:modified>
</cp:coreProperties>
</file>