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6" r:id="rId5"/>
    <p:sldId id="264" r:id="rId6"/>
    <p:sldId id="269" r:id="rId7"/>
    <p:sldId id="271" r:id="rId8"/>
    <p:sldId id="272" r:id="rId9"/>
    <p:sldId id="270" r:id="rId10"/>
    <p:sldId id="275" r:id="rId11"/>
    <p:sldId id="276" r:id="rId12"/>
    <p:sldId id="256" r:id="rId13"/>
    <p:sldId id="273" r:id="rId14"/>
    <p:sldId id="267" r:id="rId15"/>
    <p:sldId id="274" r:id="rId16"/>
    <p:sldId id="257" r:id="rId17"/>
    <p:sldId id="259" r:id="rId18"/>
    <p:sldId id="258" r:id="rId19"/>
    <p:sldId id="26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2211-1470-4E7D-8717-079573CF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A695E-CF75-40F2-9FB1-0CCFFE7B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8E345-5D3D-44F1-B4F8-DB0398B8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A78A-F326-4582-8219-18CEC762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4C0E-B4FE-4493-8F72-B935592A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4A86-4E24-4F02-B7F8-CC49D87D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E9B18-BC03-4E70-8914-A5451800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7C31-DDA8-4F66-92CC-BAF6AD81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EBAE-7512-44A9-9C9C-34F3A9C7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DBA1-01F9-443C-819E-6709C59F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6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5A03-30D8-40E3-90D7-CABB9DAF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798FF-8857-401E-B296-96860D2AA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D8C0-6FBD-4133-A2D5-4CC0C963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07D5-DE12-4CCC-B296-72A4774D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1A94-3553-4B59-911B-CAA01EF6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5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A7D5-5413-49AB-B204-4E0C4837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8246-E347-4AFE-8DD7-FE712B32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21AD-8A15-48FD-89C7-FF951217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0C56-82ED-4141-B22A-40EA18C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4DB7-5F34-4C22-A078-54FDD2E7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05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DE21-7506-401B-B751-14DCDD38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DAEAC-EA7F-418D-9EDF-78A4DB1E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E5DD-2789-4BB4-BBE8-D83AF620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FB67-141C-4BE5-B002-8699931F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0D2A-8B74-49C3-AEB7-F0A730DD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38AF-D07F-47BF-A8BF-AC21169D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A983-4AA4-462B-A749-42D6514E3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6B1B1-2743-410B-9034-133384478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9950F-D0FE-452B-B87F-3C725FBF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94FD-C12F-4F42-9F9C-CA4F1F5C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030E3-264F-4EB3-9CB5-977F6565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29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6928-725E-412B-8C67-EB3FA8BB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6E97-F608-4E57-A0DF-CF882C48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F1DE-D6D3-48A0-B5C9-59355738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04F33-A7CF-4A5D-9CE5-76A7F37A6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2FBB83-B42D-44FB-8A41-D66CC4E2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013DA-24E0-4248-9B39-6E4B79C0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D258C-D8DF-4A62-834E-38C08A28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A6DBD-BA69-4435-B958-1480A98C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24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EB3C-979A-403F-BB7C-532DEDAF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F64AA-01A8-4C15-BCAE-D0A09A0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253FD-B94C-45A3-A684-435A192E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50474-CCC2-4630-8B0D-E72C72B7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3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7FA1F-61DE-4FD2-9C24-C4A20FFF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CE213-209F-45C1-969D-83A8D4DD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D5CB-6DB7-4E2A-ACD3-48DBF991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89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1694-5B67-4560-9049-986EA97C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94A6-0223-43E0-8E21-047110E2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73B97-A37C-4260-AF76-9678E2C8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F13DC-19B9-49A4-87E1-B6A0AFA6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35A7E-5569-4AB0-BCA7-1EA5B63F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6412-BFF2-47FB-8A26-26491AB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8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627-C6EC-480B-AC31-4879E48E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6D1EC-D18C-4F28-B911-BC1A58A21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9C981-E043-4C5F-B4BB-0788D11E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9C120-A024-4D5B-BDA5-74BD2677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132A8-9A1C-4193-99D9-53B853E4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75A1-B456-46F0-A1E5-C4B70F39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41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1F5F9-5E2A-46ED-A0F2-F24900E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63A83-6A9A-4DBD-BB3C-DC3E01C9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F4F3-D47A-4355-A41A-240E6086A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9E69-B8D1-4822-A782-E7B7A570075C}" type="datetimeFigureOut">
              <a:rPr lang="en-CA" smtClean="0"/>
              <a:t>2020-12-27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58F1-53D5-4359-BC2D-7A9EC04F5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1712-6B49-4C9D-9020-061D56B0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2E33-E079-4626-BEDD-B5BE827652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0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edev.stackexchange.com/questions/16054/algorithm-to-fit-shapes-to-2d-gr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FFF07-9238-427B-9E3D-F707C726C2A8}"/>
              </a:ext>
            </a:extLst>
          </p:cNvPr>
          <p:cNvSpPr txBox="1"/>
          <p:nvPr/>
        </p:nvSpPr>
        <p:spPr>
          <a:xfrm>
            <a:off x="2824528" y="472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Eras Bold ITC" panose="020B0907030504020204" pitchFamily="34" charset="0"/>
              </a:rPr>
              <a:t>Welcome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3020-4AD4-456D-A302-8FCC8015D311}"/>
              </a:ext>
            </a:extLst>
          </p:cNvPr>
          <p:cNvSpPr txBox="1"/>
          <p:nvPr/>
        </p:nvSpPr>
        <p:spPr>
          <a:xfrm>
            <a:off x="5766063" y="93893"/>
            <a:ext cx="4713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Harlow Solid Italic" panose="04030604020F02020D02" pitchFamily="82" charset="0"/>
                <a:cs typeface="Browallia New" panose="020B0502040204020203" pitchFamily="34" charset="-34"/>
              </a:rPr>
              <a:t>Geoff Spielman’s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2582262" y="914400"/>
            <a:ext cx="6675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9086248" y="961088"/>
            <a:ext cx="121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022C7-8E92-4E94-806F-CA8BD544BEA9}"/>
              </a:ext>
            </a:extLst>
          </p:cNvPr>
          <p:cNvSpPr txBox="1"/>
          <p:nvPr/>
        </p:nvSpPr>
        <p:spPr>
          <a:xfrm>
            <a:off x="2997095" y="3314161"/>
            <a:ext cx="25845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Learn How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FFDB33-60AE-426E-8179-495FD0C62782}"/>
              </a:ext>
            </a:extLst>
          </p:cNvPr>
          <p:cNvSpPr txBox="1"/>
          <p:nvPr/>
        </p:nvSpPr>
        <p:spPr>
          <a:xfrm>
            <a:off x="6711243" y="3275522"/>
            <a:ext cx="2375005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Skip to Lobby</a:t>
            </a:r>
          </a:p>
        </p:txBody>
      </p:sp>
    </p:spTree>
    <p:extLst>
      <p:ext uri="{BB962C8B-B14F-4D97-AF65-F5344CB8AC3E}">
        <p14:creationId xmlns:p14="http://schemas.microsoft.com/office/powerpoint/2010/main" val="7809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/>
      <p:bldP spid="2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EE7C4-848B-47C9-B443-BFE1D1B87A98}"/>
              </a:ext>
            </a:extLst>
          </p:cNvPr>
          <p:cNvSpPr txBox="1"/>
          <p:nvPr/>
        </p:nvSpPr>
        <p:spPr>
          <a:xfrm>
            <a:off x="126978" y="859526"/>
            <a:ext cx="6657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FLEET POSSIBLE ERROR MESSAGES: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23B42D7E-1140-4F4E-A2A8-0AFA807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68950"/>
              </p:ext>
            </p:extLst>
          </p:nvPr>
        </p:nvGraphicFramePr>
        <p:xfrm>
          <a:off x="322697" y="2150543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4F65B6F0-EF64-4B21-B1EF-ED4C8DB9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11102"/>
              </p:ext>
            </p:extLst>
          </p:nvPr>
        </p:nvGraphicFramePr>
        <p:xfrm>
          <a:off x="2078851" y="220514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E765D4-3489-48FE-B0C9-BF82F9394F6D}"/>
              </a:ext>
            </a:extLst>
          </p:cNvPr>
          <p:cNvSpPr txBox="1"/>
          <p:nvPr/>
        </p:nvSpPr>
        <p:spPr>
          <a:xfrm>
            <a:off x="731166" y="3504726"/>
            <a:ext cx="3738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1AF49-F3F3-41CF-AB37-4EE554C73205}"/>
              </a:ext>
            </a:extLst>
          </p:cNvPr>
          <p:cNvSpPr txBox="1"/>
          <p:nvPr/>
        </p:nvSpPr>
        <p:spPr>
          <a:xfrm>
            <a:off x="2174645" y="3429000"/>
            <a:ext cx="13771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4/8 squares</a:t>
            </a:r>
            <a:endParaRPr lang="en-CA" dirty="0"/>
          </a:p>
        </p:txBody>
      </p:sp>
      <p:graphicFrame>
        <p:nvGraphicFramePr>
          <p:cNvPr id="36" name="Table 24">
            <a:extLst>
              <a:ext uri="{FF2B5EF4-FFF2-40B4-BE49-F238E27FC236}">
                <a16:creationId xmlns:a16="http://schemas.microsoft.com/office/drawing/2014/main" id="{1C50CDF8-AA9A-48C7-985C-87645632C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503429"/>
              </p:ext>
            </p:extLst>
          </p:nvPr>
        </p:nvGraphicFramePr>
        <p:xfrm>
          <a:off x="3835003" y="220514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B50C9DD6-6869-4244-98A0-4EB67FCFC4E5}"/>
              </a:ext>
            </a:extLst>
          </p:cNvPr>
          <p:cNvSpPr txBox="1"/>
          <p:nvPr/>
        </p:nvSpPr>
        <p:spPr>
          <a:xfrm>
            <a:off x="3634704" y="3429000"/>
            <a:ext cx="210424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Please remove 1 segment</a:t>
            </a:r>
            <a:endParaRPr lang="en-CA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1A540-19F3-4558-BD86-A627EFB323C3}"/>
              </a:ext>
            </a:extLst>
          </p:cNvPr>
          <p:cNvSpPr txBox="1"/>
          <p:nvPr/>
        </p:nvSpPr>
        <p:spPr>
          <a:xfrm>
            <a:off x="5880059" y="3454618"/>
            <a:ext cx="2192787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Please remove 2 segments</a:t>
            </a:r>
            <a:endParaRPr lang="en-CA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2C6932-247A-4DE0-9E22-217605B47088}"/>
              </a:ext>
            </a:extLst>
          </p:cNvPr>
          <p:cNvSpPr txBox="1"/>
          <p:nvPr/>
        </p:nvSpPr>
        <p:spPr>
          <a:xfrm>
            <a:off x="8510222" y="3490555"/>
            <a:ext cx="263710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ingdings" panose="05000000000000000000" pitchFamily="2" charset="2"/>
              </a:rPr>
              <a:t>All segments must be adjacent to at least one other segment</a:t>
            </a:r>
            <a:endParaRPr lang="en-CA" sz="1400" dirty="0"/>
          </a:p>
        </p:txBody>
      </p:sp>
      <p:graphicFrame>
        <p:nvGraphicFramePr>
          <p:cNvPr id="45" name="Table 24">
            <a:extLst>
              <a:ext uri="{FF2B5EF4-FFF2-40B4-BE49-F238E27FC236}">
                <a16:creationId xmlns:a16="http://schemas.microsoft.com/office/drawing/2014/main" id="{E0408590-D1BF-490B-BE47-33036AF6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0673"/>
              </p:ext>
            </p:extLst>
          </p:nvPr>
        </p:nvGraphicFramePr>
        <p:xfrm>
          <a:off x="6357186" y="2214984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1" name="Table 24">
            <a:extLst>
              <a:ext uri="{FF2B5EF4-FFF2-40B4-BE49-F238E27FC236}">
                <a16:creationId xmlns:a16="http://schemas.microsoft.com/office/drawing/2014/main" id="{0112343B-7AA3-4C79-BD1E-FA11D5C9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24398"/>
              </p:ext>
            </p:extLst>
          </p:nvPr>
        </p:nvGraphicFramePr>
        <p:xfrm>
          <a:off x="8944353" y="2207439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9501-A058-4BE9-98CF-DAE231A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3" y="18255"/>
            <a:ext cx="8697686" cy="1105151"/>
          </a:xfrm>
        </p:spPr>
        <p:txBody>
          <a:bodyPr>
            <a:normAutofit/>
          </a:bodyPr>
          <a:lstStyle/>
          <a:p>
            <a:r>
              <a:rPr lang="en-CA" sz="3600" dirty="0"/>
              <a:t>Algorithm: Placing Ships on the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2733-5FB4-4EC9-A5D0-1FBDB3A3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82" y="911224"/>
            <a:ext cx="11676017" cy="5829209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+mj-lt"/>
                <a:hlinkClick r:id="rId2"/>
              </a:rPr>
              <a:t>collision detection - Algorithm to fit shapes to 2D grid? - Game Development Stack Exchange</a:t>
            </a:r>
            <a:endParaRPr lang="en-GB" dirty="0">
              <a:latin typeface="+mj-lt"/>
            </a:endParaRP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I call this "Place-and-Grow" for lack of having seen a better term elsewhere.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Select a single pixel/cell of your bitmap/source grid to place -- I would start with the centremost pixel. Randomly pick a position in your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+mj-lt"/>
              </a:rPr>
              <a:t>bacgkround</a:t>
            </a:r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 bitmap / destination grid, to place it on. Keep randomising till you find an open space (this process can be optimised in other ways).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If it is now overlapping a solid pixel </a:t>
            </a:r>
            <a:r>
              <a:rPr lang="en-GB" b="0" i="0" dirty="0" err="1">
                <a:solidFill>
                  <a:srgbClr val="242729"/>
                </a:solidFill>
                <a:effectLst/>
                <a:latin typeface="+mj-lt"/>
              </a:rPr>
              <a:t>eg.</a:t>
            </a:r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 on the left side, push it out in the opposite direction instead (same applies vice versa and for top/bottom). If you now find it in an empty space once more, you're good to go to the next step. "Grow" the pixel in in all 8 directions around itself, in terms of the source grid / bitmap. Then go back and repeat the shifting step to ensure it's not overlapping anything. Rinse, repeat.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Eventually you will get to a point where either your image is completely drawn in to background space, or you cannot expand it anymore in any direction, and will have to try again. </a:t>
            </a:r>
          </a:p>
          <a:p>
            <a:r>
              <a:rPr lang="en-GB" b="0" i="0" dirty="0">
                <a:solidFill>
                  <a:srgbClr val="242729"/>
                </a:solidFill>
                <a:effectLst/>
                <a:latin typeface="+mj-lt"/>
              </a:rPr>
              <a:t>Basically this approach is described as "physical" because you are pushing away from any boundaries you meet -- until such time as the algorithm is done or it falls out because there is no space on any side to push out toward.</a:t>
            </a:r>
            <a:endParaRPr lang="en-GB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21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45867-2FBE-4F77-8570-6B7882B311EC}"/>
              </a:ext>
            </a:extLst>
          </p:cNvPr>
          <p:cNvSpPr/>
          <p:nvPr/>
        </p:nvSpPr>
        <p:spPr>
          <a:xfrm>
            <a:off x="3670235" y="147974"/>
            <a:ext cx="7688422" cy="563609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03C6E-DB85-46FE-9085-FD29BF4343D4}"/>
              </a:ext>
            </a:extLst>
          </p:cNvPr>
          <p:cNvSpPr txBox="1"/>
          <p:nvPr/>
        </p:nvSpPr>
        <p:spPr>
          <a:xfrm>
            <a:off x="8765679" y="6147617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Poke-ah the Hut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3306C-2A14-440B-8B37-2478352B7429}"/>
              </a:ext>
            </a:extLst>
          </p:cNvPr>
          <p:cNvSpPr txBox="1"/>
          <p:nvPr/>
        </p:nvSpPr>
        <p:spPr>
          <a:xfrm>
            <a:off x="2363315" y="6113497"/>
            <a:ext cx="14288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Darth Evader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FD550-4BDB-40DD-B490-C86F548F9FE1}"/>
              </a:ext>
            </a:extLst>
          </p:cNvPr>
          <p:cNvSpPr txBox="1"/>
          <p:nvPr/>
        </p:nvSpPr>
        <p:spPr>
          <a:xfrm>
            <a:off x="3847408" y="6128722"/>
            <a:ext cx="15874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Lord Farquaad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807F-7604-4A7B-BF1E-941D44E97E43}"/>
              </a:ext>
            </a:extLst>
          </p:cNvPr>
          <p:cNvSpPr txBox="1"/>
          <p:nvPr/>
        </p:nvSpPr>
        <p:spPr>
          <a:xfrm>
            <a:off x="5490081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Inigo Montoya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2BCC7-B98D-497E-933A-E38DCC618C86}"/>
              </a:ext>
            </a:extLst>
          </p:cNvPr>
          <p:cNvSpPr txBox="1"/>
          <p:nvPr/>
        </p:nvSpPr>
        <p:spPr>
          <a:xfrm>
            <a:off x="7216244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Ron </a:t>
            </a:r>
            <a:r>
              <a:rPr lang="en-CA" dirty="0" err="1"/>
              <a:t>Weasely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37D60-AFD0-4A3F-8796-03E8E6915D3E}"/>
              </a:ext>
            </a:extLst>
          </p:cNvPr>
          <p:cNvSpPr txBox="1"/>
          <p:nvPr/>
        </p:nvSpPr>
        <p:spPr>
          <a:xfrm>
            <a:off x="10566915" y="6134505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Dorothy Gale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1D7C4-1637-41FC-BFCA-434D7F5C62A2}"/>
              </a:ext>
            </a:extLst>
          </p:cNvPr>
          <p:cNvSpPr txBox="1"/>
          <p:nvPr/>
        </p:nvSpPr>
        <p:spPr>
          <a:xfrm>
            <a:off x="1359728" y="6112007"/>
            <a:ext cx="10053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Elastigirl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9C580-424D-455B-877B-4AB3EBA83F8C}"/>
              </a:ext>
            </a:extLst>
          </p:cNvPr>
          <p:cNvSpPr txBox="1"/>
          <p:nvPr/>
        </p:nvSpPr>
        <p:spPr>
          <a:xfrm>
            <a:off x="15109" y="6110517"/>
            <a:ext cx="13138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CA" dirty="0"/>
              <a:t>Ellie Woods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9D7683-C9B7-482C-A6E0-8705AB453EA7}"/>
              </a:ext>
            </a:extLst>
          </p:cNvPr>
          <p:cNvSpPr/>
          <p:nvPr/>
        </p:nvSpPr>
        <p:spPr>
          <a:xfrm>
            <a:off x="5944184" y="5906278"/>
            <a:ext cx="492378" cy="24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42C94A-00EB-4CE3-8B72-CB81213259D0}"/>
              </a:ext>
            </a:extLst>
          </p:cNvPr>
          <p:cNvSpPr txBox="1"/>
          <p:nvPr/>
        </p:nvSpPr>
        <p:spPr>
          <a:xfrm>
            <a:off x="408143" y="147974"/>
            <a:ext cx="3200400" cy="5355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Elastagirl</a:t>
            </a:r>
            <a:r>
              <a:rPr lang="en-CA" dirty="0"/>
              <a:t>: yeah that would be good</a:t>
            </a:r>
          </a:p>
          <a:p>
            <a:r>
              <a:rPr lang="en-CA" b="1" dirty="0"/>
              <a:t>Lord Farquaad</a:t>
            </a:r>
            <a:r>
              <a:rPr lang="en-CA" dirty="0"/>
              <a:t>: No!</a:t>
            </a:r>
          </a:p>
          <a:p>
            <a:r>
              <a:rPr lang="en-CA" b="1" dirty="0"/>
              <a:t>Inigo Montoya</a:t>
            </a:r>
            <a:r>
              <a:rPr lang="en-CA" dirty="0"/>
              <a:t>: This game is bullshit, I blame </a:t>
            </a:r>
            <a:r>
              <a:rPr lang="en-CA" dirty="0" err="1"/>
              <a:t>Elastagirl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CF331E79-FADB-49B2-B8DD-CA7F34A9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5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3A63DFD6-D3D2-403C-95FE-7FCA22B4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03B4A793-1803-47A6-A496-245DF9F0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96" y="6436076"/>
            <a:ext cx="330641" cy="29215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B3EEED58-F9C7-48D4-95DC-66222AFA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01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12B925CF-C582-4863-89BE-682C863D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31" y="6476535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054E1543-1358-4C15-B7DC-F1619293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34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D450B3AC-C85C-48B3-8DD4-4AB6D37C1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3151074" y="6436075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19F9F58-FF77-4813-9D0F-8482F76A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411730" y="648133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FAC10B8B-3EA6-4E04-BAFD-2245908A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7787810" y="6448763"/>
            <a:ext cx="36509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60C18779-88DA-4702-AE73-C90454E9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55" y="633593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1FB1CB-AF0D-4508-B717-7E88A87B41BB}"/>
              </a:ext>
            </a:extLst>
          </p:cNvPr>
          <p:cNvSpPr txBox="1"/>
          <p:nvPr/>
        </p:nvSpPr>
        <p:spPr>
          <a:xfrm>
            <a:off x="11302693" y="380964"/>
            <a:ext cx="1006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E83BC-ACF9-4D91-939A-5069E90AB108}"/>
              </a:ext>
            </a:extLst>
          </p:cNvPr>
          <p:cNvSpPr txBox="1"/>
          <p:nvPr/>
        </p:nvSpPr>
        <p:spPr>
          <a:xfrm>
            <a:off x="11547640" y="867050"/>
            <a:ext cx="424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C4498-1776-407D-BB3E-4808A5AB72EC}"/>
              </a:ext>
            </a:extLst>
          </p:cNvPr>
          <p:cNvSpPr txBox="1"/>
          <p:nvPr/>
        </p:nvSpPr>
        <p:spPr>
          <a:xfrm>
            <a:off x="11304750" y="1294639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435DF-38B1-4620-A97A-B4271690E8C0}"/>
              </a:ext>
            </a:extLst>
          </p:cNvPr>
          <p:cNvSpPr txBox="1"/>
          <p:nvPr/>
        </p:nvSpPr>
        <p:spPr>
          <a:xfrm>
            <a:off x="11581027" y="1841671"/>
            <a:ext cx="441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4/5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240FE-E9DA-4D57-8694-D0E0FF00E7B5}"/>
              </a:ext>
            </a:extLst>
          </p:cNvPr>
          <p:cNvSpPr txBox="1"/>
          <p:nvPr/>
        </p:nvSpPr>
        <p:spPr>
          <a:xfrm>
            <a:off x="11446114" y="2236338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927BB6-1B87-4696-9B9E-DEB1613900BE}"/>
              </a:ext>
            </a:extLst>
          </p:cNvPr>
          <p:cNvSpPr txBox="1"/>
          <p:nvPr/>
        </p:nvSpPr>
        <p:spPr>
          <a:xfrm>
            <a:off x="11552456" y="2825862"/>
            <a:ext cx="46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99E14F-ACB1-4D80-B963-B10370D60C31}"/>
              </a:ext>
            </a:extLst>
          </p:cNvPr>
          <p:cNvSpPr txBox="1"/>
          <p:nvPr/>
        </p:nvSpPr>
        <p:spPr>
          <a:xfrm>
            <a:off x="11270037" y="3141282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DF27FC-B87B-405D-A098-C43C049D2065}"/>
              </a:ext>
            </a:extLst>
          </p:cNvPr>
          <p:cNvSpPr txBox="1"/>
          <p:nvPr/>
        </p:nvSpPr>
        <p:spPr>
          <a:xfrm>
            <a:off x="11625085" y="3778954"/>
            <a:ext cx="405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pic>
        <p:nvPicPr>
          <p:cNvPr id="5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66C1FC2-8A8B-4602-967E-6285661F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579870" y="2482231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82AA99A3-A1C5-4D68-9D25-ACE1631E8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615898" y="3390041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free Curved arrow icon">
            <a:extLst>
              <a:ext uri="{FF2B5EF4-FFF2-40B4-BE49-F238E27FC236}">
                <a16:creationId xmlns:a16="http://schemas.microsoft.com/office/drawing/2014/main" id="{9FD711B9-2DE8-4AB7-ABD7-EE90265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039" y="439874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9A73D6-961A-44B9-9493-FC2C13940483}"/>
              </a:ext>
            </a:extLst>
          </p:cNvPr>
          <p:cNvSpPr txBox="1"/>
          <p:nvPr/>
        </p:nvSpPr>
        <p:spPr>
          <a:xfrm>
            <a:off x="11659604" y="4775437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86A2DE-5A49-4C88-ADF8-2DAE1738BF2D}"/>
              </a:ext>
            </a:extLst>
          </p:cNvPr>
          <p:cNvSpPr txBox="1"/>
          <p:nvPr/>
        </p:nvSpPr>
        <p:spPr>
          <a:xfrm>
            <a:off x="416663" y="5547146"/>
            <a:ext cx="31779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Sound board  </a:t>
            </a:r>
            <a:r>
              <a:rPr lang="en-CA" sz="1200" b="1" dirty="0">
                <a:solidFill>
                  <a:srgbClr val="FF0000"/>
                </a:solidFill>
              </a:rPr>
              <a:t>0:45</a:t>
            </a:r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ragile, moving, cushion, wrap, bubble icon - Download">
            <a:extLst>
              <a:ext uri="{FF2B5EF4-FFF2-40B4-BE49-F238E27FC236}">
                <a16:creationId xmlns:a16="http://schemas.microsoft.com/office/drawing/2014/main" id="{B2ACA1AC-18F0-4D11-8D69-74E7A9A2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310" y="1517401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F2067-BD36-4FEE-AB54-733216A4A894}"/>
              </a:ext>
            </a:extLst>
          </p:cNvPr>
          <p:cNvSpPr txBox="1"/>
          <p:nvPr/>
        </p:nvSpPr>
        <p:spPr>
          <a:xfrm>
            <a:off x="11304750" y="91330"/>
            <a:ext cx="1004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u="sng" dirty="0"/>
              <a:t>Remaining:</a:t>
            </a:r>
          </a:p>
        </p:txBody>
      </p:sp>
      <p:pic>
        <p:nvPicPr>
          <p:cNvPr id="3074" name="Picture 2" descr="Sliders - Material Design">
            <a:extLst>
              <a:ext uri="{FF2B5EF4-FFF2-40B4-BE49-F238E27FC236}">
                <a16:creationId xmlns:a16="http://schemas.microsoft.com/office/drawing/2014/main" id="{1C241DD5-6892-4D99-ADD9-2C2F82434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29306" r="13729" b="62887"/>
          <a:stretch/>
        </p:blipFill>
        <p:spPr bwMode="auto">
          <a:xfrm>
            <a:off x="2111926" y="5609656"/>
            <a:ext cx="1447124" cy="2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94E396-FBBB-46C3-9506-455DFEC2CE8A}"/>
              </a:ext>
            </a:extLst>
          </p:cNvPr>
          <p:cNvSpPr txBox="1"/>
          <p:nvPr/>
        </p:nvSpPr>
        <p:spPr>
          <a:xfrm>
            <a:off x="11302693" y="4150274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4A0C2-427B-4D03-866E-43DD86DA1C78}"/>
              </a:ext>
            </a:extLst>
          </p:cNvPr>
          <p:cNvSpPr txBox="1"/>
          <p:nvPr/>
        </p:nvSpPr>
        <p:spPr>
          <a:xfrm>
            <a:off x="11420349" y="5221732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46AEC-9CE8-4914-8924-BD182AD8F8CD}"/>
              </a:ext>
            </a:extLst>
          </p:cNvPr>
          <p:cNvSpPr txBox="1"/>
          <p:nvPr/>
        </p:nvSpPr>
        <p:spPr>
          <a:xfrm>
            <a:off x="11629447" y="5745009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0/1</a:t>
            </a:r>
          </a:p>
        </p:txBody>
      </p:sp>
      <p:pic>
        <p:nvPicPr>
          <p:cNvPr id="3076" name="Picture 4" descr="God Clipart #1198135 - Illustration by lineartestpilot">
            <a:extLst>
              <a:ext uri="{FF2B5EF4-FFF2-40B4-BE49-F238E27FC236}">
                <a16:creationId xmlns:a16="http://schemas.microsoft.com/office/drawing/2014/main" id="{594B55BA-F5CB-48AD-96DA-68709C43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987" y="542987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D60C5-132E-4897-8F98-696865279A85}"/>
              </a:ext>
            </a:extLst>
          </p:cNvPr>
          <p:cNvSpPr/>
          <p:nvPr/>
        </p:nvSpPr>
        <p:spPr>
          <a:xfrm>
            <a:off x="416664" y="5103223"/>
            <a:ext cx="2477020" cy="326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46885-42DF-4C2A-B20A-FDDF5CABB026}"/>
              </a:ext>
            </a:extLst>
          </p:cNvPr>
          <p:cNvSpPr/>
          <p:nvPr/>
        </p:nvSpPr>
        <p:spPr>
          <a:xfrm>
            <a:off x="2912377" y="5131024"/>
            <a:ext cx="704687" cy="2653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4246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45867-2FBE-4F77-8570-6B7882B311EC}"/>
              </a:ext>
            </a:extLst>
          </p:cNvPr>
          <p:cNvSpPr/>
          <p:nvPr/>
        </p:nvSpPr>
        <p:spPr>
          <a:xfrm>
            <a:off x="3670235" y="147974"/>
            <a:ext cx="7688422" cy="563609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03C6E-DB85-46FE-9085-FD29BF4343D4}"/>
              </a:ext>
            </a:extLst>
          </p:cNvPr>
          <p:cNvSpPr txBox="1"/>
          <p:nvPr/>
        </p:nvSpPr>
        <p:spPr>
          <a:xfrm>
            <a:off x="8765679" y="6147617"/>
            <a:ext cx="172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Poke-ah the Hut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3306C-2A14-440B-8B37-2478352B7429}"/>
              </a:ext>
            </a:extLst>
          </p:cNvPr>
          <p:cNvSpPr txBox="1"/>
          <p:nvPr/>
        </p:nvSpPr>
        <p:spPr>
          <a:xfrm>
            <a:off x="2363315" y="6113497"/>
            <a:ext cx="142885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Darth Evader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FD550-4BDB-40DD-B490-C86F548F9FE1}"/>
              </a:ext>
            </a:extLst>
          </p:cNvPr>
          <p:cNvSpPr txBox="1"/>
          <p:nvPr/>
        </p:nvSpPr>
        <p:spPr>
          <a:xfrm>
            <a:off x="3847408" y="6128722"/>
            <a:ext cx="15874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Lord Farquaad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807F-7604-4A7B-BF1E-941D44E97E43}"/>
              </a:ext>
            </a:extLst>
          </p:cNvPr>
          <p:cNvSpPr txBox="1"/>
          <p:nvPr/>
        </p:nvSpPr>
        <p:spPr>
          <a:xfrm>
            <a:off x="5490081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Inigo Montoya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F2BCC7-B98D-497E-933A-E38DCC618C86}"/>
              </a:ext>
            </a:extLst>
          </p:cNvPr>
          <p:cNvSpPr txBox="1"/>
          <p:nvPr/>
        </p:nvSpPr>
        <p:spPr>
          <a:xfrm>
            <a:off x="7216244" y="6128722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Ron </a:t>
            </a:r>
            <a:r>
              <a:rPr lang="en-CA" dirty="0" err="1"/>
              <a:t>Weasely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37D60-AFD0-4A3F-8796-03E8E6915D3E}"/>
              </a:ext>
            </a:extLst>
          </p:cNvPr>
          <p:cNvSpPr txBox="1"/>
          <p:nvPr/>
        </p:nvSpPr>
        <p:spPr>
          <a:xfrm>
            <a:off x="10566915" y="6134505"/>
            <a:ext cx="18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Dorothy Gale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1D7C4-1637-41FC-BFCA-434D7F5C62A2}"/>
              </a:ext>
            </a:extLst>
          </p:cNvPr>
          <p:cNvSpPr txBox="1"/>
          <p:nvPr/>
        </p:nvSpPr>
        <p:spPr>
          <a:xfrm>
            <a:off x="1359728" y="6112007"/>
            <a:ext cx="10053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Elastigirl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9C580-424D-455B-877B-4AB3EBA83F8C}"/>
              </a:ext>
            </a:extLst>
          </p:cNvPr>
          <p:cNvSpPr txBox="1"/>
          <p:nvPr/>
        </p:nvSpPr>
        <p:spPr>
          <a:xfrm>
            <a:off x="15109" y="6110517"/>
            <a:ext cx="13138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CA" dirty="0"/>
              <a:t>Ellie Woods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39D7683-C9B7-482C-A6E0-8705AB453EA7}"/>
              </a:ext>
            </a:extLst>
          </p:cNvPr>
          <p:cNvSpPr/>
          <p:nvPr/>
        </p:nvSpPr>
        <p:spPr>
          <a:xfrm>
            <a:off x="5944184" y="5906278"/>
            <a:ext cx="492378" cy="24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42C94A-00EB-4CE3-8B72-CB81213259D0}"/>
              </a:ext>
            </a:extLst>
          </p:cNvPr>
          <p:cNvSpPr txBox="1"/>
          <p:nvPr/>
        </p:nvSpPr>
        <p:spPr>
          <a:xfrm>
            <a:off x="408143" y="147974"/>
            <a:ext cx="3200400" cy="5539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Elastagirl</a:t>
            </a:r>
            <a:r>
              <a:rPr lang="en-CA" dirty="0"/>
              <a:t>: yeah that would be good</a:t>
            </a:r>
          </a:p>
          <a:p>
            <a:r>
              <a:rPr lang="en-CA" b="1" dirty="0"/>
              <a:t>Lord Farquaad</a:t>
            </a:r>
            <a:r>
              <a:rPr lang="en-CA" dirty="0"/>
              <a:t>: No!</a:t>
            </a:r>
          </a:p>
          <a:p>
            <a:r>
              <a:rPr lang="en-CA" b="1" dirty="0"/>
              <a:t>Inigo Montoya</a:t>
            </a:r>
            <a:r>
              <a:rPr lang="en-CA" dirty="0"/>
              <a:t>: This game is bullshit, I blame </a:t>
            </a:r>
            <a:r>
              <a:rPr lang="en-CA" dirty="0" err="1"/>
              <a:t>Elastagirl</a:t>
            </a:r>
            <a:endParaRPr lang="en-CA" dirty="0"/>
          </a:p>
          <a:p>
            <a:r>
              <a:rPr lang="en-CA" sz="1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Lord Farquaad deployed Bubble Wrap</a:t>
            </a:r>
          </a:p>
          <a:p>
            <a:r>
              <a:rPr lang="en-CA" sz="1600" b="1" dirty="0"/>
              <a:t>Ron </a:t>
            </a:r>
            <a:r>
              <a:rPr lang="en-CA" sz="1600" b="1" dirty="0" err="1"/>
              <a:t>Weasely</a:t>
            </a:r>
            <a:r>
              <a:rPr lang="en-CA" sz="1600" b="1" dirty="0"/>
              <a:t>:</a:t>
            </a:r>
            <a:r>
              <a:rPr lang="en-CA" sz="1600" dirty="0"/>
              <a:t> Oh great, just what we needed</a:t>
            </a:r>
            <a:r>
              <a:rPr lang="en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1026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CF331E79-FADB-49B2-B8DD-CA7F34A9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5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3A63DFD6-D3D2-403C-95FE-7FCA22B48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79" y="6479849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03B4A793-1803-47A6-A496-245DF9F0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196" y="6436076"/>
            <a:ext cx="330641" cy="29215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B3EEED58-F9C7-48D4-95DC-66222AFA0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101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12B925CF-C582-4863-89BE-682C863D3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31" y="6476535"/>
            <a:ext cx="280332" cy="2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Space rocket, army missile, war missile, rocket, missile icon">
            <a:extLst>
              <a:ext uri="{FF2B5EF4-FFF2-40B4-BE49-F238E27FC236}">
                <a16:creationId xmlns:a16="http://schemas.microsoft.com/office/drawing/2014/main" id="{054E1543-1358-4C15-B7DC-F1619293C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34" y="6474605"/>
            <a:ext cx="260498" cy="2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D450B3AC-C85C-48B3-8DD4-4AB6D37C1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3151074" y="6436075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19F9F58-FF77-4813-9D0F-8482F76AD9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411730" y="648133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FAC10B8B-3EA6-4E04-BAFD-2245908A0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7787810" y="6448763"/>
            <a:ext cx="365097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60C18779-88DA-4702-AE73-C90454E9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55" y="633593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81FB1CB-AF0D-4508-B717-7E88A87B41BB}"/>
              </a:ext>
            </a:extLst>
          </p:cNvPr>
          <p:cNvSpPr txBox="1"/>
          <p:nvPr/>
        </p:nvSpPr>
        <p:spPr>
          <a:xfrm>
            <a:off x="11348425" y="396501"/>
            <a:ext cx="10049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E83BC-ACF9-4D91-939A-5069E90AB108}"/>
              </a:ext>
            </a:extLst>
          </p:cNvPr>
          <p:cNvSpPr txBox="1"/>
          <p:nvPr/>
        </p:nvSpPr>
        <p:spPr>
          <a:xfrm>
            <a:off x="11547640" y="867050"/>
            <a:ext cx="4240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C4498-1776-407D-BB3E-4808A5AB72EC}"/>
              </a:ext>
            </a:extLst>
          </p:cNvPr>
          <p:cNvSpPr txBox="1"/>
          <p:nvPr/>
        </p:nvSpPr>
        <p:spPr>
          <a:xfrm>
            <a:off x="11304750" y="1294639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435DF-38B1-4620-A97A-B4271690E8C0}"/>
              </a:ext>
            </a:extLst>
          </p:cNvPr>
          <p:cNvSpPr txBox="1"/>
          <p:nvPr/>
        </p:nvSpPr>
        <p:spPr>
          <a:xfrm>
            <a:off x="11581027" y="1841671"/>
            <a:ext cx="4410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4/5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240FE-E9DA-4D57-8694-D0E0FF00E7B5}"/>
              </a:ext>
            </a:extLst>
          </p:cNvPr>
          <p:cNvSpPr txBox="1"/>
          <p:nvPr/>
        </p:nvSpPr>
        <p:spPr>
          <a:xfrm>
            <a:off x="11446114" y="2236338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927BB6-1B87-4696-9B9E-DEB1613900BE}"/>
              </a:ext>
            </a:extLst>
          </p:cNvPr>
          <p:cNvSpPr txBox="1"/>
          <p:nvPr/>
        </p:nvSpPr>
        <p:spPr>
          <a:xfrm>
            <a:off x="11552456" y="2825862"/>
            <a:ext cx="46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99E14F-ACB1-4D80-B963-B10370D60C31}"/>
              </a:ext>
            </a:extLst>
          </p:cNvPr>
          <p:cNvSpPr txBox="1"/>
          <p:nvPr/>
        </p:nvSpPr>
        <p:spPr>
          <a:xfrm>
            <a:off x="11270037" y="3141282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DF27FC-B87B-405D-A098-C43C049D2065}"/>
              </a:ext>
            </a:extLst>
          </p:cNvPr>
          <p:cNvSpPr txBox="1"/>
          <p:nvPr/>
        </p:nvSpPr>
        <p:spPr>
          <a:xfrm>
            <a:off x="11625085" y="3778954"/>
            <a:ext cx="405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2/3</a:t>
            </a:r>
          </a:p>
        </p:txBody>
      </p:sp>
      <p:pic>
        <p:nvPicPr>
          <p:cNvPr id="54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B66C1FC2-8A8B-4602-967E-6285661F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579870" y="2482231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82AA99A3-A1C5-4D68-9D25-ACE1631E8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615898" y="3390041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free Curved arrow icon">
            <a:extLst>
              <a:ext uri="{FF2B5EF4-FFF2-40B4-BE49-F238E27FC236}">
                <a16:creationId xmlns:a16="http://schemas.microsoft.com/office/drawing/2014/main" id="{9FD711B9-2DE8-4AB7-ABD7-EE902657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039" y="4398743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A9A73D6-961A-44B9-9493-FC2C13940483}"/>
              </a:ext>
            </a:extLst>
          </p:cNvPr>
          <p:cNvSpPr txBox="1"/>
          <p:nvPr/>
        </p:nvSpPr>
        <p:spPr>
          <a:xfrm>
            <a:off x="11659604" y="4775437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1/4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86A2DE-5A49-4C88-ADF8-2DAE1738BF2D}"/>
              </a:ext>
            </a:extLst>
          </p:cNvPr>
          <p:cNvSpPr txBox="1"/>
          <p:nvPr/>
        </p:nvSpPr>
        <p:spPr>
          <a:xfrm>
            <a:off x="416663" y="5547146"/>
            <a:ext cx="317793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Sound board  </a:t>
            </a:r>
            <a:r>
              <a:rPr lang="en-CA" sz="1200" b="1" dirty="0">
                <a:solidFill>
                  <a:srgbClr val="FF0000"/>
                </a:solidFill>
              </a:rPr>
              <a:t>0:45</a:t>
            </a:r>
            <a:endParaRPr lang="en-CA" sz="16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Fragile, moving, cushion, wrap, bubble icon - Download">
            <a:extLst>
              <a:ext uri="{FF2B5EF4-FFF2-40B4-BE49-F238E27FC236}">
                <a16:creationId xmlns:a16="http://schemas.microsoft.com/office/drawing/2014/main" id="{B2ACA1AC-18F0-4D11-8D69-74E7A9A29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310" y="1517401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F2067-BD36-4FEE-AB54-733216A4A894}"/>
              </a:ext>
            </a:extLst>
          </p:cNvPr>
          <p:cNvSpPr txBox="1"/>
          <p:nvPr/>
        </p:nvSpPr>
        <p:spPr>
          <a:xfrm>
            <a:off x="11304750" y="91330"/>
            <a:ext cx="10049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u="sng" dirty="0"/>
              <a:t>Undiscovered:</a:t>
            </a:r>
          </a:p>
        </p:txBody>
      </p:sp>
      <p:pic>
        <p:nvPicPr>
          <p:cNvPr id="3074" name="Picture 2" descr="Sliders - Material Design">
            <a:extLst>
              <a:ext uri="{FF2B5EF4-FFF2-40B4-BE49-F238E27FC236}">
                <a16:creationId xmlns:a16="http://schemas.microsoft.com/office/drawing/2014/main" id="{1C241DD5-6892-4D99-ADD9-2C2F82434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29306" r="13729" b="62887"/>
          <a:stretch/>
        </p:blipFill>
        <p:spPr bwMode="auto">
          <a:xfrm>
            <a:off x="2111926" y="5609656"/>
            <a:ext cx="1447124" cy="22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94E396-FBBB-46C3-9506-455DFEC2CE8A}"/>
              </a:ext>
            </a:extLst>
          </p:cNvPr>
          <p:cNvSpPr txBox="1"/>
          <p:nvPr/>
        </p:nvSpPr>
        <p:spPr>
          <a:xfrm>
            <a:off x="11302693" y="4150274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44A0C2-427B-4D03-866E-43DD86DA1C78}"/>
              </a:ext>
            </a:extLst>
          </p:cNvPr>
          <p:cNvSpPr txBox="1"/>
          <p:nvPr/>
        </p:nvSpPr>
        <p:spPr>
          <a:xfrm>
            <a:off x="11420349" y="5221732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46AEC-9CE8-4914-8924-BD182AD8F8CD}"/>
              </a:ext>
            </a:extLst>
          </p:cNvPr>
          <p:cNvSpPr txBox="1"/>
          <p:nvPr/>
        </p:nvSpPr>
        <p:spPr>
          <a:xfrm>
            <a:off x="11629447" y="5745009"/>
            <a:ext cx="405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b="1" dirty="0"/>
              <a:t>0/1</a:t>
            </a:r>
          </a:p>
        </p:txBody>
      </p:sp>
      <p:pic>
        <p:nvPicPr>
          <p:cNvPr id="3076" name="Picture 4" descr="God Clipart #1198135 - Illustration by lineartestpilot">
            <a:extLst>
              <a:ext uri="{FF2B5EF4-FFF2-40B4-BE49-F238E27FC236}">
                <a16:creationId xmlns:a16="http://schemas.microsoft.com/office/drawing/2014/main" id="{594B55BA-F5CB-48AD-96DA-68709C43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987" y="542987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ED60C5-132E-4897-8F98-696865279A85}"/>
              </a:ext>
            </a:extLst>
          </p:cNvPr>
          <p:cNvSpPr/>
          <p:nvPr/>
        </p:nvSpPr>
        <p:spPr>
          <a:xfrm>
            <a:off x="416663" y="5156689"/>
            <a:ext cx="3142387" cy="326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A7A6B-0AB6-4770-94E8-480BEA5A280E}"/>
              </a:ext>
            </a:extLst>
          </p:cNvPr>
          <p:cNvSpPr txBox="1"/>
          <p:nvPr/>
        </p:nvSpPr>
        <p:spPr>
          <a:xfrm>
            <a:off x="3877144" y="279650"/>
            <a:ext cx="734474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4000" dirty="0"/>
              <a:t>HOVER OVER ‘MOVE IT MINOR’:</a:t>
            </a:r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66C6BC25-70D3-4AE2-926A-B5B3F715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01457"/>
              </p:ext>
            </p:extLst>
          </p:nvPr>
        </p:nvGraphicFramePr>
        <p:xfrm>
          <a:off x="8833232" y="3525597"/>
          <a:ext cx="691660" cy="71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32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157823"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60" name="Table 24">
            <a:extLst>
              <a:ext uri="{FF2B5EF4-FFF2-40B4-BE49-F238E27FC236}">
                <a16:creationId xmlns:a16="http://schemas.microsoft.com/office/drawing/2014/main" id="{4BEFDB30-CF9C-4FBC-83D7-E28ACBE3D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733203"/>
              </p:ext>
            </p:extLst>
          </p:nvPr>
        </p:nvGraphicFramePr>
        <p:xfrm>
          <a:off x="10168356" y="3589295"/>
          <a:ext cx="691660" cy="64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332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13833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128886"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pSp>
        <p:nvGrpSpPr>
          <p:cNvPr id="61" name="Group 60">
            <a:extLst>
              <a:ext uri="{FF2B5EF4-FFF2-40B4-BE49-F238E27FC236}">
                <a16:creationId xmlns:a16="http://schemas.microsoft.com/office/drawing/2014/main" id="{1FE7B978-9997-4EC5-9351-08D3C0ACB5A4}"/>
              </a:ext>
            </a:extLst>
          </p:cNvPr>
          <p:cNvGrpSpPr/>
          <p:nvPr/>
        </p:nvGrpSpPr>
        <p:grpSpPr>
          <a:xfrm>
            <a:off x="8423023" y="2557722"/>
            <a:ext cx="2758626" cy="2442463"/>
            <a:chOff x="205418" y="2671845"/>
            <a:chExt cx="3601108" cy="326709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1F4298-6BBD-405B-9201-11DB94FC580F}"/>
                </a:ext>
              </a:extLst>
            </p:cNvPr>
            <p:cNvSpPr txBox="1"/>
            <p:nvPr/>
          </p:nvSpPr>
          <p:spPr>
            <a:xfrm>
              <a:off x="1089861" y="3005581"/>
              <a:ext cx="1712992" cy="411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 dirty="0"/>
                <a:t>Move it Minor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184EAF6-FC7F-4B33-96AB-D22FF3E5D33B}"/>
                </a:ext>
              </a:extLst>
            </p:cNvPr>
            <p:cNvSpPr txBox="1"/>
            <p:nvPr/>
          </p:nvSpPr>
          <p:spPr>
            <a:xfrm>
              <a:off x="598224" y="5119551"/>
              <a:ext cx="316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Allows you to shift one square in any direction.</a:t>
              </a:r>
            </a:p>
          </p:txBody>
        </p:sp>
        <p:pic>
          <p:nvPicPr>
            <p:cNvPr id="66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06EA97E3-6511-43D7-A702-CF9960F72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2814124" y="2959402"/>
              <a:ext cx="445718" cy="43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D015F162-C704-4C0C-B3B9-C871F8B72A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618726" y="3019234"/>
              <a:ext cx="459865" cy="45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0A1D049E-3B71-4B1B-8E09-AC2B4687C615}"/>
                </a:ext>
              </a:extLst>
            </p:cNvPr>
            <p:cNvSpPr/>
            <p:nvPr/>
          </p:nvSpPr>
          <p:spPr>
            <a:xfrm>
              <a:off x="1817694" y="4282428"/>
              <a:ext cx="209550" cy="328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B7F2731-FE09-4E68-9C5B-78F703165B8D}"/>
                </a:ext>
              </a:extLst>
            </p:cNvPr>
            <p:cNvSpPr/>
            <p:nvPr/>
          </p:nvSpPr>
          <p:spPr>
            <a:xfrm>
              <a:off x="205418" y="2671845"/>
              <a:ext cx="3601108" cy="32670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720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5F08-BFCA-4088-9782-9B3BCCD1805F}"/>
              </a:ext>
            </a:extLst>
          </p:cNvPr>
          <p:cNvSpPr txBox="1"/>
          <p:nvPr/>
        </p:nvSpPr>
        <p:spPr>
          <a:xfrm>
            <a:off x="478113" y="249792"/>
            <a:ext cx="143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Round: 5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155968-7B93-4F60-9A30-61F68C0C4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774226"/>
              </p:ext>
            </p:extLst>
          </p:nvPr>
        </p:nvGraphicFramePr>
        <p:xfrm>
          <a:off x="3707849" y="21253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76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Alias                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Ellie Woods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Darth Evader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Lord Farquaad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Ron </a:t>
                      </a:r>
                      <a:r>
                        <a:rPr lang="en-CA" dirty="0" err="1"/>
                        <a:t>Weasely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9F2052A-D8F9-4FB2-9F50-05BC0E49F466}"/>
              </a:ext>
            </a:extLst>
          </p:cNvPr>
          <p:cNvSpPr txBox="1"/>
          <p:nvPr/>
        </p:nvSpPr>
        <p:spPr>
          <a:xfrm>
            <a:off x="9972675" y="619124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F0209-1F80-46CD-B9BA-25E2E9F2CE4B}"/>
              </a:ext>
            </a:extLst>
          </p:cNvPr>
          <p:cNvSpPr txBox="1"/>
          <p:nvPr/>
        </p:nvSpPr>
        <p:spPr>
          <a:xfrm>
            <a:off x="10751862" y="619124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A0152C-7075-4D0B-89B8-4D349E0F1BA0}"/>
              </a:ext>
            </a:extLst>
          </p:cNvPr>
          <p:cNvSpPr txBox="1"/>
          <p:nvPr/>
        </p:nvSpPr>
        <p:spPr>
          <a:xfrm>
            <a:off x="9991725" y="1020153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F8959D-D633-4276-812D-58DFBC7526F5}"/>
              </a:ext>
            </a:extLst>
          </p:cNvPr>
          <p:cNvSpPr txBox="1"/>
          <p:nvPr/>
        </p:nvSpPr>
        <p:spPr>
          <a:xfrm>
            <a:off x="9991725" y="1394564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997A6-0116-479E-938B-06992CC9815A}"/>
              </a:ext>
            </a:extLst>
          </p:cNvPr>
          <p:cNvSpPr txBox="1"/>
          <p:nvPr/>
        </p:nvSpPr>
        <p:spPr>
          <a:xfrm>
            <a:off x="9991725" y="1742813"/>
            <a:ext cx="66675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09948-FA77-4686-9193-8A2BCF5FB4C9}"/>
              </a:ext>
            </a:extLst>
          </p:cNvPr>
          <p:cNvSpPr txBox="1"/>
          <p:nvPr/>
        </p:nvSpPr>
        <p:spPr>
          <a:xfrm>
            <a:off x="10794724" y="1020153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4E284F-EAC4-429E-A904-3C91F1796646}"/>
              </a:ext>
            </a:extLst>
          </p:cNvPr>
          <p:cNvSpPr txBox="1"/>
          <p:nvPr/>
        </p:nvSpPr>
        <p:spPr>
          <a:xfrm>
            <a:off x="10816673" y="1394563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E42CCD-373D-4CD9-A18F-FAFAF416BF2D}"/>
              </a:ext>
            </a:extLst>
          </p:cNvPr>
          <p:cNvSpPr txBox="1"/>
          <p:nvPr/>
        </p:nvSpPr>
        <p:spPr>
          <a:xfrm>
            <a:off x="10816673" y="1741376"/>
            <a:ext cx="904875" cy="276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dirty="0"/>
              <a:t>Remove</a:t>
            </a:r>
          </a:p>
        </p:txBody>
      </p:sp>
      <p:graphicFrame>
        <p:nvGraphicFramePr>
          <p:cNvPr id="27" name="Table 17">
            <a:extLst>
              <a:ext uri="{FF2B5EF4-FFF2-40B4-BE49-F238E27FC236}">
                <a16:creationId xmlns:a16="http://schemas.microsoft.com/office/drawing/2014/main" id="{2669A95A-9B5D-4C47-98A3-CAC4385DB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63224"/>
              </p:ext>
            </p:extLst>
          </p:nvPr>
        </p:nvGraphicFramePr>
        <p:xfrm>
          <a:off x="5105400" y="3453883"/>
          <a:ext cx="673044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&lt;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060A288-C12E-4F1B-8B31-A4C6994F16FD}"/>
              </a:ext>
            </a:extLst>
          </p:cNvPr>
          <p:cNvSpPr txBox="1"/>
          <p:nvPr/>
        </p:nvSpPr>
        <p:spPr>
          <a:xfrm>
            <a:off x="658432" y="2250042"/>
            <a:ext cx="143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player data table works:</a:t>
            </a:r>
          </a:p>
        </p:txBody>
      </p:sp>
    </p:spTree>
    <p:extLst>
      <p:ext uri="{BB962C8B-B14F-4D97-AF65-F5344CB8AC3E}">
        <p14:creationId xmlns:p14="http://schemas.microsoft.com/office/powerpoint/2010/main" val="224531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A5F08-BFCA-4088-9782-9B3BCCD1805F}"/>
              </a:ext>
            </a:extLst>
          </p:cNvPr>
          <p:cNvSpPr txBox="1"/>
          <p:nvPr/>
        </p:nvSpPr>
        <p:spPr>
          <a:xfrm>
            <a:off x="265220" y="249792"/>
            <a:ext cx="200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Round: 5</a:t>
            </a:r>
          </a:p>
          <a:p>
            <a:r>
              <a:rPr lang="en-CA" sz="1400" dirty="0"/>
              <a:t>Whose Turn: Ellie Woods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F3155968-7B93-4F60-9A30-61F68C0C4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1675"/>
              </p:ext>
            </p:extLst>
          </p:nvPr>
        </p:nvGraphicFramePr>
        <p:xfrm>
          <a:off x="2530475" y="24979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076">
                  <a:extLst>
                    <a:ext uri="{9D8B030D-6E8A-4147-A177-3AD203B41FA5}">
                      <a16:colId xmlns:a16="http://schemas.microsoft.com/office/drawing/2014/main" val="72072432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4507162"/>
                    </a:ext>
                  </a:extLst>
                </a:gridCol>
                <a:gridCol w="2469599">
                  <a:extLst>
                    <a:ext uri="{9D8B030D-6E8A-4147-A177-3AD203B41FA5}">
                      <a16:colId xmlns:a16="http://schemas.microsoft.com/office/drawing/2014/main" val="30083170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643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 Alias                 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Socket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Overrides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Ellie Woods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8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Darth Evader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Garrett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agfewfafefwfefw3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9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Lord Farquaad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Wer92345few8923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34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Ron </a:t>
                      </a:r>
                      <a:r>
                        <a:rPr lang="en-CA" dirty="0" err="1"/>
                        <a:t>Weasely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Isaiah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W343445few8923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8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353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E58937C-555E-425F-B90A-BA107B700464}"/>
              </a:ext>
            </a:extLst>
          </p:cNvPr>
          <p:cNvGrpSpPr/>
          <p:nvPr/>
        </p:nvGrpSpPr>
        <p:grpSpPr>
          <a:xfrm>
            <a:off x="8814435" y="662667"/>
            <a:ext cx="1748873" cy="1400688"/>
            <a:chOff x="9972675" y="619124"/>
            <a:chExt cx="1748873" cy="14006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F2052A-D8F9-4FB2-9F50-05BC0E49F466}"/>
                </a:ext>
              </a:extLst>
            </p:cNvPr>
            <p:cNvSpPr txBox="1"/>
            <p:nvPr/>
          </p:nvSpPr>
          <p:spPr>
            <a:xfrm>
              <a:off x="9972675" y="619124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DF0209-1F80-46CD-B9BA-25E2E9F2CE4B}"/>
                </a:ext>
              </a:extLst>
            </p:cNvPr>
            <p:cNvSpPr txBox="1"/>
            <p:nvPr/>
          </p:nvSpPr>
          <p:spPr>
            <a:xfrm>
              <a:off x="10751862" y="619124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A0152C-7075-4D0B-89B8-4D349E0F1BA0}"/>
                </a:ext>
              </a:extLst>
            </p:cNvPr>
            <p:cNvSpPr txBox="1"/>
            <p:nvPr/>
          </p:nvSpPr>
          <p:spPr>
            <a:xfrm>
              <a:off x="9991725" y="1020153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F8959D-D633-4276-812D-58DFBC7526F5}"/>
                </a:ext>
              </a:extLst>
            </p:cNvPr>
            <p:cNvSpPr txBox="1"/>
            <p:nvPr/>
          </p:nvSpPr>
          <p:spPr>
            <a:xfrm>
              <a:off x="9991725" y="1394564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F997A6-0116-479E-938B-06992CC9815A}"/>
                </a:ext>
              </a:extLst>
            </p:cNvPr>
            <p:cNvSpPr txBox="1"/>
            <p:nvPr/>
          </p:nvSpPr>
          <p:spPr>
            <a:xfrm>
              <a:off x="9991725" y="1742813"/>
              <a:ext cx="66675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Skip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09948-FA77-4686-9193-8A2BCF5FB4C9}"/>
                </a:ext>
              </a:extLst>
            </p:cNvPr>
            <p:cNvSpPr txBox="1"/>
            <p:nvPr/>
          </p:nvSpPr>
          <p:spPr>
            <a:xfrm>
              <a:off x="10794724" y="1020153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4E284F-EAC4-429E-A904-3C91F1796646}"/>
                </a:ext>
              </a:extLst>
            </p:cNvPr>
            <p:cNvSpPr txBox="1"/>
            <p:nvPr/>
          </p:nvSpPr>
          <p:spPr>
            <a:xfrm>
              <a:off x="10816673" y="1394563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E42CCD-373D-4CD9-A18F-FAFAF416BF2D}"/>
                </a:ext>
              </a:extLst>
            </p:cNvPr>
            <p:cNvSpPr txBox="1"/>
            <p:nvPr/>
          </p:nvSpPr>
          <p:spPr>
            <a:xfrm>
              <a:off x="10816673" y="1741376"/>
              <a:ext cx="904875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CA" dirty="0"/>
                <a:t>Remove</a:t>
              </a:r>
            </a:p>
          </p:txBody>
        </p:sp>
      </p:grpSp>
      <p:pic>
        <p:nvPicPr>
          <p:cNvPr id="15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505606A3-80A3-4327-A076-FA2C57D3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904" y="430985"/>
            <a:ext cx="260498" cy="2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9526C4-0699-400A-80C5-18E2C98CD471}"/>
              </a:ext>
            </a:extLst>
          </p:cNvPr>
          <p:cNvSpPr txBox="1"/>
          <p:nvPr/>
        </p:nvSpPr>
        <p:spPr>
          <a:xfrm>
            <a:off x="10921844" y="140950"/>
            <a:ext cx="10049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Sneak-A-Peak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5396B-1C09-47D2-9E59-BCB5B81C97A6}"/>
              </a:ext>
            </a:extLst>
          </p:cNvPr>
          <p:cNvSpPr txBox="1"/>
          <p:nvPr/>
        </p:nvSpPr>
        <p:spPr>
          <a:xfrm>
            <a:off x="10993461" y="1272861"/>
            <a:ext cx="9821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Bubble Wrap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4D86D-C6F3-45E8-9184-E094D5527E2E}"/>
              </a:ext>
            </a:extLst>
          </p:cNvPr>
          <p:cNvSpPr txBox="1"/>
          <p:nvPr/>
        </p:nvSpPr>
        <p:spPr>
          <a:xfrm>
            <a:off x="11128789" y="2273619"/>
            <a:ext cx="7761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Big Shot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06CFA2-E9E3-4698-ABA7-E371C6FC9F66}"/>
              </a:ext>
            </a:extLst>
          </p:cNvPr>
          <p:cNvSpPr txBox="1"/>
          <p:nvPr/>
        </p:nvSpPr>
        <p:spPr>
          <a:xfrm>
            <a:off x="10951456" y="3296067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Minor</a:t>
            </a:r>
          </a:p>
        </p:txBody>
      </p:sp>
      <p:pic>
        <p:nvPicPr>
          <p:cNvPr id="31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561232D9-E616-4551-8E8A-6AC6E7B47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1267699" y="2503129"/>
            <a:ext cx="36509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Move icon on white background flat style move Vector Image">
            <a:extLst>
              <a:ext uri="{FF2B5EF4-FFF2-40B4-BE49-F238E27FC236}">
                <a16:creationId xmlns:a16="http://schemas.microsoft.com/office/drawing/2014/main" id="{F3F8D9FE-AB4C-4ADD-9BA4-4C5102DFD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0"/>
          <a:stretch/>
        </p:blipFill>
        <p:spPr bwMode="auto">
          <a:xfrm>
            <a:off x="11297317" y="3544826"/>
            <a:ext cx="405659" cy="39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Download free Curved arrow icon">
            <a:extLst>
              <a:ext uri="{FF2B5EF4-FFF2-40B4-BE49-F238E27FC236}">
                <a16:creationId xmlns:a16="http://schemas.microsoft.com/office/drawing/2014/main" id="{98CEE903-A8F0-4E52-B488-ABECEFB5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653" y="4676159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ragile, moving, cushion, wrap, bubble icon - Download">
            <a:extLst>
              <a:ext uri="{FF2B5EF4-FFF2-40B4-BE49-F238E27FC236}">
                <a16:creationId xmlns:a16="http://schemas.microsoft.com/office/drawing/2014/main" id="{9DB5EF64-CC08-4D55-B5CA-621CEEBC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885" y="1478858"/>
            <a:ext cx="39672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D757531-1896-44C0-B14F-CE54B66DF0A3}"/>
              </a:ext>
            </a:extLst>
          </p:cNvPr>
          <p:cNvSpPr txBox="1"/>
          <p:nvPr/>
        </p:nvSpPr>
        <p:spPr>
          <a:xfrm>
            <a:off x="11029883" y="4432619"/>
            <a:ext cx="11617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Move-it Major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804E03-44F8-42FC-9761-E05115EC54B3}"/>
              </a:ext>
            </a:extLst>
          </p:cNvPr>
          <p:cNvSpPr txBox="1"/>
          <p:nvPr/>
        </p:nvSpPr>
        <p:spPr>
          <a:xfrm>
            <a:off x="11128789" y="5569171"/>
            <a:ext cx="881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God Mode</a:t>
            </a:r>
          </a:p>
        </p:txBody>
      </p:sp>
      <p:pic>
        <p:nvPicPr>
          <p:cNvPr id="37" name="Picture 4" descr="God Clipart #1198135 - Illustration by lineartestpilot">
            <a:extLst>
              <a:ext uri="{FF2B5EF4-FFF2-40B4-BE49-F238E27FC236}">
                <a16:creationId xmlns:a16="http://schemas.microsoft.com/office/drawing/2014/main" id="{371EBD2B-75F3-488D-8162-77D97D489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408" y="5861355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F9437D4-9CCC-4D30-96E2-F61CA92899B1}"/>
              </a:ext>
            </a:extLst>
          </p:cNvPr>
          <p:cNvGrpSpPr/>
          <p:nvPr/>
        </p:nvGrpSpPr>
        <p:grpSpPr>
          <a:xfrm>
            <a:off x="11045233" y="764284"/>
            <a:ext cx="758157" cy="398509"/>
            <a:chOff x="8560903" y="3724569"/>
            <a:chExt cx="758157" cy="3985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DC697D7-663B-4242-A1F0-26816D3A0869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EB9418-156F-4456-B52F-1B6CE8B2048E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1FA8BB-C60B-4A55-8750-5818A4D83B9B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BC8A8B-46AA-4534-812D-9A46FE8F1F7C}"/>
              </a:ext>
            </a:extLst>
          </p:cNvPr>
          <p:cNvGrpSpPr/>
          <p:nvPr/>
        </p:nvGrpSpPr>
        <p:grpSpPr>
          <a:xfrm>
            <a:off x="11095969" y="1838218"/>
            <a:ext cx="758157" cy="398509"/>
            <a:chOff x="8560903" y="3724569"/>
            <a:chExt cx="758157" cy="39850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B87F506-2F34-4F15-8FCB-D2E00BFB636C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789522-80E1-44D8-8670-55B28EC0D360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CAC94C-6191-4F98-84C8-BBA246662A0E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B209B7-CDF7-4BEA-AC44-5B41A9F1C982}"/>
              </a:ext>
            </a:extLst>
          </p:cNvPr>
          <p:cNvGrpSpPr/>
          <p:nvPr/>
        </p:nvGrpSpPr>
        <p:grpSpPr>
          <a:xfrm>
            <a:off x="11103024" y="2888986"/>
            <a:ext cx="758157" cy="398509"/>
            <a:chOff x="8560903" y="3724569"/>
            <a:chExt cx="758157" cy="39850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C5320D-080B-4FFE-9742-5674B8E3E66C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FD4A29F-CE35-4735-B6B2-94C9360F8622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7471BA-96B9-45AE-9B54-7DD076949643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9C432E-E9AC-4A13-8240-4E14CF6D1C01}"/>
              </a:ext>
            </a:extLst>
          </p:cNvPr>
          <p:cNvGrpSpPr/>
          <p:nvPr/>
        </p:nvGrpSpPr>
        <p:grpSpPr>
          <a:xfrm>
            <a:off x="11161045" y="3992549"/>
            <a:ext cx="758157" cy="398509"/>
            <a:chOff x="8560903" y="3724569"/>
            <a:chExt cx="758157" cy="39850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6EA4C8-E903-4553-A1F3-F7A22901ED0D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7F6E82-B856-4D4F-9044-6E0A769FC452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CA703B-0489-4E54-AA0E-73BF20EFED3A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15C16E-E198-4A38-A6EA-2BF6473AE816}"/>
              </a:ext>
            </a:extLst>
          </p:cNvPr>
          <p:cNvGrpSpPr/>
          <p:nvPr/>
        </p:nvGrpSpPr>
        <p:grpSpPr>
          <a:xfrm>
            <a:off x="11136241" y="5108363"/>
            <a:ext cx="758157" cy="398509"/>
            <a:chOff x="8560903" y="3724569"/>
            <a:chExt cx="758157" cy="39850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70C383-20CD-423A-B4FE-7999DCF949D7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2B424F0-9D50-49E2-9B43-83BDD28CA233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0A2DDA7-AF2A-40D6-9C6F-998ABD4CE8A1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340BED5-1331-416D-82C9-D4A7C62CD213}"/>
              </a:ext>
            </a:extLst>
          </p:cNvPr>
          <p:cNvGrpSpPr/>
          <p:nvPr/>
        </p:nvGrpSpPr>
        <p:grpSpPr>
          <a:xfrm>
            <a:off x="11222531" y="6316296"/>
            <a:ext cx="758157" cy="398509"/>
            <a:chOff x="8560903" y="3724569"/>
            <a:chExt cx="758157" cy="3985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308D15-723C-4094-8139-B261C0B68F56}"/>
                </a:ext>
              </a:extLst>
            </p:cNvPr>
            <p:cNvSpPr/>
            <p:nvPr/>
          </p:nvSpPr>
          <p:spPr>
            <a:xfrm>
              <a:off x="8560903" y="3724569"/>
              <a:ext cx="412296" cy="3985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AB95052-70CF-4540-AA80-91CEED11196E}"/>
                </a:ext>
              </a:extLst>
            </p:cNvPr>
            <p:cNvSpPr/>
            <p:nvPr/>
          </p:nvSpPr>
          <p:spPr>
            <a:xfrm>
              <a:off x="9000213" y="3724569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^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D1F982-1FD8-4803-940E-1540B9A0BD7A}"/>
                </a:ext>
              </a:extLst>
            </p:cNvPr>
            <p:cNvSpPr/>
            <p:nvPr/>
          </p:nvSpPr>
          <p:spPr>
            <a:xfrm>
              <a:off x="9000212" y="3937512"/>
              <a:ext cx="318847" cy="1855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32841AB-E62A-4807-91DB-9C6E5F48A971}"/>
              </a:ext>
            </a:extLst>
          </p:cNvPr>
          <p:cNvSpPr txBox="1"/>
          <p:nvPr/>
        </p:nvSpPr>
        <p:spPr>
          <a:xfrm>
            <a:off x="3901440" y="3534470"/>
            <a:ext cx="2294519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CA" sz="2400" dirty="0"/>
              <a:t>Restart Game</a:t>
            </a:r>
          </a:p>
        </p:txBody>
      </p:sp>
    </p:spTree>
    <p:extLst>
      <p:ext uri="{BB962C8B-B14F-4D97-AF65-F5344CB8AC3E}">
        <p14:creationId xmlns:p14="http://schemas.microsoft.com/office/powerpoint/2010/main" val="125417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3655B5-0A7A-4E87-9A51-591C2091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10" y="0"/>
            <a:ext cx="8811855" cy="9145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924BA8-F691-4AC5-A547-3FEC7843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24" y="914528"/>
            <a:ext cx="8811855" cy="944757"/>
          </a:xfrm>
          <a:prstGeom prst="rect">
            <a:avLst/>
          </a:prstGeom>
        </p:spPr>
      </p:pic>
      <p:pic>
        <p:nvPicPr>
          <p:cNvPr id="1026" name="Picture 2" descr="Best&quot; series of colors to use for differentiating series in  publication-quality plots - Cross Validated">
            <a:extLst>
              <a:ext uri="{FF2B5EF4-FFF2-40B4-BE49-F238E27FC236}">
                <a16:creationId xmlns:a16="http://schemas.microsoft.com/office/drawing/2014/main" id="{6F85593A-9F43-46EE-826E-25B7BA20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116" y="707019"/>
            <a:ext cx="3774377" cy="28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or Palettes based on Tableau (discrete) • All Your Figure Are Belong To  Us">
            <a:extLst>
              <a:ext uri="{FF2B5EF4-FFF2-40B4-BE49-F238E27FC236}">
                <a16:creationId xmlns:a16="http://schemas.microsoft.com/office/drawing/2014/main" id="{4FDFE205-727C-49DF-A7CF-7A9CDDBEA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74"/>
          <a:stretch/>
        </p:blipFill>
        <p:spPr bwMode="auto">
          <a:xfrm>
            <a:off x="-98116" y="3429000"/>
            <a:ext cx="4167559" cy="32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A750C-C7C2-4302-944B-B9810EC90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443" y="2773813"/>
            <a:ext cx="8189822" cy="38068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0239E-5CAB-4E01-9B7B-9004BF0ADBE4}"/>
              </a:ext>
            </a:extLst>
          </p:cNvPr>
          <p:cNvCxnSpPr/>
          <p:nvPr/>
        </p:nvCxnSpPr>
        <p:spPr>
          <a:xfrm>
            <a:off x="8963025" y="2476500"/>
            <a:ext cx="8382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624F-463E-47A7-BCB1-33D74DB243EF}"/>
              </a:ext>
            </a:extLst>
          </p:cNvPr>
          <p:cNvCxnSpPr>
            <a:cxnSpLocks/>
          </p:cNvCxnSpPr>
          <p:nvPr/>
        </p:nvCxnSpPr>
        <p:spPr>
          <a:xfrm flipH="1">
            <a:off x="8877300" y="2562225"/>
            <a:ext cx="714375" cy="1514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63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8FAC4-D112-4FBE-AD56-C62674F7D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5" y="663884"/>
            <a:ext cx="1029796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9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84FD9-B30E-424F-9827-9A4063EA1FEA}"/>
              </a:ext>
            </a:extLst>
          </p:cNvPr>
          <p:cNvSpPr txBox="1"/>
          <p:nvPr/>
        </p:nvSpPr>
        <p:spPr>
          <a:xfrm>
            <a:off x="223786" y="111055"/>
            <a:ext cx="71306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Caveats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CA" dirty="0"/>
            </a:br>
            <a:r>
              <a:rPr lang="en-CA" dirty="0"/>
              <a:t>Number of players: 2 –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Max number of power ups a player can hold: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3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9E43-8581-4DF2-99BA-C73CCDB9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for UI Designers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2E4C-06CA-4FCD-A90D-71870688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Good places for open license images</a:t>
            </a:r>
          </a:p>
        </p:txBody>
      </p:sp>
    </p:spTree>
    <p:extLst>
      <p:ext uri="{BB962C8B-B14F-4D97-AF65-F5344CB8AC3E}">
        <p14:creationId xmlns:p14="http://schemas.microsoft.com/office/powerpoint/2010/main" val="399388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FFF07-9238-427B-9E3D-F707C726C2A8}"/>
              </a:ext>
            </a:extLst>
          </p:cNvPr>
          <p:cNvSpPr txBox="1"/>
          <p:nvPr/>
        </p:nvSpPr>
        <p:spPr>
          <a:xfrm>
            <a:off x="2824528" y="47205"/>
            <a:ext cx="3095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Eras Bold ITC" panose="020B0907030504020204" pitchFamily="34" charset="0"/>
              </a:rPr>
              <a:t>Welcome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3020-4AD4-456D-A302-8FCC8015D311}"/>
              </a:ext>
            </a:extLst>
          </p:cNvPr>
          <p:cNvSpPr txBox="1"/>
          <p:nvPr/>
        </p:nvSpPr>
        <p:spPr>
          <a:xfrm>
            <a:off x="5766063" y="93893"/>
            <a:ext cx="338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Harlow Solid Italic" panose="04030604020F02020D02" pitchFamily="82" charset="0"/>
                <a:cs typeface="Browallia New" panose="020B0502040204020203" pitchFamily="34" charset="-34"/>
              </a:rPr>
              <a:t>Geoff Spielman’s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2515587" y="0"/>
            <a:ext cx="8019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							</a:t>
            </a:r>
            <a:r>
              <a:rPr lang="en-CA" sz="4000" i="1" baseline="-25000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TM</a:t>
            </a:r>
            <a:endParaRPr lang="en-CA" sz="7200" i="1" baseline="-25000" dirty="0">
              <a:latin typeface="Segoe UI Black" panose="020B0A02040204020203" pitchFamily="34" charset="0"/>
              <a:ea typeface="Segoe UI Black" panose="020B0A02040204020203" pitchFamily="34" charset="0"/>
              <a:cs typeface="Gautami" panose="020B0502040204020203" pitchFamily="34" charset="0"/>
            </a:endParaRPr>
          </a:p>
          <a:p>
            <a:r>
              <a:rPr lang="en-CA" sz="72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  <a:endParaRPr lang="en-CA" sz="7200" i="1" baseline="30000" dirty="0">
              <a:latin typeface="Segoe UI Black" panose="020B0A02040204020203" pitchFamily="34" charset="0"/>
              <a:ea typeface="Segoe UI Black" panose="020B0A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844F7-C74C-4919-863A-7550C49E318D}"/>
              </a:ext>
            </a:extLst>
          </p:cNvPr>
          <p:cNvSpPr txBox="1"/>
          <p:nvPr/>
        </p:nvSpPr>
        <p:spPr>
          <a:xfrm>
            <a:off x="2997095" y="3314161"/>
            <a:ext cx="2584555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Learn How to Play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C876-400A-4387-9BF3-1B61C88E4944}"/>
              </a:ext>
            </a:extLst>
          </p:cNvPr>
          <p:cNvSpPr txBox="1"/>
          <p:nvPr/>
        </p:nvSpPr>
        <p:spPr>
          <a:xfrm>
            <a:off x="6711243" y="3275522"/>
            <a:ext cx="2375005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400" dirty="0"/>
              <a:t>Skip to Lobby</a:t>
            </a:r>
          </a:p>
        </p:txBody>
      </p:sp>
    </p:spTree>
    <p:extLst>
      <p:ext uri="{BB962C8B-B14F-4D97-AF65-F5344CB8AC3E}">
        <p14:creationId xmlns:p14="http://schemas.microsoft.com/office/powerpoint/2010/main" val="15550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0117 -0.137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00013 -0.145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0156 -0.142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7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2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6" grpId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C7327C-EC2C-4EF0-A876-15A7D642D51B}"/>
              </a:ext>
            </a:extLst>
          </p:cNvPr>
          <p:cNvSpPr/>
          <p:nvPr/>
        </p:nvSpPr>
        <p:spPr>
          <a:xfrm>
            <a:off x="113211" y="721109"/>
            <a:ext cx="1824266" cy="16004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F0398-664F-41E9-96B0-375A4151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7732"/>
            <a:ext cx="6174377" cy="1027611"/>
          </a:xfrm>
        </p:spPr>
        <p:txBody>
          <a:bodyPr>
            <a:noAutofit/>
          </a:bodyPr>
          <a:lstStyle/>
          <a:p>
            <a:r>
              <a:rPr lang="en-CA" sz="3200" dirty="0"/>
              <a:t>SHIP PLACING ALGORITHM UI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D0E2D-E8B0-4765-A8B0-58517754A1A7}"/>
              </a:ext>
            </a:extLst>
          </p:cNvPr>
          <p:cNvSpPr txBox="1"/>
          <p:nvPr/>
        </p:nvSpPr>
        <p:spPr>
          <a:xfrm>
            <a:off x="8527" y="445891"/>
            <a:ext cx="373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Ships to place (blanks are ignored):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FE614-7B40-44C5-8AA8-EF1DA4055B0B}"/>
              </a:ext>
            </a:extLst>
          </p:cNvPr>
          <p:cNvSpPr txBox="1"/>
          <p:nvPr/>
        </p:nvSpPr>
        <p:spPr>
          <a:xfrm>
            <a:off x="146842" y="803005"/>
            <a:ext cx="69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ID: 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66667A-ED18-4C0B-AB76-6B3F80E36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41900"/>
              </p:ext>
            </p:extLst>
          </p:nvPr>
        </p:nvGraphicFramePr>
        <p:xfrm>
          <a:off x="885372" y="880478"/>
          <a:ext cx="957816" cy="1000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763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46145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32763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46145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42164">
                <a:tc>
                  <a:txBody>
                    <a:bodyPr/>
                    <a:lstStyle/>
                    <a:p>
                      <a:r>
                        <a:rPr lang="en-CA" sz="300" dirty="0"/>
                        <a:t>`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74369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42164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42164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CD4338-C99E-45F2-B114-BC0A7733E4C2}"/>
              </a:ext>
            </a:extLst>
          </p:cNvPr>
          <p:cNvSpPr txBox="1"/>
          <p:nvPr/>
        </p:nvSpPr>
        <p:spPr>
          <a:xfrm>
            <a:off x="187470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72C8EE33-BC1D-47CC-9A84-3D15C2F72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16661"/>
              </p:ext>
            </p:extLst>
          </p:nvPr>
        </p:nvGraphicFramePr>
        <p:xfrm>
          <a:off x="234351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ED7506-C4A2-45CA-87C6-7757E3934DBF}"/>
              </a:ext>
            </a:extLst>
          </p:cNvPr>
          <p:cNvSpPr txBox="1"/>
          <p:nvPr/>
        </p:nvSpPr>
        <p:spPr>
          <a:xfrm>
            <a:off x="382034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2: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35843248-38BA-4C09-995F-A9EA5F3D0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81893"/>
              </p:ext>
            </p:extLst>
          </p:nvPr>
        </p:nvGraphicFramePr>
        <p:xfrm>
          <a:off x="428915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347203-2D7E-41B9-9EF8-3DBA24A8C4D7}"/>
              </a:ext>
            </a:extLst>
          </p:cNvPr>
          <p:cNvSpPr txBox="1"/>
          <p:nvPr/>
        </p:nvSpPr>
        <p:spPr>
          <a:xfrm>
            <a:off x="5940879" y="1255898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3:</a:t>
            </a:r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CDA9A771-B689-4D84-9155-96DE41CB0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7449"/>
              </p:ext>
            </p:extLst>
          </p:nvPr>
        </p:nvGraphicFramePr>
        <p:xfrm>
          <a:off x="6409691" y="1032564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5227B55-2D10-42D6-BE7C-0844268D6852}"/>
              </a:ext>
            </a:extLst>
          </p:cNvPr>
          <p:cNvSpPr txBox="1"/>
          <p:nvPr/>
        </p:nvSpPr>
        <p:spPr>
          <a:xfrm>
            <a:off x="7886519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4: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FFDD7A2E-366D-4647-BDFB-3BA04AAEA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2542"/>
              </p:ext>
            </p:extLst>
          </p:nvPr>
        </p:nvGraphicFramePr>
        <p:xfrm>
          <a:off x="8355331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BB712CF-D9A1-4831-A51B-048FA2F12500}"/>
              </a:ext>
            </a:extLst>
          </p:cNvPr>
          <p:cNvSpPr txBox="1"/>
          <p:nvPr/>
        </p:nvSpPr>
        <p:spPr>
          <a:xfrm>
            <a:off x="9962062" y="1251244"/>
            <a:ext cx="38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5: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6AA34C93-F0D6-4C31-AA7B-06C13A920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49374"/>
              </p:ext>
            </p:extLst>
          </p:nvPr>
        </p:nvGraphicFramePr>
        <p:xfrm>
          <a:off x="10430874" y="1027910"/>
          <a:ext cx="881016" cy="8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54">
                  <a:extLst>
                    <a:ext uri="{9D8B030D-6E8A-4147-A177-3AD203B41FA5}">
                      <a16:colId xmlns:a16="http://schemas.microsoft.com/office/drawing/2014/main" val="1989398254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2592364246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4279926069"/>
                    </a:ext>
                  </a:extLst>
                </a:gridCol>
                <a:gridCol w="220254">
                  <a:extLst>
                    <a:ext uri="{9D8B030D-6E8A-4147-A177-3AD203B41FA5}">
                      <a16:colId xmlns:a16="http://schemas.microsoft.com/office/drawing/2014/main" val="1443222806"/>
                    </a:ext>
                  </a:extLst>
                </a:gridCol>
              </a:tblGrid>
              <a:tr h="204000"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424044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712653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49846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69371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FEA3BA-2747-4279-BC32-029E828D4D5C}"/>
              </a:ext>
            </a:extLst>
          </p:cNvPr>
          <p:cNvSpPr txBox="1"/>
          <p:nvPr/>
        </p:nvSpPr>
        <p:spPr>
          <a:xfrm>
            <a:off x="97521" y="1970946"/>
            <a:ext cx="1839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AAD6C-6462-4EA5-8907-7062D38E3B56}"/>
              </a:ext>
            </a:extLst>
          </p:cNvPr>
          <p:cNvSpPr txBox="1"/>
          <p:nvPr/>
        </p:nvSpPr>
        <p:spPr>
          <a:xfrm>
            <a:off x="2131242" y="2032598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34F8E8-F008-45D1-83F2-CF313ACF23AF}"/>
              </a:ext>
            </a:extLst>
          </p:cNvPr>
          <p:cNvSpPr txBox="1"/>
          <p:nvPr/>
        </p:nvSpPr>
        <p:spPr>
          <a:xfrm>
            <a:off x="4014107" y="2031388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D720BF-08EA-44C8-90BC-14D956B7EB88}"/>
              </a:ext>
            </a:extLst>
          </p:cNvPr>
          <p:cNvSpPr txBox="1"/>
          <p:nvPr/>
        </p:nvSpPr>
        <p:spPr>
          <a:xfrm>
            <a:off x="6134644" y="2040696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397E8-2872-461B-BE5D-F8382FBFED5B}"/>
              </a:ext>
            </a:extLst>
          </p:cNvPr>
          <p:cNvSpPr txBox="1"/>
          <p:nvPr/>
        </p:nvSpPr>
        <p:spPr>
          <a:xfrm>
            <a:off x="8080284" y="2031387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F8311-207C-4C74-809D-717A2E1AC665}"/>
              </a:ext>
            </a:extLst>
          </p:cNvPr>
          <p:cNvSpPr txBox="1"/>
          <p:nvPr/>
        </p:nvSpPr>
        <p:spPr>
          <a:xfrm>
            <a:off x="10218602" y="2040696"/>
            <a:ext cx="1305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[0,0], [0,1], [1,1], [1,3]…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DE002-E374-492A-B889-11C48225A623}"/>
              </a:ext>
            </a:extLst>
          </p:cNvPr>
          <p:cNvSpPr txBox="1"/>
          <p:nvPr/>
        </p:nvSpPr>
        <p:spPr>
          <a:xfrm>
            <a:off x="9329055" y="74778"/>
            <a:ext cx="286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Grid </a:t>
            </a:r>
            <a:r>
              <a:rPr lang="en-CA" sz="1200" dirty="0" err="1"/>
              <a:t>square.val</a:t>
            </a:r>
            <a:r>
              <a:rPr lang="en-CA" sz="1200" dirty="0"/>
              <a:t>:   	0 = water</a:t>
            </a:r>
          </a:p>
          <a:p>
            <a:r>
              <a:rPr lang="en-CA" sz="1200" dirty="0"/>
              <a:t>		1 = ship(s)</a:t>
            </a:r>
          </a:p>
          <a:p>
            <a:r>
              <a:rPr lang="en-CA" sz="1200" dirty="0"/>
              <a:t>		2 = powerup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A3435F-A665-4BC6-BD03-00AB52FEC70B}"/>
              </a:ext>
            </a:extLst>
          </p:cNvPr>
          <p:cNvSpPr txBox="1"/>
          <p:nvPr/>
        </p:nvSpPr>
        <p:spPr>
          <a:xfrm>
            <a:off x="154578" y="1186921"/>
            <a:ext cx="992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err="1"/>
              <a:t>rowMin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rowMax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colMin</a:t>
            </a:r>
            <a:r>
              <a:rPr lang="en-CA" sz="1100" dirty="0"/>
              <a:t>:</a:t>
            </a:r>
          </a:p>
          <a:p>
            <a:r>
              <a:rPr lang="en-CA" sz="1100" dirty="0" err="1"/>
              <a:t>colMax</a:t>
            </a:r>
            <a:r>
              <a:rPr lang="en-CA" sz="1100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B5A34-6857-4538-A749-B74C7B2FA908}"/>
              </a:ext>
            </a:extLst>
          </p:cNvPr>
          <p:cNvSpPr txBox="1"/>
          <p:nvPr/>
        </p:nvSpPr>
        <p:spPr>
          <a:xfrm>
            <a:off x="1971404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A34622-F68C-4785-B759-529D87DE13E8}"/>
              </a:ext>
            </a:extLst>
          </p:cNvPr>
          <p:cNvSpPr txBox="1"/>
          <p:nvPr/>
        </p:nvSpPr>
        <p:spPr>
          <a:xfrm>
            <a:off x="3859168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CC284F-01A6-49C6-B976-3A60CE615739}"/>
              </a:ext>
            </a:extLst>
          </p:cNvPr>
          <p:cNvSpPr txBox="1"/>
          <p:nvPr/>
        </p:nvSpPr>
        <p:spPr>
          <a:xfrm>
            <a:off x="6134644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C61074-424F-4A5E-8188-5BB3B2085220}"/>
              </a:ext>
            </a:extLst>
          </p:cNvPr>
          <p:cNvSpPr txBox="1"/>
          <p:nvPr/>
        </p:nvSpPr>
        <p:spPr>
          <a:xfrm>
            <a:off x="8032569" y="2561224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5BE0C1-6D5E-4DB5-926C-D4C2974338AA}"/>
              </a:ext>
            </a:extLst>
          </p:cNvPr>
          <p:cNvSpPr txBox="1"/>
          <p:nvPr/>
        </p:nvSpPr>
        <p:spPr>
          <a:xfrm>
            <a:off x="10155827" y="2549323"/>
            <a:ext cx="1929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rowMin</a:t>
            </a:r>
            <a:r>
              <a:rPr lang="en-CA" sz="1200" dirty="0"/>
              <a:t>:	</a:t>
            </a:r>
            <a:r>
              <a:rPr lang="en-CA" sz="1200" dirty="0" err="1"/>
              <a:t>colMin</a:t>
            </a:r>
            <a:r>
              <a:rPr lang="en-CA" sz="1200" dirty="0"/>
              <a:t>: </a:t>
            </a:r>
          </a:p>
          <a:p>
            <a:r>
              <a:rPr lang="en-CA" sz="1200" dirty="0" err="1"/>
              <a:t>rowMax</a:t>
            </a:r>
            <a:r>
              <a:rPr lang="en-CA" sz="1200" dirty="0"/>
              <a:t>:	</a:t>
            </a:r>
            <a:r>
              <a:rPr lang="en-CA" sz="1200" dirty="0" err="1"/>
              <a:t>colMax</a:t>
            </a:r>
            <a:r>
              <a:rPr lang="en-CA" sz="1200" dirty="0"/>
              <a:t>: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2014C2B8-7317-4BFF-A138-F3A8E1CF4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41271"/>
              </p:ext>
            </p:extLst>
          </p:nvPr>
        </p:nvGraphicFramePr>
        <p:xfrm>
          <a:off x="2920366" y="3350020"/>
          <a:ext cx="4146552" cy="308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319">
                  <a:extLst>
                    <a:ext uri="{9D8B030D-6E8A-4147-A177-3AD203B41FA5}">
                      <a16:colId xmlns:a16="http://schemas.microsoft.com/office/drawing/2014/main" val="3912908883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56156928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1409488092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2660926937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006627093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749304818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3775158540"/>
                    </a:ext>
                  </a:extLst>
                </a:gridCol>
                <a:gridCol w="518319">
                  <a:extLst>
                    <a:ext uri="{9D8B030D-6E8A-4147-A177-3AD203B41FA5}">
                      <a16:colId xmlns:a16="http://schemas.microsoft.com/office/drawing/2014/main" val="4201791650"/>
                    </a:ext>
                  </a:extLst>
                </a:gridCol>
              </a:tblGrid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79668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4884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358227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9782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46055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89357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65403"/>
                  </a:ext>
                </a:extLst>
              </a:tr>
              <a:tr h="38522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1400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DCC7A1F-C20B-4ED7-BEE3-8B2694E64DB1}"/>
              </a:ext>
            </a:extLst>
          </p:cNvPr>
          <p:cNvSpPr txBox="1"/>
          <p:nvPr/>
        </p:nvSpPr>
        <p:spPr>
          <a:xfrm>
            <a:off x="839108" y="3760830"/>
            <a:ext cx="192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numRows</a:t>
            </a:r>
            <a:r>
              <a:rPr lang="en-CA" sz="1200" dirty="0"/>
              <a:t>:</a:t>
            </a:r>
          </a:p>
          <a:p>
            <a:r>
              <a:rPr lang="en-CA" sz="1200" dirty="0" err="1"/>
              <a:t>numCols</a:t>
            </a:r>
            <a:r>
              <a:rPr lang="en-CA" sz="1200" dirty="0"/>
              <a:t>:</a:t>
            </a:r>
          </a:p>
          <a:p>
            <a:endParaRPr lang="en-CA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2BC234-9A13-4C6B-8A88-522431508CB4}"/>
              </a:ext>
            </a:extLst>
          </p:cNvPr>
          <p:cNvSpPr txBox="1"/>
          <p:nvPr/>
        </p:nvSpPr>
        <p:spPr>
          <a:xfrm>
            <a:off x="7979001" y="5173917"/>
            <a:ext cx="59009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Reset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E41212-6C03-4743-814F-871967F0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38" y="1231174"/>
            <a:ext cx="4363059" cy="16004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264155-0D2A-4B16-B3FE-ABD30FB9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3251250"/>
            <a:ext cx="6110740" cy="314266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AE0D011-FCED-41E8-A549-42632EC06BFE}"/>
              </a:ext>
            </a:extLst>
          </p:cNvPr>
          <p:cNvSpPr txBox="1"/>
          <p:nvPr/>
        </p:nvSpPr>
        <p:spPr>
          <a:xfrm>
            <a:off x="246783" y="1040159"/>
            <a:ext cx="40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5/9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208DA22-D2D1-4705-B691-1491607D6428}"/>
              </a:ext>
            </a:extLst>
          </p:cNvPr>
          <p:cNvCxnSpPr>
            <a:cxnSpLocks/>
          </p:cNvCxnSpPr>
          <p:nvPr/>
        </p:nvCxnSpPr>
        <p:spPr>
          <a:xfrm>
            <a:off x="97521" y="1970946"/>
            <a:ext cx="1839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92A400-06C6-41D3-999F-1A2B4E92533B}"/>
              </a:ext>
            </a:extLst>
          </p:cNvPr>
          <p:cNvCxnSpPr>
            <a:cxnSpLocks/>
          </p:cNvCxnSpPr>
          <p:nvPr/>
        </p:nvCxnSpPr>
        <p:spPr>
          <a:xfrm flipV="1">
            <a:off x="807404" y="714885"/>
            <a:ext cx="0" cy="123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1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7E2EE-419C-4CFF-84D4-5E799B67F4A7}"/>
              </a:ext>
            </a:extLst>
          </p:cNvPr>
          <p:cNvSpPr txBox="1"/>
          <p:nvPr/>
        </p:nvSpPr>
        <p:spPr>
          <a:xfrm>
            <a:off x="141725" y="787299"/>
            <a:ext cx="4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</a:t>
            </a:r>
            <a:r>
              <a:rPr lang="en-CA" i="1" dirty="0"/>
              <a:t>basically</a:t>
            </a:r>
            <a:r>
              <a:rPr lang="en-CA" dirty="0"/>
              <a:t> Battleship, except: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E9148-9F72-45B2-8D0D-2A17CE24BCED}"/>
              </a:ext>
            </a:extLst>
          </p:cNvPr>
          <p:cNvSpPr txBox="1"/>
          <p:nvPr/>
        </p:nvSpPr>
        <p:spPr>
          <a:xfrm>
            <a:off x="1052450" y="3869078"/>
            <a:ext cx="3513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is an </a:t>
            </a:r>
            <a:r>
              <a:rPr lang="en-CA" sz="1600" i="1" dirty="0"/>
              <a:t>anonymous</a:t>
            </a:r>
            <a:r>
              <a:rPr lang="en-CA" sz="1600" dirty="0"/>
              <a:t> chat window for strategizing, forming alliances, and </a:t>
            </a:r>
            <a:r>
              <a:rPr lang="en-CA" sz="1600" b="1" u="sng" dirty="0"/>
              <a:t>treachery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F301B8-2056-462E-969E-E3F4E2C66B1B}"/>
              </a:ext>
            </a:extLst>
          </p:cNvPr>
          <p:cNvSpPr txBox="1"/>
          <p:nvPr/>
        </p:nvSpPr>
        <p:spPr>
          <a:xfrm>
            <a:off x="1090372" y="1233575"/>
            <a:ext cx="306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are up to to eight players all on the same map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44ADC-0113-42E4-BCE0-868D6E989604}"/>
              </a:ext>
            </a:extLst>
          </p:cNvPr>
          <p:cNvSpPr txBox="1"/>
          <p:nvPr/>
        </p:nvSpPr>
        <p:spPr>
          <a:xfrm>
            <a:off x="6816258" y="1317928"/>
            <a:ext cx="306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400" dirty="0"/>
              <a:t>You design your own ships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9C7022-C4AB-490E-895F-F7106CDA4B05}"/>
              </a:ext>
            </a:extLst>
          </p:cNvPr>
          <p:cNvGrpSpPr/>
          <p:nvPr/>
        </p:nvGrpSpPr>
        <p:grpSpPr>
          <a:xfrm>
            <a:off x="1330269" y="1756795"/>
            <a:ext cx="2621508" cy="1952477"/>
            <a:chOff x="1330269" y="1756795"/>
            <a:chExt cx="2621508" cy="19524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1C5635-2280-4CE4-923F-29A1A30CA2D1}"/>
                </a:ext>
              </a:extLst>
            </p:cNvPr>
            <p:cNvSpPr/>
            <p:nvPr/>
          </p:nvSpPr>
          <p:spPr>
            <a:xfrm>
              <a:off x="1330269" y="1756795"/>
              <a:ext cx="2621508" cy="1952477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32709" y="1756795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598645" y="2059577"/>
              <a:ext cx="300446" cy="22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EDFDCB-99E3-4062-A13A-89C586A0B73B}"/>
                </a:ext>
              </a:extLst>
            </p:cNvPr>
            <p:cNvSpPr/>
            <p:nvPr/>
          </p:nvSpPr>
          <p:spPr>
            <a:xfrm flipH="1">
              <a:off x="2883159" y="2525765"/>
              <a:ext cx="300446" cy="11021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2DF025-EC5A-4908-B83A-AFAB13BFF3C9}"/>
                </a:ext>
              </a:extLst>
            </p:cNvPr>
            <p:cNvSpPr/>
            <p:nvPr/>
          </p:nvSpPr>
          <p:spPr>
            <a:xfrm flipH="1">
              <a:off x="3107405" y="2580874"/>
              <a:ext cx="152400" cy="4477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A57789-B66D-4688-92AA-5C20B66676D5}"/>
                </a:ext>
              </a:extLst>
            </p:cNvPr>
            <p:cNvSpPr/>
            <p:nvPr/>
          </p:nvSpPr>
          <p:spPr>
            <a:xfrm flipH="1">
              <a:off x="2849234" y="2217480"/>
              <a:ext cx="152400" cy="4477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23" name="Table 24">
            <a:extLst>
              <a:ext uri="{FF2B5EF4-FFF2-40B4-BE49-F238E27FC236}">
                <a16:creationId xmlns:a16="http://schemas.microsoft.com/office/drawing/2014/main" id="{9D75A970-6782-4723-9885-8162CD230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59924"/>
              </p:ext>
            </p:extLst>
          </p:nvPr>
        </p:nvGraphicFramePr>
        <p:xfrm>
          <a:off x="6556065" y="1871825"/>
          <a:ext cx="2793092" cy="1817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27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69827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45428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pic>
        <p:nvPicPr>
          <p:cNvPr id="1026" name="Picture 2" descr="Anonymous Spy Icon. Black icon of anonymous spy agent , #spon, #Icon,  #Black, #Anonymous, #Spy, #spy #ad | Icon, Stock illustration, Anonymous">
            <a:extLst>
              <a:ext uri="{FF2B5EF4-FFF2-40B4-BE49-F238E27FC236}">
                <a16:creationId xmlns:a16="http://schemas.microsoft.com/office/drawing/2014/main" id="{B079410B-86BB-44B3-B54D-5FABB6BF8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23705" r="30148" b="28544"/>
          <a:stretch/>
        </p:blipFill>
        <p:spPr bwMode="auto">
          <a:xfrm>
            <a:off x="1660082" y="4792408"/>
            <a:ext cx="1599723" cy="19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CE49AC-149B-4F00-9293-A4640C574658}"/>
              </a:ext>
            </a:extLst>
          </p:cNvPr>
          <p:cNvGrpSpPr/>
          <p:nvPr/>
        </p:nvGrpSpPr>
        <p:grpSpPr>
          <a:xfrm>
            <a:off x="7327224" y="4772707"/>
            <a:ext cx="2277503" cy="1307022"/>
            <a:chOff x="7327224" y="4772707"/>
            <a:chExt cx="2277503" cy="1307022"/>
          </a:xfrm>
        </p:grpSpPr>
        <p:pic>
          <p:nvPicPr>
            <p:cNvPr id="25" name="Picture 2" descr="Monitoring, warfare, awacs, radar, aircraft, radio intelligence, airplane  icon">
              <a:extLst>
                <a:ext uri="{FF2B5EF4-FFF2-40B4-BE49-F238E27FC236}">
                  <a16:creationId xmlns:a16="http://schemas.microsoft.com/office/drawing/2014/main" id="{D9218FF2-D875-48CB-8DCC-6A26625D3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224" y="4884213"/>
              <a:ext cx="448986" cy="396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Illustration Isolated Grey Missile Icon Stock Vector (Royalty Free)  266595614">
              <a:extLst>
                <a:ext uri="{FF2B5EF4-FFF2-40B4-BE49-F238E27FC236}">
                  <a16:creationId xmlns:a16="http://schemas.microsoft.com/office/drawing/2014/main" id="{FFBA4DEC-F89E-4F73-BB53-8AFFF28B30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97" t="16636" r="23861" b="28318"/>
            <a:stretch/>
          </p:blipFill>
          <p:spPr bwMode="auto">
            <a:xfrm>
              <a:off x="9090309" y="5050467"/>
              <a:ext cx="514418" cy="520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D64331E7-D504-4CA2-83D4-1CB4A1BF3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8558608" y="5518234"/>
              <a:ext cx="571569" cy="561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6" descr="Download free Curved arrow icon">
              <a:extLst>
                <a:ext uri="{FF2B5EF4-FFF2-40B4-BE49-F238E27FC236}">
                  <a16:creationId xmlns:a16="http://schemas.microsoft.com/office/drawing/2014/main" id="{2A954A69-5314-4FE4-AA14-450D29131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418" y="5559343"/>
              <a:ext cx="520386" cy="52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ragile, moving, cushion, wrap, bubble icon - Download">
              <a:extLst>
                <a:ext uri="{FF2B5EF4-FFF2-40B4-BE49-F238E27FC236}">
                  <a16:creationId xmlns:a16="http://schemas.microsoft.com/office/drawing/2014/main" id="{04EE19CD-95CC-4C73-97EF-3D6BBDA1B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2987" y="4772707"/>
              <a:ext cx="641518" cy="641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EC81331-5BDB-4F0B-95FD-D3D244C80686}"/>
              </a:ext>
            </a:extLst>
          </p:cNvPr>
          <p:cNvSpPr txBox="1"/>
          <p:nvPr/>
        </p:nvSpPr>
        <p:spPr>
          <a:xfrm>
            <a:off x="7295041" y="4361521"/>
            <a:ext cx="2312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sz="1600" dirty="0"/>
              <a:t>There are power-ups</a:t>
            </a:r>
            <a:endParaRPr lang="en-CA" sz="1600" b="1" u="sng" dirty="0"/>
          </a:p>
        </p:txBody>
      </p:sp>
    </p:spTree>
    <p:extLst>
      <p:ext uri="{BB962C8B-B14F-4D97-AF65-F5344CB8AC3E}">
        <p14:creationId xmlns:p14="http://schemas.microsoft.com/office/powerpoint/2010/main" val="20720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 build="p"/>
      <p:bldP spid="20" grpId="0" uiExpand="1" build="p"/>
      <p:bldP spid="4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C5635-2280-4CE4-923F-29A1A30CA2D1}"/>
              </a:ext>
            </a:extLst>
          </p:cNvPr>
          <p:cNvSpPr/>
          <p:nvPr/>
        </p:nvSpPr>
        <p:spPr>
          <a:xfrm>
            <a:off x="757718" y="3765017"/>
            <a:ext cx="2621508" cy="195247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18F68-EF99-4DD8-B7D0-DFB18FFFEAF0}"/>
              </a:ext>
            </a:extLst>
          </p:cNvPr>
          <p:cNvSpPr txBox="1"/>
          <p:nvPr/>
        </p:nvSpPr>
        <p:spPr>
          <a:xfrm>
            <a:off x="740103" y="1079689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Gameplay:</a:t>
            </a:r>
          </a:p>
        </p:txBody>
      </p:sp>
      <p:graphicFrame>
        <p:nvGraphicFramePr>
          <p:cNvPr id="14" name="Table 24">
            <a:extLst>
              <a:ext uri="{FF2B5EF4-FFF2-40B4-BE49-F238E27FC236}">
                <a16:creationId xmlns:a16="http://schemas.microsoft.com/office/drawing/2014/main" id="{8B02B45B-6689-4E43-BB14-90425E0E2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509916"/>
              </p:ext>
            </p:extLst>
          </p:nvPr>
        </p:nvGraphicFramePr>
        <p:xfrm>
          <a:off x="676424" y="2019045"/>
          <a:ext cx="115835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89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34475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DEE95EB-835A-4E92-B91E-A3B845D9C3AC}"/>
              </a:ext>
            </a:extLst>
          </p:cNvPr>
          <p:cNvGrpSpPr/>
          <p:nvPr/>
        </p:nvGrpSpPr>
        <p:grpSpPr>
          <a:xfrm>
            <a:off x="1591753" y="4016381"/>
            <a:ext cx="1611459" cy="1322133"/>
            <a:chOff x="1591753" y="4016381"/>
            <a:chExt cx="1611459" cy="1322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91753" y="442843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684557" y="4796734"/>
              <a:ext cx="300446" cy="15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BCCAA-B155-4A75-9C59-36E13D5C3A4C}"/>
                </a:ext>
              </a:extLst>
            </p:cNvPr>
            <p:cNvSpPr/>
            <p:nvPr/>
          </p:nvSpPr>
          <p:spPr>
            <a:xfrm>
              <a:off x="1944017" y="4815294"/>
              <a:ext cx="186908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2652A-AEA1-4087-A74D-B8DB288EA31A}"/>
                </a:ext>
              </a:extLst>
            </p:cNvPr>
            <p:cNvSpPr/>
            <p:nvPr/>
          </p:nvSpPr>
          <p:spPr>
            <a:xfrm>
              <a:off x="2538999" y="401638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B471A2-86A7-4511-B711-0869691B9CF4}"/>
                </a:ext>
              </a:extLst>
            </p:cNvPr>
            <p:cNvSpPr/>
            <p:nvPr/>
          </p:nvSpPr>
          <p:spPr>
            <a:xfrm>
              <a:off x="2538999" y="4535124"/>
              <a:ext cx="664213" cy="110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BEC0D-C75D-464D-B954-E66CDBCF4D08}"/>
                </a:ext>
              </a:extLst>
            </p:cNvPr>
            <p:cNvSpPr/>
            <p:nvPr/>
          </p:nvSpPr>
          <p:spPr>
            <a:xfrm>
              <a:off x="3090001" y="4106693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81B9D0EF-695A-42F1-8B09-8F565451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97710"/>
              </p:ext>
            </p:extLst>
          </p:nvPr>
        </p:nvGraphicFramePr>
        <p:xfrm>
          <a:off x="2178992" y="2019045"/>
          <a:ext cx="115835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89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89589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</a:tblGrid>
              <a:tr h="34475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69E95D6-3CF3-4C1A-AF65-AA8AD7480673}"/>
              </a:ext>
            </a:extLst>
          </p:cNvPr>
          <p:cNvSpPr txBox="1"/>
          <p:nvPr/>
        </p:nvSpPr>
        <p:spPr>
          <a:xfrm>
            <a:off x="5118629" y="1854823"/>
            <a:ext cx="4998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will design two 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Each ship consists of 8 squares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Your ships will be randomly placed on the map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see your ships are at all times, the rest of the map starts as fog (unknown)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</a:t>
            </a:r>
            <a:r>
              <a:rPr lang="en-CA" b="1" dirty="0"/>
              <a:t>turn</a:t>
            </a:r>
            <a:r>
              <a:rPr lang="en-CA" dirty="0"/>
              <a:t> you can either fire a shot </a:t>
            </a:r>
            <a:r>
              <a:rPr lang="en-CA" u="sng" dirty="0"/>
              <a:t>or</a:t>
            </a:r>
            <a:r>
              <a:rPr lang="en-CA" dirty="0"/>
              <a:t> use a power-up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b="1" dirty="0"/>
              <a:t>round</a:t>
            </a:r>
            <a:r>
              <a:rPr lang="en-CA" dirty="0"/>
              <a:t> ends when each player has had a turn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18DA96-4445-4235-A6ED-C8A049028A6A}"/>
              </a:ext>
            </a:extLst>
          </p:cNvPr>
          <p:cNvGrpSpPr/>
          <p:nvPr/>
        </p:nvGrpSpPr>
        <p:grpSpPr>
          <a:xfrm>
            <a:off x="884768" y="3832913"/>
            <a:ext cx="2370871" cy="1755449"/>
            <a:chOff x="884768" y="3832913"/>
            <a:chExt cx="2370871" cy="1755449"/>
          </a:xfrm>
        </p:grpSpPr>
        <p:pic>
          <p:nvPicPr>
            <p:cNvPr id="2" name="Picture 2" descr="Fog, weather, foggy, mist, forecast icon">
              <a:extLst>
                <a:ext uri="{FF2B5EF4-FFF2-40B4-BE49-F238E27FC236}">
                  <a16:creationId xmlns:a16="http://schemas.microsoft.com/office/drawing/2014/main" id="{52465235-F4C3-4116-9CB9-437BC3A2C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352173" y="383291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Fog, weather, foggy, mist, forecast icon">
              <a:extLst>
                <a:ext uri="{FF2B5EF4-FFF2-40B4-BE49-F238E27FC236}">
                  <a16:creationId xmlns:a16="http://schemas.microsoft.com/office/drawing/2014/main" id="{BB2F8681-6165-4503-8D1B-87A3E57F31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84768" y="383666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og, weather, foggy, mist, forecast icon">
              <a:extLst>
                <a:ext uri="{FF2B5EF4-FFF2-40B4-BE49-F238E27FC236}">
                  <a16:creationId xmlns:a16="http://schemas.microsoft.com/office/drawing/2014/main" id="{A26A2262-786E-42AB-A7F3-7F978058E7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707999" y="490594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Fog, weather, foggy, mist, forecast icon">
              <a:extLst>
                <a:ext uri="{FF2B5EF4-FFF2-40B4-BE49-F238E27FC236}">
                  <a16:creationId xmlns:a16="http://schemas.microsoft.com/office/drawing/2014/main" id="{546AE322-E787-44BF-B024-D0BE406D9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390385" y="529483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6D3C6A39-B393-4621-AB40-47E9691B5B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929412" y="4030348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8E8F1452-9ADB-44A2-9CD2-6E00680FD1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082000" y="444409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76DC8025-95EF-4026-A020-A88BD4C19D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96583" y="533851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8D0BE01C-AAE2-4307-9C52-7FFE3904F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549244" y="534565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og, weather, foggy, mist, forecast icon">
              <a:extLst>
                <a:ext uri="{FF2B5EF4-FFF2-40B4-BE49-F238E27FC236}">
                  <a16:creationId xmlns:a16="http://schemas.microsoft.com/office/drawing/2014/main" id="{3D987CE6-C0EB-4452-9EA7-A20AC7B6E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884805" y="530543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91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199BA-B587-43C0-BFC9-4CACF7E98D11}"/>
              </a:ext>
            </a:extLst>
          </p:cNvPr>
          <p:cNvSpPr txBox="1"/>
          <p:nvPr/>
        </p:nvSpPr>
        <p:spPr>
          <a:xfrm>
            <a:off x="9982288" y="31613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Sneak-a-Peek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A804E-02CE-49EC-87BA-D9B10E4C55D6}"/>
              </a:ext>
            </a:extLst>
          </p:cNvPr>
          <p:cNvSpPr txBox="1"/>
          <p:nvPr/>
        </p:nvSpPr>
        <p:spPr>
          <a:xfrm>
            <a:off x="4504004" y="4754952"/>
            <a:ext cx="3162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military grade bubble wrap </a:t>
            </a:r>
            <a:r>
              <a:rPr lang="en-CA" b="1" dirty="0"/>
              <a:t>protects your entire ship for one rounds</a:t>
            </a:r>
            <a:r>
              <a:rPr lang="en-CA" dirty="0"/>
              <a:t>. These bubbles do not pop – shots simply bounce off.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600637" y="919060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Power-ups: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B4AD-7153-45CC-9A83-7A480D8D570E}"/>
              </a:ext>
            </a:extLst>
          </p:cNvPr>
          <p:cNvSpPr txBox="1"/>
          <p:nvPr/>
        </p:nvSpPr>
        <p:spPr>
          <a:xfrm>
            <a:off x="899976" y="1552161"/>
            <a:ext cx="739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Discovered by missing all ships and hitting a buoy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only hold 3 at a time. Upon discovering your 4</a:t>
            </a:r>
            <a:r>
              <a:rPr lang="en-CA" baseline="30000" dirty="0"/>
              <a:t>th  </a:t>
            </a:r>
            <a:r>
              <a:rPr lang="en-CA" dirty="0"/>
              <a:t>you must discard one immediately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14BF9-D5CD-4D45-A7FF-6BF4E8DF81CC}"/>
              </a:ext>
            </a:extLst>
          </p:cNvPr>
          <p:cNvGrpSpPr/>
          <p:nvPr/>
        </p:nvGrpSpPr>
        <p:grpSpPr>
          <a:xfrm>
            <a:off x="9132297" y="-27196"/>
            <a:ext cx="2865553" cy="2754764"/>
            <a:chOff x="9102398" y="673370"/>
            <a:chExt cx="2865553" cy="2754764"/>
          </a:xfrm>
        </p:grpSpPr>
        <p:pic>
          <p:nvPicPr>
            <p:cNvPr id="1026" name="Picture 2" descr="Buoy Stock Vector Illustration And Royalty Free Buoy Clipart">
              <a:extLst>
                <a:ext uri="{FF2B5EF4-FFF2-40B4-BE49-F238E27FC236}">
                  <a16:creationId xmlns:a16="http://schemas.microsoft.com/office/drawing/2014/main" id="{00AEE2BB-2750-47B3-8979-8F1EF68BA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5062" r="6954" b="13096"/>
            <a:stretch/>
          </p:blipFill>
          <p:spPr bwMode="auto">
            <a:xfrm>
              <a:off x="9102398" y="673370"/>
              <a:ext cx="2865553" cy="275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,766 Treasure Box Illustrations, Royalty-Free Vector Graphics &amp; Clip Art -  iStock">
              <a:extLst>
                <a:ext uri="{FF2B5EF4-FFF2-40B4-BE49-F238E27FC236}">
                  <a16:creationId xmlns:a16="http://schemas.microsoft.com/office/drawing/2014/main" id="{65F7598E-D0B9-442D-9811-6F825C4A7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5" t="27813" r="21896" b="17991"/>
            <a:stretch/>
          </p:blipFill>
          <p:spPr bwMode="auto">
            <a:xfrm>
              <a:off x="10088024" y="1910339"/>
              <a:ext cx="894299" cy="81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30D55B-F64C-422A-B3CA-8B597779DA36}"/>
              </a:ext>
            </a:extLst>
          </p:cNvPr>
          <p:cNvSpPr txBox="1"/>
          <p:nvPr/>
        </p:nvSpPr>
        <p:spPr>
          <a:xfrm>
            <a:off x="1532659" y="2987853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Big Shot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BED17C-9D2A-42CA-AE23-C793EDC102E8}"/>
              </a:ext>
            </a:extLst>
          </p:cNvPr>
          <p:cNvGrpSpPr/>
          <p:nvPr/>
        </p:nvGrpSpPr>
        <p:grpSpPr>
          <a:xfrm>
            <a:off x="5589988" y="3445961"/>
            <a:ext cx="990602" cy="1240283"/>
            <a:chOff x="2409553" y="3712660"/>
            <a:chExt cx="990602" cy="12402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EF5BD0-7AEA-4FE5-84BE-4A7598485ECB}"/>
                </a:ext>
              </a:extLst>
            </p:cNvPr>
            <p:cNvGrpSpPr/>
            <p:nvPr/>
          </p:nvGrpSpPr>
          <p:grpSpPr>
            <a:xfrm>
              <a:off x="2409553" y="3712660"/>
              <a:ext cx="990602" cy="1171575"/>
              <a:chOff x="1171574" y="1819275"/>
              <a:chExt cx="990602" cy="117157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57FE7D-4857-4E0E-B264-2AECE98E9C74}"/>
                  </a:ext>
                </a:extLst>
              </p:cNvPr>
              <p:cNvSpPr/>
              <p:nvPr/>
            </p:nvSpPr>
            <p:spPr>
              <a:xfrm>
                <a:off x="1171574" y="1819275"/>
                <a:ext cx="295276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582310-62DC-40B5-B3B8-CA8D9901BC3D}"/>
                  </a:ext>
                </a:extLst>
              </p:cNvPr>
              <p:cNvSpPr/>
              <p:nvPr/>
            </p:nvSpPr>
            <p:spPr>
              <a:xfrm>
                <a:off x="1466850" y="2209800"/>
                <a:ext cx="695326" cy="295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B3B3F5-542A-4B85-A320-6A74FFCA4648}"/>
                  </a:ext>
                </a:extLst>
              </p:cNvPr>
              <p:cNvSpPr/>
              <p:nvPr/>
            </p:nvSpPr>
            <p:spPr>
              <a:xfrm>
                <a:off x="1800227" y="2505075"/>
                <a:ext cx="361949" cy="4857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pic>
            <p:nvPicPr>
              <p:cNvPr id="4098" name="Picture 2" descr="Free photo Bubble Wrap Hexagons Six Sided Shapes - Max Pixel">
                <a:extLst>
                  <a:ext uri="{FF2B5EF4-FFF2-40B4-BE49-F238E27FC236}">
                    <a16:creationId xmlns:a16="http://schemas.microsoft.com/office/drawing/2014/main" id="{A7DB8AAE-C63E-43F7-B8A4-777E690F5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84" t="32908" r="74249" b="26744"/>
              <a:stretch/>
            </p:blipFill>
            <p:spPr bwMode="auto">
              <a:xfrm>
                <a:off x="1171574" y="1867915"/>
                <a:ext cx="361950" cy="834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2" descr="Free photo Bubble Wrap Hexagons Six Sided Shapes - Max Pixel">
              <a:extLst>
                <a:ext uri="{FF2B5EF4-FFF2-40B4-BE49-F238E27FC236}">
                  <a16:creationId xmlns:a16="http://schemas.microsoft.com/office/drawing/2014/main" id="{CD4809E0-1B09-46BE-9179-73BF09F5D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4" t="32908" r="74249" b="26744"/>
            <a:stretch/>
          </p:blipFill>
          <p:spPr bwMode="auto">
            <a:xfrm>
              <a:off x="3038205" y="4118703"/>
              <a:ext cx="361950" cy="83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Free photo Bubble Wrap Hexagons Six Sided Shapes - Max Pixel">
              <a:extLst>
                <a:ext uri="{FF2B5EF4-FFF2-40B4-BE49-F238E27FC236}">
                  <a16:creationId xmlns:a16="http://schemas.microsoft.com/office/drawing/2014/main" id="{BCEC6C0A-B63E-45E5-9619-991E3109A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84" t="32908" r="74249" b="26744"/>
            <a:stretch/>
          </p:blipFill>
          <p:spPr bwMode="auto">
            <a:xfrm rot="15910409">
              <a:off x="2788312" y="3866922"/>
              <a:ext cx="361950" cy="834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2637A6CE-4855-4964-8CC6-C2840F747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85912"/>
              </p:ext>
            </p:extLst>
          </p:nvPr>
        </p:nvGraphicFramePr>
        <p:xfrm>
          <a:off x="1164307" y="3367522"/>
          <a:ext cx="1564100" cy="17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20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458EA53-85F8-40FA-8434-93AD20FF7F9B}"/>
              </a:ext>
            </a:extLst>
          </p:cNvPr>
          <p:cNvGrpSpPr/>
          <p:nvPr/>
        </p:nvGrpSpPr>
        <p:grpSpPr>
          <a:xfrm>
            <a:off x="1134867" y="3367522"/>
            <a:ext cx="1513083" cy="1541384"/>
            <a:chOff x="6592052" y="3761300"/>
            <a:chExt cx="1513083" cy="1541384"/>
          </a:xfrm>
        </p:grpSpPr>
        <p:pic>
          <p:nvPicPr>
            <p:cNvPr id="25" name="Picture 2" descr="Fog, weather, foggy, mist, forecast icon">
              <a:extLst>
                <a:ext uri="{FF2B5EF4-FFF2-40B4-BE49-F238E27FC236}">
                  <a16:creationId xmlns:a16="http://schemas.microsoft.com/office/drawing/2014/main" id="{4675466D-21C0-476A-90ED-91A27EBF90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681836" y="380519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og, weather, foggy, mist, forecast icon">
              <a:extLst>
                <a:ext uri="{FF2B5EF4-FFF2-40B4-BE49-F238E27FC236}">
                  <a16:creationId xmlns:a16="http://schemas.microsoft.com/office/drawing/2014/main" id="{980246E7-40F8-4AC7-A368-A1BF670C79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052670" y="380310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Fog, weather, foggy, mist, forecast icon">
              <a:extLst>
                <a:ext uri="{FF2B5EF4-FFF2-40B4-BE49-F238E27FC236}">
                  <a16:creationId xmlns:a16="http://schemas.microsoft.com/office/drawing/2014/main" id="{34D4A673-19BD-42A3-9AF8-ED2B22F882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592052" y="412842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96A59655-1BC4-4CC4-8599-2964CF4EEE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6619010" y="4495542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D6A5B82F-7732-4B97-B06F-6A28A6EFE5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594682" y="376130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84840BCF-63C9-4D62-BA86-B3AAA9E689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146175" y="4939659"/>
              <a:ext cx="554657" cy="363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07A1A99C-5754-4334-BBFB-1B37001F7A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7734301" y="4499472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BF0D673-A538-455C-8792-2C8A22248823}"/>
              </a:ext>
            </a:extLst>
          </p:cNvPr>
          <p:cNvSpPr txBox="1"/>
          <p:nvPr/>
        </p:nvSpPr>
        <p:spPr>
          <a:xfrm>
            <a:off x="828673" y="5292609"/>
            <a:ext cx="316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Your shot covers 4 squares this turn. Way to go </a:t>
            </a:r>
            <a:r>
              <a:rPr lang="en-CA" dirty="0" err="1"/>
              <a:t>champo</a:t>
            </a:r>
            <a:r>
              <a:rPr lang="en-CA" dirty="0"/>
              <a:t>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D91EBE-9EE5-4553-B4D3-B70B32374010}"/>
              </a:ext>
            </a:extLst>
          </p:cNvPr>
          <p:cNvSpPr txBox="1"/>
          <p:nvPr/>
        </p:nvSpPr>
        <p:spPr>
          <a:xfrm>
            <a:off x="5437588" y="31402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Bubble Wrap</a:t>
            </a:r>
          </a:p>
        </p:txBody>
      </p:sp>
      <p:pic>
        <p:nvPicPr>
          <p:cNvPr id="37" name="Picture 2" descr="Monitoring, warfare, awacs, radar, aircraft, radio intelligence, airplane  icon">
            <a:extLst>
              <a:ext uri="{FF2B5EF4-FFF2-40B4-BE49-F238E27FC236}">
                <a16:creationId xmlns:a16="http://schemas.microsoft.com/office/drawing/2014/main" id="{E61297A8-52AA-4CDE-9622-711D3F45A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302" y="3109127"/>
            <a:ext cx="448986" cy="3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20752C7C-0CCB-45E1-8AEB-871DC67CB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2443955" y="2764224"/>
            <a:ext cx="514418" cy="5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Fragile, moving, cushion, wrap, bubble icon - Download">
            <a:extLst>
              <a:ext uri="{FF2B5EF4-FFF2-40B4-BE49-F238E27FC236}">
                <a16:creationId xmlns:a16="http://schemas.microsoft.com/office/drawing/2014/main" id="{E0BF5340-C247-4A7B-890B-CDB8C91C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03" y="2997670"/>
            <a:ext cx="641518" cy="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ragile, moving, cushion, wrap, bubble icon - Download">
            <a:extLst>
              <a:ext uri="{FF2B5EF4-FFF2-40B4-BE49-F238E27FC236}">
                <a16:creationId xmlns:a16="http://schemas.microsoft.com/office/drawing/2014/main" id="{2E5CCBA4-5670-485C-B4D8-74BC3AE6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72" y="3036426"/>
            <a:ext cx="641518" cy="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Illustration Isolated Grey Missile Icon Stock Vector (Royalty Free)  266595614">
            <a:extLst>
              <a:ext uri="{FF2B5EF4-FFF2-40B4-BE49-F238E27FC236}">
                <a16:creationId xmlns:a16="http://schemas.microsoft.com/office/drawing/2014/main" id="{621EEF6E-8CE8-4880-ACA1-3444DF1B9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7" t="16636" r="23861" b="28318"/>
          <a:stretch/>
        </p:blipFill>
        <p:spPr bwMode="auto">
          <a:xfrm>
            <a:off x="1018241" y="2801047"/>
            <a:ext cx="514418" cy="5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 24">
            <a:extLst>
              <a:ext uri="{FF2B5EF4-FFF2-40B4-BE49-F238E27FC236}">
                <a16:creationId xmlns:a16="http://schemas.microsoft.com/office/drawing/2014/main" id="{C53C8E0C-B170-461D-8525-AFCD27E89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18594"/>
              </p:ext>
            </p:extLst>
          </p:nvPr>
        </p:nvGraphicFramePr>
        <p:xfrm>
          <a:off x="9814465" y="3626234"/>
          <a:ext cx="1564100" cy="17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820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312820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44764"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?</a:t>
                      </a:r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700" dirty="0"/>
                    </a:p>
                  </a:txBody>
                  <a:tcPr marL="86191" marR="86191" marT="43096" marB="43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pic>
        <p:nvPicPr>
          <p:cNvPr id="45" name="Picture 2" descr="Fog, weather, foggy, mist, forecast icon">
            <a:extLst>
              <a:ext uri="{FF2B5EF4-FFF2-40B4-BE49-F238E27FC236}">
                <a16:creationId xmlns:a16="http://schemas.microsoft.com/office/drawing/2014/main" id="{56ABA6FB-B18B-468F-A61C-141A5836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62605" y="3978222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Fog, weather, foggy, mist, forecast icon">
            <a:extLst>
              <a:ext uri="{FF2B5EF4-FFF2-40B4-BE49-F238E27FC236}">
                <a16:creationId xmlns:a16="http://schemas.microsoft.com/office/drawing/2014/main" id="{8426D89C-B15B-4FD2-80DE-6A1E7C56D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70969" y="4368058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Fog, weather, foggy, mist, forecast icon">
            <a:extLst>
              <a:ext uri="{FF2B5EF4-FFF2-40B4-BE49-F238E27FC236}">
                <a16:creationId xmlns:a16="http://schemas.microsoft.com/office/drawing/2014/main" id="{8FE7E1AC-D522-4EA3-B72A-60EEC3F57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822829" y="4693303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Fog, weather, foggy, mist, forecast icon">
            <a:extLst>
              <a:ext uri="{FF2B5EF4-FFF2-40B4-BE49-F238E27FC236}">
                <a16:creationId xmlns:a16="http://schemas.microsoft.com/office/drawing/2014/main" id="{7D309B9F-1362-4D64-BF94-7466F076C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9796871" y="5093882"/>
            <a:ext cx="370834" cy="2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og, weather, foggy, mist, forecast icon">
            <a:extLst>
              <a:ext uri="{FF2B5EF4-FFF2-40B4-BE49-F238E27FC236}">
                <a16:creationId xmlns:a16="http://schemas.microsoft.com/office/drawing/2014/main" id="{A2D35A37-F460-40F5-B0F3-51884EB31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" t="26750" r="2815" b="31720"/>
          <a:stretch/>
        </p:blipFill>
        <p:spPr bwMode="auto">
          <a:xfrm>
            <a:off x="10759122" y="4759743"/>
            <a:ext cx="637037" cy="41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80360E0-5901-42FA-9B73-6E2DB1A04065}"/>
              </a:ext>
            </a:extLst>
          </p:cNvPr>
          <p:cNvSpPr txBox="1"/>
          <p:nvPr/>
        </p:nvSpPr>
        <p:spPr>
          <a:xfrm>
            <a:off x="8899745" y="5419127"/>
            <a:ext cx="316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Reveals what lies beneath  five squares of fog. Other players know </a:t>
            </a:r>
            <a:r>
              <a:rPr lang="en-CA" i="1" dirty="0"/>
              <a:t>where</a:t>
            </a:r>
            <a:r>
              <a:rPr lang="en-CA" dirty="0"/>
              <a:t> you looked but not </a:t>
            </a:r>
            <a:r>
              <a:rPr lang="en-CA" i="1" dirty="0"/>
              <a:t>what </a:t>
            </a:r>
            <a:r>
              <a:rPr lang="en-CA" dirty="0"/>
              <a:t>you can saw. </a:t>
            </a:r>
          </a:p>
        </p:txBody>
      </p:sp>
      <p:pic>
        <p:nvPicPr>
          <p:cNvPr id="1034" name="Picture 10" descr="Eyes Emoji [Free Download All Emojis] | Emoji Island">
            <a:extLst>
              <a:ext uri="{FF2B5EF4-FFF2-40B4-BE49-F238E27FC236}">
                <a16:creationId xmlns:a16="http://schemas.microsoft.com/office/drawing/2014/main" id="{E24D521D-C7B9-4218-9E95-506EED3B9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194" y="6311542"/>
            <a:ext cx="397308" cy="3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2B87794-340E-42F7-A733-4D1723C9C670}"/>
              </a:ext>
            </a:extLst>
          </p:cNvPr>
          <p:cNvSpPr/>
          <p:nvPr/>
        </p:nvSpPr>
        <p:spPr>
          <a:xfrm>
            <a:off x="641478" y="2682240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EB321-CE29-44F0-A49D-AB3C45E7E73A}"/>
              </a:ext>
            </a:extLst>
          </p:cNvPr>
          <p:cNvSpPr/>
          <p:nvPr/>
        </p:nvSpPr>
        <p:spPr>
          <a:xfrm>
            <a:off x="4473006" y="2668337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A4FE22-3D6B-4669-BA0C-F4DD14DA51DE}"/>
              </a:ext>
            </a:extLst>
          </p:cNvPr>
          <p:cNvSpPr/>
          <p:nvPr/>
        </p:nvSpPr>
        <p:spPr>
          <a:xfrm>
            <a:off x="8700782" y="3109127"/>
            <a:ext cx="3297068" cy="355004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199BA-B587-43C0-BFC9-4CACF7E98D11}"/>
              </a:ext>
            </a:extLst>
          </p:cNvPr>
          <p:cNvSpPr txBox="1"/>
          <p:nvPr/>
        </p:nvSpPr>
        <p:spPr>
          <a:xfrm>
            <a:off x="9982288" y="316134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God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AA804E-02CE-49EC-87BA-D9B10E4C55D6}"/>
              </a:ext>
            </a:extLst>
          </p:cNvPr>
          <p:cNvSpPr txBox="1"/>
          <p:nvPr/>
        </p:nvSpPr>
        <p:spPr>
          <a:xfrm>
            <a:off x="4720505" y="5119551"/>
            <a:ext cx="347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Allows you to teleport one of your ships to anywhere on the map and reorient it as you please.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600637" y="919060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Power-ups: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B4AD-7153-45CC-9A83-7A480D8D570E}"/>
              </a:ext>
            </a:extLst>
          </p:cNvPr>
          <p:cNvSpPr txBox="1"/>
          <p:nvPr/>
        </p:nvSpPr>
        <p:spPr>
          <a:xfrm>
            <a:off x="899976" y="1552161"/>
            <a:ext cx="7396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Discovered by missing all ships and hitting a buoy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only hold 3 at a time. Upon discovering your 4</a:t>
            </a:r>
            <a:r>
              <a:rPr lang="en-CA" baseline="30000" dirty="0"/>
              <a:t>th  </a:t>
            </a:r>
            <a:r>
              <a:rPr lang="en-CA" dirty="0"/>
              <a:t>you must discard one immediately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814BF9-D5CD-4D45-A7FF-6BF4E8DF81CC}"/>
              </a:ext>
            </a:extLst>
          </p:cNvPr>
          <p:cNvGrpSpPr/>
          <p:nvPr/>
        </p:nvGrpSpPr>
        <p:grpSpPr>
          <a:xfrm>
            <a:off x="9111923" y="33261"/>
            <a:ext cx="2865553" cy="2754764"/>
            <a:chOff x="9102398" y="673370"/>
            <a:chExt cx="2865553" cy="2754764"/>
          </a:xfrm>
        </p:grpSpPr>
        <p:pic>
          <p:nvPicPr>
            <p:cNvPr id="1026" name="Picture 2" descr="Buoy Stock Vector Illustration And Royalty Free Buoy Clipart">
              <a:extLst>
                <a:ext uri="{FF2B5EF4-FFF2-40B4-BE49-F238E27FC236}">
                  <a16:creationId xmlns:a16="http://schemas.microsoft.com/office/drawing/2014/main" id="{00AEE2BB-2750-47B3-8979-8F1EF68BA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13" t="5062" r="6954" b="13096"/>
            <a:stretch/>
          </p:blipFill>
          <p:spPr bwMode="auto">
            <a:xfrm>
              <a:off x="9102398" y="673370"/>
              <a:ext cx="2865553" cy="2754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2,766 Treasure Box Illustrations, Royalty-Free Vector Graphics &amp; Clip Art -  iStock">
              <a:extLst>
                <a:ext uri="{FF2B5EF4-FFF2-40B4-BE49-F238E27FC236}">
                  <a16:creationId xmlns:a16="http://schemas.microsoft.com/office/drawing/2014/main" id="{65F7598E-D0B9-442D-9811-6F825C4A7F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75" t="27813" r="21896" b="17991"/>
            <a:stretch/>
          </p:blipFill>
          <p:spPr bwMode="auto">
            <a:xfrm>
              <a:off x="10088024" y="1910339"/>
              <a:ext cx="894299" cy="81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5D91EBE-9EE5-4553-B4D3-B70B32374010}"/>
              </a:ext>
            </a:extLst>
          </p:cNvPr>
          <p:cNvSpPr txBox="1"/>
          <p:nvPr/>
        </p:nvSpPr>
        <p:spPr>
          <a:xfrm>
            <a:off x="5432827" y="30749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Move it Major</a:t>
            </a:r>
          </a:p>
        </p:txBody>
      </p:sp>
      <p:pic>
        <p:nvPicPr>
          <p:cNvPr id="40" name="Picture 16" descr="Download free Curved arrow icon">
            <a:extLst>
              <a:ext uri="{FF2B5EF4-FFF2-40B4-BE49-F238E27FC236}">
                <a16:creationId xmlns:a16="http://schemas.microsoft.com/office/drawing/2014/main" id="{3CE7FACE-4F80-439B-BBFF-0389EC77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22" y="3078400"/>
            <a:ext cx="520386" cy="5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Download free Curved arrow icon">
            <a:extLst>
              <a:ext uri="{FF2B5EF4-FFF2-40B4-BE49-F238E27FC236}">
                <a16:creationId xmlns:a16="http://schemas.microsoft.com/office/drawing/2014/main" id="{A6181143-130A-4C0E-8BBB-EFBAACE2F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878" y="2985467"/>
            <a:ext cx="520386" cy="52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Table 24">
            <a:extLst>
              <a:ext uri="{FF2B5EF4-FFF2-40B4-BE49-F238E27FC236}">
                <a16:creationId xmlns:a16="http://schemas.microsoft.com/office/drawing/2014/main" id="{2514786A-C836-4875-8FBF-E00B3EB61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81682"/>
              </p:ext>
            </p:extLst>
          </p:nvPr>
        </p:nvGraphicFramePr>
        <p:xfrm>
          <a:off x="364849" y="3825717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4" name="Table 24">
            <a:extLst>
              <a:ext uri="{FF2B5EF4-FFF2-40B4-BE49-F238E27FC236}">
                <a16:creationId xmlns:a16="http://schemas.microsoft.com/office/drawing/2014/main" id="{A92CA13D-31C9-477D-A8FB-7EB799A5F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29291"/>
              </p:ext>
            </p:extLst>
          </p:nvPr>
        </p:nvGraphicFramePr>
        <p:xfrm>
          <a:off x="2113332" y="3847749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55" name="Table 24">
            <a:extLst>
              <a:ext uri="{FF2B5EF4-FFF2-40B4-BE49-F238E27FC236}">
                <a16:creationId xmlns:a16="http://schemas.microsoft.com/office/drawing/2014/main" id="{099E0579-D378-43D3-9B03-A2C514AD1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56473"/>
              </p:ext>
            </p:extLst>
          </p:nvPr>
        </p:nvGraphicFramePr>
        <p:xfrm>
          <a:off x="4720505" y="3722243"/>
          <a:ext cx="1260552" cy="134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9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08419334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1868918765"/>
                    </a:ext>
                  </a:extLst>
                </a:gridCol>
              </a:tblGrid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38020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57" name="Arrow: Right 56">
            <a:extLst>
              <a:ext uri="{FF2B5EF4-FFF2-40B4-BE49-F238E27FC236}">
                <a16:creationId xmlns:a16="http://schemas.microsoft.com/office/drawing/2014/main" id="{CD02C87D-B4F2-4B35-A6CA-171877A63DB9}"/>
              </a:ext>
            </a:extLst>
          </p:cNvPr>
          <p:cNvSpPr/>
          <p:nvPr/>
        </p:nvSpPr>
        <p:spPr>
          <a:xfrm>
            <a:off x="6171212" y="4159382"/>
            <a:ext cx="209550" cy="328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59" name="Table 24">
            <a:extLst>
              <a:ext uri="{FF2B5EF4-FFF2-40B4-BE49-F238E27FC236}">
                <a16:creationId xmlns:a16="http://schemas.microsoft.com/office/drawing/2014/main" id="{9C41EC69-81C5-497F-AA48-11C913765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8964"/>
              </p:ext>
            </p:extLst>
          </p:nvPr>
        </p:nvGraphicFramePr>
        <p:xfrm>
          <a:off x="6758855" y="3722243"/>
          <a:ext cx="1260552" cy="1344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92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3808419334"/>
                    </a:ext>
                  </a:extLst>
                </a:gridCol>
                <a:gridCol w="210092">
                  <a:extLst>
                    <a:ext uri="{9D8B030D-6E8A-4147-A177-3AD203B41FA5}">
                      <a16:colId xmlns:a16="http://schemas.microsoft.com/office/drawing/2014/main" val="1868918765"/>
                    </a:ext>
                  </a:extLst>
                </a:gridCol>
              </a:tblGrid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38020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2231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C3067B74-93B6-46D8-ADD0-9FB1F963C10C}"/>
              </a:ext>
            </a:extLst>
          </p:cNvPr>
          <p:cNvSpPr txBox="1"/>
          <p:nvPr/>
        </p:nvSpPr>
        <p:spPr>
          <a:xfrm>
            <a:off x="1319551" y="6174972"/>
            <a:ext cx="6801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u="sng" dirty="0"/>
              <a:t>Moving caveat</a:t>
            </a:r>
            <a:r>
              <a:rPr lang="en-CA" sz="1600" dirty="0"/>
              <a:t>: if you move under fog (probably a good idea) and an opponent hits one of your </a:t>
            </a:r>
            <a:r>
              <a:rPr lang="en-CA" sz="1600" i="1" dirty="0"/>
              <a:t>already damaged</a:t>
            </a:r>
            <a:r>
              <a:rPr lang="en-CA" sz="1600" dirty="0"/>
              <a:t> segments, that opponent gets another shot</a:t>
            </a:r>
          </a:p>
        </p:txBody>
      </p:sp>
      <p:pic>
        <p:nvPicPr>
          <p:cNvPr id="61" name="Picture 4" descr="God Clipart #1198135 - Illustration by lineartestpilot">
            <a:extLst>
              <a:ext uri="{FF2B5EF4-FFF2-40B4-BE49-F238E27FC236}">
                <a16:creationId xmlns:a16="http://schemas.microsoft.com/office/drawing/2014/main" id="{13C9EAB1-0D98-40DE-80CE-9354C831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818" y="3074916"/>
            <a:ext cx="395233" cy="4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 Clown Clipart Pictures - Clipartix">
            <a:extLst>
              <a:ext uri="{FF2B5EF4-FFF2-40B4-BE49-F238E27FC236}">
                <a16:creationId xmlns:a16="http://schemas.microsoft.com/office/drawing/2014/main" id="{6C3B51E8-80D3-41D1-BAB3-1F998B74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57" y="3522528"/>
            <a:ext cx="1399523" cy="206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40D25CE-F43A-4E91-AE2C-FB10188F67B7}"/>
              </a:ext>
            </a:extLst>
          </p:cNvPr>
          <p:cNvSpPr txBox="1"/>
          <p:nvPr/>
        </p:nvSpPr>
        <p:spPr>
          <a:xfrm>
            <a:off x="8715892" y="5716471"/>
            <a:ext cx="3476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‘cool down’ limitation on your sound board is removed. Please have mercy.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F56AFA-88A5-4DED-8093-EC360A2923E3}"/>
              </a:ext>
            </a:extLst>
          </p:cNvPr>
          <p:cNvGrpSpPr/>
          <p:nvPr/>
        </p:nvGrpSpPr>
        <p:grpSpPr>
          <a:xfrm>
            <a:off x="205418" y="2671845"/>
            <a:ext cx="3601108" cy="3267095"/>
            <a:chOff x="205418" y="2671845"/>
            <a:chExt cx="3601108" cy="32670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30D55B-F64C-422A-B3CA-8B597779DA36}"/>
                </a:ext>
              </a:extLst>
            </p:cNvPr>
            <p:cNvSpPr txBox="1"/>
            <p:nvPr/>
          </p:nvSpPr>
          <p:spPr>
            <a:xfrm>
              <a:off x="1089861" y="3005581"/>
              <a:ext cx="171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Move it Minor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0D673-A538-455C-8792-2C8A22248823}"/>
                </a:ext>
              </a:extLst>
            </p:cNvPr>
            <p:cNvSpPr txBox="1"/>
            <p:nvPr/>
          </p:nvSpPr>
          <p:spPr>
            <a:xfrm>
              <a:off x="598224" y="5119551"/>
              <a:ext cx="3162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Allows you to shift one square in any direction.</a:t>
              </a:r>
            </a:p>
          </p:txBody>
        </p:sp>
        <p:pic>
          <p:nvPicPr>
            <p:cNvPr id="39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9D0E36D5-947E-4D51-92F0-8F3BC0380C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2679509" y="2888047"/>
              <a:ext cx="571569" cy="561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2" descr="Move icon on white background flat style move Vector Image">
              <a:extLst>
                <a:ext uri="{FF2B5EF4-FFF2-40B4-BE49-F238E27FC236}">
                  <a16:creationId xmlns:a16="http://schemas.microsoft.com/office/drawing/2014/main" id="{628B464D-E2F4-4B5D-84D0-ECEB8C664F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30"/>
            <a:stretch/>
          </p:blipFill>
          <p:spPr bwMode="auto">
            <a:xfrm>
              <a:off x="589610" y="2950608"/>
              <a:ext cx="529722" cy="520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30FDCD-1960-43FF-8D98-DB63F7708189}"/>
                </a:ext>
              </a:extLst>
            </p:cNvPr>
            <p:cNvSpPr/>
            <p:nvPr/>
          </p:nvSpPr>
          <p:spPr>
            <a:xfrm>
              <a:off x="1817694" y="4282428"/>
              <a:ext cx="209550" cy="3288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462BC8-23BC-4F1A-9DF4-0437273BD135}"/>
                </a:ext>
              </a:extLst>
            </p:cNvPr>
            <p:cNvSpPr/>
            <p:nvPr/>
          </p:nvSpPr>
          <p:spPr>
            <a:xfrm>
              <a:off x="205418" y="2671845"/>
              <a:ext cx="3601108" cy="32670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B1BD841-5E3A-4856-9B46-B8EBB6807C5B}"/>
              </a:ext>
            </a:extLst>
          </p:cNvPr>
          <p:cNvSpPr/>
          <p:nvPr/>
        </p:nvSpPr>
        <p:spPr>
          <a:xfrm>
            <a:off x="4483581" y="2813317"/>
            <a:ext cx="3601108" cy="326709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C84F68-C961-4F61-973C-F76FBB5E8067}"/>
              </a:ext>
            </a:extLst>
          </p:cNvPr>
          <p:cNvSpPr/>
          <p:nvPr/>
        </p:nvSpPr>
        <p:spPr>
          <a:xfrm>
            <a:off x="8406756" y="2959911"/>
            <a:ext cx="3601108" cy="367989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26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96EC9-8A40-466E-99A7-C665D9512DDC}"/>
              </a:ext>
            </a:extLst>
          </p:cNvPr>
          <p:cNvSpPr txBox="1"/>
          <p:nvPr/>
        </p:nvSpPr>
        <p:spPr>
          <a:xfrm>
            <a:off x="149067" y="361268"/>
            <a:ext cx="4571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Game Interface</a:t>
            </a:r>
          </a:p>
        </p:txBody>
      </p:sp>
    </p:spTree>
    <p:extLst>
      <p:ext uri="{BB962C8B-B14F-4D97-AF65-F5344CB8AC3E}">
        <p14:creationId xmlns:p14="http://schemas.microsoft.com/office/powerpoint/2010/main" val="3245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BDAD8-33D5-4031-AF8B-D0B7B2A31864}"/>
              </a:ext>
            </a:extLst>
          </p:cNvPr>
          <p:cNvSpPr txBox="1"/>
          <p:nvPr/>
        </p:nvSpPr>
        <p:spPr>
          <a:xfrm>
            <a:off x="11372850" y="6402883"/>
            <a:ext cx="6894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Next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1041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Previous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C5635-2280-4CE4-923F-29A1A30CA2D1}"/>
              </a:ext>
            </a:extLst>
          </p:cNvPr>
          <p:cNvSpPr/>
          <p:nvPr/>
        </p:nvSpPr>
        <p:spPr>
          <a:xfrm>
            <a:off x="757718" y="3765017"/>
            <a:ext cx="2621508" cy="1952477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18F68-EF99-4DD8-B7D0-DFB18FFFEAF0}"/>
              </a:ext>
            </a:extLst>
          </p:cNvPr>
          <p:cNvSpPr txBox="1"/>
          <p:nvPr/>
        </p:nvSpPr>
        <p:spPr>
          <a:xfrm>
            <a:off x="740103" y="1079689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End Game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EE95EB-835A-4E92-B91E-A3B845D9C3AC}"/>
              </a:ext>
            </a:extLst>
          </p:cNvPr>
          <p:cNvGrpSpPr/>
          <p:nvPr/>
        </p:nvGrpSpPr>
        <p:grpSpPr>
          <a:xfrm>
            <a:off x="1591753" y="4016381"/>
            <a:ext cx="1611459" cy="1322133"/>
            <a:chOff x="1591753" y="4016381"/>
            <a:chExt cx="1611459" cy="13221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469A9B-39B7-4C73-93A8-3C0D80D481CC}"/>
                </a:ext>
              </a:extLst>
            </p:cNvPr>
            <p:cNvSpPr/>
            <p:nvPr/>
          </p:nvSpPr>
          <p:spPr>
            <a:xfrm>
              <a:off x="1591753" y="442843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D97237-5459-4F96-A7F0-B5B32398D13E}"/>
                </a:ext>
              </a:extLst>
            </p:cNvPr>
            <p:cNvSpPr/>
            <p:nvPr/>
          </p:nvSpPr>
          <p:spPr>
            <a:xfrm flipH="1">
              <a:off x="1684557" y="4796734"/>
              <a:ext cx="300446" cy="154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BCCAA-B155-4A75-9C59-36E13D5C3A4C}"/>
                </a:ext>
              </a:extLst>
            </p:cNvPr>
            <p:cNvSpPr/>
            <p:nvPr/>
          </p:nvSpPr>
          <p:spPr>
            <a:xfrm>
              <a:off x="1944017" y="4815294"/>
              <a:ext cx="186908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32652A-AEA1-4087-A74D-B8DB288EA31A}"/>
                </a:ext>
              </a:extLst>
            </p:cNvPr>
            <p:cNvSpPr/>
            <p:nvPr/>
          </p:nvSpPr>
          <p:spPr>
            <a:xfrm>
              <a:off x="2538999" y="4016381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B471A2-86A7-4511-B711-0869691B9CF4}"/>
                </a:ext>
              </a:extLst>
            </p:cNvPr>
            <p:cNvSpPr/>
            <p:nvPr/>
          </p:nvSpPr>
          <p:spPr>
            <a:xfrm>
              <a:off x="2538999" y="4535124"/>
              <a:ext cx="664213" cy="110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91BEC0D-C75D-464D-B954-E66CDBCF4D08}"/>
                </a:ext>
              </a:extLst>
            </p:cNvPr>
            <p:cNvSpPr/>
            <p:nvPr/>
          </p:nvSpPr>
          <p:spPr>
            <a:xfrm>
              <a:off x="3090001" y="4106693"/>
              <a:ext cx="113211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9E95D6-3CF3-4C1A-AF65-AA8AD7480673}"/>
              </a:ext>
            </a:extLst>
          </p:cNvPr>
          <p:cNvSpPr txBox="1"/>
          <p:nvPr/>
        </p:nvSpPr>
        <p:spPr>
          <a:xfrm>
            <a:off x="5118629" y="1854823"/>
            <a:ext cx="4998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last player with a ship afloat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Once your last ship sinks,  you’re dead. The entire map will be revealed to you but you lose the ability to send messages in the chat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18DA96-4445-4235-A6ED-C8A049028A6A}"/>
              </a:ext>
            </a:extLst>
          </p:cNvPr>
          <p:cNvGrpSpPr/>
          <p:nvPr/>
        </p:nvGrpSpPr>
        <p:grpSpPr>
          <a:xfrm>
            <a:off x="884768" y="3832913"/>
            <a:ext cx="2370871" cy="1755449"/>
            <a:chOff x="884768" y="3832913"/>
            <a:chExt cx="2370871" cy="1755449"/>
          </a:xfrm>
        </p:grpSpPr>
        <p:pic>
          <p:nvPicPr>
            <p:cNvPr id="2" name="Picture 2" descr="Fog, weather, foggy, mist, forecast icon">
              <a:extLst>
                <a:ext uri="{FF2B5EF4-FFF2-40B4-BE49-F238E27FC236}">
                  <a16:creationId xmlns:a16="http://schemas.microsoft.com/office/drawing/2014/main" id="{52465235-F4C3-4116-9CB9-437BC3A2C6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352173" y="3832913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Fog, weather, foggy, mist, forecast icon">
              <a:extLst>
                <a:ext uri="{FF2B5EF4-FFF2-40B4-BE49-F238E27FC236}">
                  <a16:creationId xmlns:a16="http://schemas.microsoft.com/office/drawing/2014/main" id="{BB2F8681-6165-4503-8D1B-87A3E57F31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84768" y="383666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og, weather, foggy, mist, forecast icon">
              <a:extLst>
                <a:ext uri="{FF2B5EF4-FFF2-40B4-BE49-F238E27FC236}">
                  <a16:creationId xmlns:a16="http://schemas.microsoft.com/office/drawing/2014/main" id="{A26A2262-786E-42AB-A7F3-7F978058E7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707999" y="490594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Fog, weather, foggy, mist, forecast icon">
              <a:extLst>
                <a:ext uri="{FF2B5EF4-FFF2-40B4-BE49-F238E27FC236}">
                  <a16:creationId xmlns:a16="http://schemas.microsoft.com/office/drawing/2014/main" id="{546AE322-E787-44BF-B024-D0BE406D9D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390385" y="5294831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Fog, weather, foggy, mist, forecast icon">
              <a:extLst>
                <a:ext uri="{FF2B5EF4-FFF2-40B4-BE49-F238E27FC236}">
                  <a16:creationId xmlns:a16="http://schemas.microsoft.com/office/drawing/2014/main" id="{6D3C6A39-B393-4621-AB40-47E9691B5B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929412" y="4030348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Fog, weather, foggy, mist, forecast icon">
              <a:extLst>
                <a:ext uri="{FF2B5EF4-FFF2-40B4-BE49-F238E27FC236}">
                  <a16:creationId xmlns:a16="http://schemas.microsoft.com/office/drawing/2014/main" id="{8E8F1452-9ADB-44A2-9CD2-6E00680FD1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082000" y="4444096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Fog, weather, foggy, mist, forecast icon">
              <a:extLst>
                <a:ext uri="{FF2B5EF4-FFF2-40B4-BE49-F238E27FC236}">
                  <a16:creationId xmlns:a16="http://schemas.microsoft.com/office/drawing/2014/main" id="{76DC8025-95EF-4026-A020-A88BD4C19D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896583" y="5338514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Fog, weather, foggy, mist, forecast icon">
              <a:extLst>
                <a:ext uri="{FF2B5EF4-FFF2-40B4-BE49-F238E27FC236}">
                  <a16:creationId xmlns:a16="http://schemas.microsoft.com/office/drawing/2014/main" id="{8D0BE01C-AAE2-4307-9C52-7FFE3904F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1549244" y="534565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Fog, weather, foggy, mist, forecast icon">
              <a:extLst>
                <a:ext uri="{FF2B5EF4-FFF2-40B4-BE49-F238E27FC236}">
                  <a16:creationId xmlns:a16="http://schemas.microsoft.com/office/drawing/2014/main" id="{3D987CE6-C0EB-4452-9EA7-A20AC7B6E3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1" t="26750" r="2815" b="31720"/>
            <a:stretch/>
          </p:blipFill>
          <p:spPr bwMode="auto">
            <a:xfrm>
              <a:off x="2884805" y="5305430"/>
              <a:ext cx="370834" cy="242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46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C82228-6D76-4C8F-871C-3F3CB7F58623}"/>
              </a:ext>
            </a:extLst>
          </p:cNvPr>
          <p:cNvSpPr txBox="1"/>
          <p:nvPr/>
        </p:nvSpPr>
        <p:spPr>
          <a:xfrm>
            <a:off x="4220563" y="0"/>
            <a:ext cx="351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i="1" dirty="0">
                <a:latin typeface="Segoe UI Black" panose="020B0A02040204020203" pitchFamily="34" charset="0"/>
                <a:ea typeface="Segoe UI Black" panose="020B0A02040204020203" pitchFamily="34" charset="0"/>
                <a:cs typeface="Gautami" panose="020B0502040204020203" pitchFamily="34" charset="0"/>
              </a:rPr>
              <a:t>CLUSTERFUCK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555EC-DFC2-41A2-A33A-FF376BDA91FF}"/>
              </a:ext>
            </a:extLst>
          </p:cNvPr>
          <p:cNvSpPr txBox="1"/>
          <p:nvPr/>
        </p:nvSpPr>
        <p:spPr>
          <a:xfrm>
            <a:off x="7457473" y="0"/>
            <a:ext cx="44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EC73D-69C7-430F-9E8F-EB3A05FC70FF}"/>
              </a:ext>
            </a:extLst>
          </p:cNvPr>
          <p:cNvSpPr txBox="1"/>
          <p:nvPr/>
        </p:nvSpPr>
        <p:spPr>
          <a:xfrm>
            <a:off x="129683" y="6402883"/>
            <a:ext cx="212774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/>
              <a:t>Back to Start screen</a:t>
            </a:r>
          </a:p>
        </p:txBody>
      </p:sp>
      <p:pic>
        <p:nvPicPr>
          <p:cNvPr id="1026" name="Picture 2" descr="Anonymous Spy Icon. Black icon of anonymous spy agent , #spon, #Icon,  #Black, #Anonymous, #Spy, #spy #ad | Icon, Stock illustration, Anonymous">
            <a:extLst>
              <a:ext uri="{FF2B5EF4-FFF2-40B4-BE49-F238E27FC236}">
                <a16:creationId xmlns:a16="http://schemas.microsoft.com/office/drawing/2014/main" id="{B079410B-86BB-44B3-B54D-5FABB6BF8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3" t="23705" r="30148" b="28544"/>
          <a:stretch/>
        </p:blipFill>
        <p:spPr bwMode="auto">
          <a:xfrm>
            <a:off x="621766" y="2509886"/>
            <a:ext cx="721204" cy="88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AD854F-FED0-4DCF-885D-876F160ED30D}"/>
              </a:ext>
            </a:extLst>
          </p:cNvPr>
          <p:cNvSpPr txBox="1"/>
          <p:nvPr/>
        </p:nvSpPr>
        <p:spPr>
          <a:xfrm>
            <a:off x="3898735" y="6292368"/>
            <a:ext cx="5138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4 players are ready to start</a:t>
            </a:r>
          </a:p>
        </p:txBody>
      </p:sp>
      <p:pic>
        <p:nvPicPr>
          <p:cNvPr id="4100" name="Picture 4" descr="Gender Neutral User - Account Icon Png Clipart - Full Size Clipart  (#154296) - PinClipart">
            <a:extLst>
              <a:ext uri="{FF2B5EF4-FFF2-40B4-BE49-F238E27FC236}">
                <a16:creationId xmlns:a16="http://schemas.microsoft.com/office/drawing/2014/main" id="{05DFFEC6-B854-4C96-AA56-C870A298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8" y="1334044"/>
            <a:ext cx="669676" cy="78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2C1108-7DC4-4C1C-A5D3-E0E182739995}"/>
              </a:ext>
            </a:extLst>
          </p:cNvPr>
          <p:cNvSpPr txBox="1"/>
          <p:nvPr/>
        </p:nvSpPr>
        <p:spPr>
          <a:xfrm>
            <a:off x="1278239" y="1404770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Name: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15FB5-A49F-491C-85A1-AC7C4B918917}"/>
              </a:ext>
            </a:extLst>
          </p:cNvPr>
          <p:cNvSpPr txBox="1"/>
          <p:nvPr/>
        </p:nvSpPr>
        <p:spPr>
          <a:xfrm>
            <a:off x="1350212" y="1808875"/>
            <a:ext cx="578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Revealed at the end of the game to determine the bonus prize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Please use your real name, i</a:t>
            </a:r>
            <a:r>
              <a:rPr lang="en-CA" sz="1400" dirty="0">
                <a:sym typeface="Wingdings" panose="05000000000000000000" pitchFamily="2" charset="2"/>
              </a:rPr>
              <a:t>t helps troubleshoot connection issues </a:t>
            </a:r>
            <a:endParaRPr lang="en-CA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F9061-5C5B-46CF-8A38-AFD7EB33546F}"/>
              </a:ext>
            </a:extLst>
          </p:cNvPr>
          <p:cNvSpPr txBox="1"/>
          <p:nvPr/>
        </p:nvSpPr>
        <p:spPr>
          <a:xfrm>
            <a:off x="1388507" y="2492097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Alias: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3B039-F8E8-4748-B9D9-2D6224D30B7E}"/>
              </a:ext>
            </a:extLst>
          </p:cNvPr>
          <p:cNvSpPr/>
          <p:nvPr/>
        </p:nvSpPr>
        <p:spPr>
          <a:xfrm>
            <a:off x="2167591" y="1474413"/>
            <a:ext cx="253710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5B8761-9620-4081-A410-AE4188773143}"/>
              </a:ext>
            </a:extLst>
          </p:cNvPr>
          <p:cNvSpPr/>
          <p:nvPr/>
        </p:nvSpPr>
        <p:spPr>
          <a:xfrm>
            <a:off x="2103261" y="2539059"/>
            <a:ext cx="2737943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DEE7C4-848B-47C9-B443-BFE1D1B87A98}"/>
              </a:ext>
            </a:extLst>
          </p:cNvPr>
          <p:cNvSpPr txBox="1"/>
          <p:nvPr/>
        </p:nvSpPr>
        <p:spPr>
          <a:xfrm>
            <a:off x="1674096" y="2884022"/>
            <a:ext cx="6657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Enter your own or pick from the bank below:</a:t>
            </a:r>
          </a:p>
        </p:txBody>
      </p:sp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16FC99F1-E073-4CD8-A2A8-B42127DA1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67144"/>
              </p:ext>
            </p:extLst>
          </p:nvPr>
        </p:nvGraphicFramePr>
        <p:xfrm>
          <a:off x="1693431" y="3354332"/>
          <a:ext cx="4746568" cy="12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568">
                  <a:extLst>
                    <a:ext uri="{9D8B030D-6E8A-4147-A177-3AD203B41FA5}">
                      <a16:colId xmlns:a16="http://schemas.microsoft.com/office/drawing/2014/main" val="412090796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CA" sz="900" dirty="0"/>
                        <a:t>Lord </a:t>
                      </a:r>
                      <a:r>
                        <a:rPr lang="en-CA" sz="900" dirty="0" err="1"/>
                        <a:t>Farquad</a:t>
                      </a:r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0663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CA" sz="900" dirty="0"/>
                        <a:t>Darth Evader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1723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CA" sz="900" dirty="0" err="1"/>
                        <a:t>Dumking</a:t>
                      </a:r>
                      <a:r>
                        <a:rPr lang="en-CA" sz="900" dirty="0"/>
                        <a:t> </a:t>
                      </a:r>
                      <a:r>
                        <a:rPr lang="en-CA" sz="900" dirty="0" err="1"/>
                        <a:t>aeffeaf</a:t>
                      </a:r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797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65418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CA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875706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A4BA6B73-2A82-48CD-B343-DAAF20C75B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543" b="33355"/>
          <a:stretch/>
        </p:blipFill>
        <p:spPr>
          <a:xfrm rot="5400000">
            <a:off x="7889336" y="1359185"/>
            <a:ext cx="2295925" cy="169437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91E4926-C9C1-443C-A962-C10CE8E0976F}"/>
              </a:ext>
            </a:extLst>
          </p:cNvPr>
          <p:cNvSpPr txBox="1"/>
          <p:nvPr/>
        </p:nvSpPr>
        <p:spPr>
          <a:xfrm>
            <a:off x="8190112" y="1161130"/>
            <a:ext cx="8471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DFA3F4-475A-4F08-B85E-5D2C8D6CE3D2}"/>
              </a:ext>
            </a:extLst>
          </p:cNvPr>
          <p:cNvSpPr txBox="1"/>
          <p:nvPr/>
        </p:nvSpPr>
        <p:spPr>
          <a:xfrm>
            <a:off x="8184345" y="2968944"/>
            <a:ext cx="8118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DC60F2-D9F9-4B3E-ACEB-8068D5EDDD5F}"/>
              </a:ext>
            </a:extLst>
          </p:cNvPr>
          <p:cNvSpPr/>
          <p:nvPr/>
        </p:nvSpPr>
        <p:spPr>
          <a:xfrm>
            <a:off x="8996168" y="2444216"/>
            <a:ext cx="888317" cy="465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8C912D-DFF3-4A5C-AD70-706E6789324F}"/>
              </a:ext>
            </a:extLst>
          </p:cNvPr>
          <p:cNvSpPr txBox="1"/>
          <p:nvPr/>
        </p:nvSpPr>
        <p:spPr>
          <a:xfrm>
            <a:off x="5003084" y="4892089"/>
            <a:ext cx="1309194" cy="369332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91404-3962-477A-8315-C5CF1B9CA75A}"/>
              </a:ext>
            </a:extLst>
          </p:cNvPr>
          <p:cNvSpPr txBox="1"/>
          <p:nvPr/>
        </p:nvSpPr>
        <p:spPr>
          <a:xfrm>
            <a:off x="4220563" y="5415527"/>
            <a:ext cx="3200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Ahoy </a:t>
            </a:r>
            <a:r>
              <a:rPr lang="en-CA" sz="1600" dirty="0">
                <a:solidFill>
                  <a:srgbClr val="0070C0"/>
                </a:solidFill>
              </a:rPr>
              <a:t>Lord </a:t>
            </a:r>
            <a:r>
              <a:rPr lang="en-CA" sz="1600" dirty="0" err="1">
                <a:solidFill>
                  <a:srgbClr val="0070C0"/>
                </a:solidFill>
              </a:rPr>
              <a:t>Farquad</a:t>
            </a:r>
            <a:r>
              <a:rPr lang="en-CA" sz="1600" dirty="0"/>
              <a:t>! You’re all set.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E7781-E9F7-490E-998A-04F36DF01E1E}"/>
              </a:ext>
            </a:extLst>
          </p:cNvPr>
          <p:cNvSpPr txBox="1"/>
          <p:nvPr/>
        </p:nvSpPr>
        <p:spPr>
          <a:xfrm>
            <a:off x="246533" y="353943"/>
            <a:ext cx="2189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/>
              <a:t>Lobby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AF75B-AA51-443D-AEA8-747DEBAA5F8F}"/>
              </a:ext>
            </a:extLst>
          </p:cNvPr>
          <p:cNvSpPr txBox="1"/>
          <p:nvPr/>
        </p:nvSpPr>
        <p:spPr>
          <a:xfrm>
            <a:off x="6971459" y="1311715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Colour: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4D8CE6-1DE6-4FD9-AC2E-3806D4555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85" r="11994" b="33355"/>
          <a:stretch/>
        </p:blipFill>
        <p:spPr>
          <a:xfrm rot="5400000">
            <a:off x="9863244" y="1115489"/>
            <a:ext cx="1797507" cy="169437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617594-CAA5-4D7F-BB14-4610BACD4064}"/>
              </a:ext>
            </a:extLst>
          </p:cNvPr>
          <p:cNvSpPr txBox="1"/>
          <p:nvPr/>
        </p:nvSpPr>
        <p:spPr>
          <a:xfrm>
            <a:off x="9914811" y="1530461"/>
            <a:ext cx="8576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Taken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A908A-3E87-46AB-A8BB-AC9D360E9EB8}"/>
              </a:ext>
            </a:extLst>
          </p:cNvPr>
          <p:cNvSpPr txBox="1"/>
          <p:nvPr/>
        </p:nvSpPr>
        <p:spPr>
          <a:xfrm>
            <a:off x="7136649" y="3350946"/>
            <a:ext cx="13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Fleet:</a:t>
            </a:r>
          </a:p>
        </p:txBody>
      </p:sp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23B42D7E-1140-4F4E-A2A8-0AFA807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26880"/>
              </p:ext>
            </p:extLst>
          </p:nvPr>
        </p:nvGraphicFramePr>
        <p:xfrm>
          <a:off x="7681611" y="3755504"/>
          <a:ext cx="1377115" cy="127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319869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4F65B6F0-EF64-4B21-B1EF-ED4C8DB9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19718"/>
              </p:ext>
            </p:extLst>
          </p:nvPr>
        </p:nvGraphicFramePr>
        <p:xfrm>
          <a:off x="9655098" y="3797115"/>
          <a:ext cx="1377115" cy="119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23">
                  <a:extLst>
                    <a:ext uri="{9D8B030D-6E8A-4147-A177-3AD203B41FA5}">
                      <a16:colId xmlns:a16="http://schemas.microsoft.com/office/drawing/2014/main" val="222952908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447663825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907697322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3834417286"/>
                    </a:ext>
                  </a:extLst>
                </a:gridCol>
                <a:gridCol w="275423">
                  <a:extLst>
                    <a:ext uri="{9D8B030D-6E8A-4147-A177-3AD203B41FA5}">
                      <a16:colId xmlns:a16="http://schemas.microsoft.com/office/drawing/2014/main" val="2796051972"/>
                    </a:ext>
                  </a:extLst>
                </a:gridCol>
              </a:tblGrid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23908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955491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095672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3988845"/>
                  </a:ext>
                </a:extLst>
              </a:tr>
              <a:tr h="239647"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100" dirty="0"/>
                    </a:p>
                  </a:txBody>
                  <a:tcPr marL="56466" marR="56466" marT="28234" marB="282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186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E765D4-3489-48FE-B0C9-BF82F9394F6D}"/>
              </a:ext>
            </a:extLst>
          </p:cNvPr>
          <p:cNvSpPr txBox="1"/>
          <p:nvPr/>
        </p:nvSpPr>
        <p:spPr>
          <a:xfrm>
            <a:off x="8203120" y="5088295"/>
            <a:ext cx="3738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C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1AF49-F3F3-41CF-AB37-4EE554C73205}"/>
              </a:ext>
            </a:extLst>
          </p:cNvPr>
          <p:cNvSpPr txBox="1"/>
          <p:nvPr/>
        </p:nvSpPr>
        <p:spPr>
          <a:xfrm>
            <a:off x="9810400" y="5066990"/>
            <a:ext cx="13771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4/8 squares</a:t>
            </a:r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B130E-52EE-4892-B07F-444FAD3AB0F6}"/>
              </a:ext>
            </a:extLst>
          </p:cNvPr>
          <p:cNvSpPr txBox="1"/>
          <p:nvPr/>
        </p:nvSpPr>
        <p:spPr>
          <a:xfrm>
            <a:off x="4220563" y="5690702"/>
            <a:ext cx="3350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If you change your mind just click “Ready” again</a:t>
            </a:r>
          </a:p>
        </p:txBody>
      </p:sp>
    </p:spTree>
    <p:extLst>
      <p:ext uri="{BB962C8B-B14F-4D97-AF65-F5344CB8AC3E}">
        <p14:creationId xmlns:p14="http://schemas.microsoft.com/office/powerpoint/2010/main" val="942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1311</Words>
  <Application>Microsoft Office PowerPoint</Application>
  <PresentationFormat>Widescreen</PresentationFormat>
  <Paragraphs>335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Eras Bold ITC</vt:lpstr>
      <vt:lpstr>Harlow Solid Italic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Algorithm: Placing Ships on the Grid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for UI Designers</vt:lpstr>
      <vt:lpstr>SHIP PLACING ALGORITHM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 Spielman</dc:creator>
  <cp:lastModifiedBy>Geoff Spielman</cp:lastModifiedBy>
  <cp:revision>306</cp:revision>
  <dcterms:created xsi:type="dcterms:W3CDTF">2020-10-13T01:51:13Z</dcterms:created>
  <dcterms:modified xsi:type="dcterms:W3CDTF">2020-12-28T05:25:18Z</dcterms:modified>
</cp:coreProperties>
</file>