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86" r:id="rId7"/>
    <p:sldId id="287" r:id="rId8"/>
    <p:sldId id="261" r:id="rId9"/>
    <p:sldId id="262" r:id="rId10"/>
    <p:sldId id="270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5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8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73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4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1176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39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75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9467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4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28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62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2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08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37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9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DD98-EC6F-436C-AC1B-F39CC2DABD49}" type="datetimeFigureOut">
              <a:rPr lang="en-CA" smtClean="0"/>
              <a:t>2017-11-07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F39-101C-438B-B36C-CB797042D13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15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EBC1-4ECE-4A37-8ED1-ADAE2597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243" y="1233194"/>
            <a:ext cx="9216449" cy="2987819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Hardware Introduction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A302B-0402-48D4-9D0D-598505E02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4060" y="6421582"/>
            <a:ext cx="3120449" cy="43641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Geoff Spielman - 2017</a:t>
            </a:r>
          </a:p>
        </p:txBody>
      </p:sp>
    </p:spTree>
    <p:extLst>
      <p:ext uri="{BB962C8B-B14F-4D97-AF65-F5344CB8AC3E}">
        <p14:creationId xmlns:p14="http://schemas.microsoft.com/office/powerpoint/2010/main" val="390920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athin_Prep | Arduino 1.6.6">
            <a:extLst>
              <a:ext uri="{FF2B5EF4-FFF2-40B4-BE49-F238E27FC236}">
                <a16:creationId xmlns:a16="http://schemas.microsoft.com/office/drawing/2014/main" id="{54A40B78-D2DD-45D7-8D3D-12B9B28EC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t="3508" r="37879"/>
          <a:stretch/>
        </p:blipFill>
        <p:spPr>
          <a:xfrm>
            <a:off x="0" y="0"/>
            <a:ext cx="8104937" cy="6858000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4EE08FD0-A39E-4256-A3A2-78FC23C7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86" y="214476"/>
            <a:ext cx="1112616" cy="24386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2E187-5B61-4E34-9B2E-27BA744F6A4A}"/>
              </a:ext>
            </a:extLst>
          </p:cNvPr>
          <p:cNvCxnSpPr>
            <a:cxnSpLocks/>
          </p:cNvCxnSpPr>
          <p:nvPr/>
        </p:nvCxnSpPr>
        <p:spPr>
          <a:xfrm>
            <a:off x="1037230" y="307075"/>
            <a:ext cx="7210843" cy="302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E3C125-F1A4-42FC-B931-E0B0DC3B7195}"/>
              </a:ext>
            </a:extLst>
          </p:cNvPr>
          <p:cNvSpPr txBox="1"/>
          <p:nvPr/>
        </p:nvSpPr>
        <p:spPr>
          <a:xfrm>
            <a:off x="8482111" y="429005"/>
            <a:ext cx="252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Verify: </a:t>
            </a:r>
          </a:p>
          <a:p>
            <a:r>
              <a:rPr lang="en-CA" dirty="0"/>
              <a:t>	- compiles your code</a:t>
            </a:r>
          </a:p>
          <a:p>
            <a:r>
              <a:rPr lang="en-CA" dirty="0"/>
              <a:t>	- finds syntax errors</a:t>
            </a:r>
          </a:p>
        </p:txBody>
      </p:sp>
      <p:pic>
        <p:nvPicPr>
          <p:cNvPr id="17" name="Picture 16" descr="Screen Clipping">
            <a:extLst>
              <a:ext uri="{FF2B5EF4-FFF2-40B4-BE49-F238E27FC236}">
                <a16:creationId xmlns:a16="http://schemas.microsoft.com/office/drawing/2014/main" id="{B7477542-95D8-4E90-85E7-4D2EAE165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86" y="1322862"/>
            <a:ext cx="1425037" cy="3985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30620A9-F5B2-45AD-9F69-1BB4CDF9BA8B}"/>
              </a:ext>
            </a:extLst>
          </p:cNvPr>
          <p:cNvGrpSpPr/>
          <p:nvPr/>
        </p:nvGrpSpPr>
        <p:grpSpPr>
          <a:xfrm>
            <a:off x="8482110" y="2532580"/>
            <a:ext cx="3820725" cy="1867089"/>
            <a:chOff x="8482110" y="2458692"/>
            <a:chExt cx="3820725" cy="1867089"/>
          </a:xfrm>
        </p:grpSpPr>
        <p:pic>
          <p:nvPicPr>
            <p:cNvPr id="9" name="Picture 8" descr="Screen Clipping">
              <a:extLst>
                <a:ext uri="{FF2B5EF4-FFF2-40B4-BE49-F238E27FC236}">
                  <a16:creationId xmlns:a16="http://schemas.microsoft.com/office/drawing/2014/main" id="{282D10C3-EBFA-4609-90B9-5C1818143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486" y="2458692"/>
              <a:ext cx="1120237" cy="2514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AB8894-7406-4E2C-ADB9-6BDD61D62C0D}"/>
                </a:ext>
              </a:extLst>
            </p:cNvPr>
            <p:cNvSpPr txBox="1"/>
            <p:nvPr/>
          </p:nvSpPr>
          <p:spPr>
            <a:xfrm>
              <a:off x="8482110" y="2683976"/>
              <a:ext cx="38207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Upload: </a:t>
              </a:r>
            </a:p>
            <a:p>
              <a:r>
                <a:rPr lang="en-CA" dirty="0"/>
                <a:t>	- sends compiled code to Arduino</a:t>
              </a:r>
            </a:p>
            <a:p>
              <a:r>
                <a:rPr lang="en-CA" dirty="0"/>
                <a:t>	- TX and RX lights will flash</a:t>
              </a:r>
            </a:p>
            <a:p>
              <a:r>
                <a:rPr lang="en-CA" dirty="0"/>
                <a:t>	- code starts running immediately</a:t>
              </a:r>
            </a:p>
          </p:txBody>
        </p:sp>
        <p:pic>
          <p:nvPicPr>
            <p:cNvPr id="20" name="Picture 19" descr="Screen Clipping">
              <a:extLst>
                <a:ext uri="{FF2B5EF4-FFF2-40B4-BE49-F238E27FC236}">
                  <a16:creationId xmlns:a16="http://schemas.microsoft.com/office/drawing/2014/main" id="{AE8A4A17-B86F-4A7A-81A3-81789E7DB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486" y="3893397"/>
              <a:ext cx="1284438" cy="4323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9B99D7-69D1-4773-8156-59F57A8B63F1}"/>
              </a:ext>
            </a:extLst>
          </p:cNvPr>
          <p:cNvGrpSpPr/>
          <p:nvPr/>
        </p:nvGrpSpPr>
        <p:grpSpPr>
          <a:xfrm>
            <a:off x="8553486" y="5215946"/>
            <a:ext cx="2989594" cy="1231472"/>
            <a:chOff x="8553486" y="5215946"/>
            <a:chExt cx="2989594" cy="1231472"/>
          </a:xfrm>
        </p:grpSpPr>
        <p:pic>
          <p:nvPicPr>
            <p:cNvPr id="11" name="Picture 10" descr="Screen Clipping">
              <a:extLst>
                <a:ext uri="{FF2B5EF4-FFF2-40B4-BE49-F238E27FC236}">
                  <a16:creationId xmlns:a16="http://schemas.microsoft.com/office/drawing/2014/main" id="{B771DBB6-7F30-41B3-A63B-12A450606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486" y="5215946"/>
              <a:ext cx="2614348" cy="6402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8DA200-15F8-4622-A9E1-C023D034D16F}"/>
                </a:ext>
              </a:extLst>
            </p:cNvPr>
            <p:cNvSpPr txBox="1"/>
            <p:nvPr/>
          </p:nvSpPr>
          <p:spPr>
            <a:xfrm>
              <a:off x="8775902" y="6078086"/>
              <a:ext cx="135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New Sketch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0E755C-21F3-4750-8F76-BB6A5AEA366A}"/>
                </a:ext>
              </a:extLst>
            </p:cNvPr>
            <p:cNvSpPr txBox="1"/>
            <p:nvPr/>
          </p:nvSpPr>
          <p:spPr>
            <a:xfrm>
              <a:off x="10050361" y="6078086"/>
              <a:ext cx="740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Open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C4B204-D5CF-44B1-B8EA-77F747831994}"/>
                </a:ext>
              </a:extLst>
            </p:cNvPr>
            <p:cNvSpPr txBox="1"/>
            <p:nvPr/>
          </p:nvSpPr>
          <p:spPr>
            <a:xfrm>
              <a:off x="10802682" y="6078086"/>
              <a:ext cx="740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Save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C6569-1637-4F29-AD2C-8F7644956E9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9453809" y="5708073"/>
              <a:ext cx="330618" cy="370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14DDE0-C389-446D-9A07-BAADD70D13D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0420560" y="5708073"/>
              <a:ext cx="0" cy="370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72D5AD-8AD9-422E-BF32-D77094234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99120" y="5708073"/>
              <a:ext cx="125556" cy="3700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34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8F79B-D520-4497-95EE-D448B9E2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78" y="0"/>
            <a:ext cx="7450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223C0-AD5A-4B7A-A8A3-2F801887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80" y="0"/>
            <a:ext cx="57970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37E84-28AB-4CAA-B385-490EBF231B6E}"/>
              </a:ext>
            </a:extLst>
          </p:cNvPr>
          <p:cNvSpPr txBox="1"/>
          <p:nvPr/>
        </p:nvSpPr>
        <p:spPr>
          <a:xfrm>
            <a:off x="7752040" y="1834292"/>
            <a:ext cx="404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Simplest example – test hardware and uploading process</a:t>
            </a:r>
          </a:p>
        </p:txBody>
      </p:sp>
    </p:spTree>
    <p:extLst>
      <p:ext uri="{BB962C8B-B14F-4D97-AF65-F5344CB8AC3E}">
        <p14:creationId xmlns:p14="http://schemas.microsoft.com/office/powerpoint/2010/main" val="41209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329-602E-4855-A263-5D0656B7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41" y="138546"/>
            <a:ext cx="9905998" cy="147857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A189-597F-417D-BCE9-C29A55A0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41" y="1307378"/>
            <a:ext cx="10427855" cy="5342804"/>
          </a:xfrm>
        </p:spPr>
        <p:txBody>
          <a:bodyPr>
            <a:normAutofit/>
          </a:bodyPr>
          <a:lstStyle/>
          <a:p>
            <a:r>
              <a:rPr lang="en-CA" dirty="0"/>
              <a:t>What is an Arduino?</a:t>
            </a:r>
          </a:p>
          <a:p>
            <a:r>
              <a:rPr lang="en-CA" dirty="0"/>
              <a:t>What is an IDE?</a:t>
            </a:r>
          </a:p>
          <a:p>
            <a:r>
              <a:rPr lang="en-CA" dirty="0"/>
              <a:t>Installing the </a:t>
            </a:r>
            <a:r>
              <a:rPr lang="en-CA"/>
              <a:t>Arduino IDE</a:t>
            </a:r>
          </a:p>
          <a:p>
            <a:r>
              <a:rPr lang="en-CA"/>
              <a:t>Hardware Basics</a:t>
            </a:r>
            <a:endParaRPr lang="en-CA" dirty="0"/>
          </a:p>
          <a:p>
            <a:r>
              <a:rPr lang="en-CA" dirty="0"/>
              <a:t>Buttons and LEDs</a:t>
            </a:r>
          </a:p>
          <a:p>
            <a:r>
              <a:rPr lang="en-CA" dirty="0"/>
              <a:t>The Serial Monitor</a:t>
            </a:r>
          </a:p>
          <a:p>
            <a:r>
              <a:rPr lang="en-CA" dirty="0"/>
              <a:t>Example</a:t>
            </a:r>
          </a:p>
          <a:p>
            <a:r>
              <a:rPr lang="en-CA"/>
              <a:t>Faking Keyboard/Mouse </a:t>
            </a:r>
            <a:r>
              <a:rPr lang="en-CA" dirty="0"/>
              <a:t>Input</a:t>
            </a:r>
          </a:p>
          <a:p>
            <a:r>
              <a:rPr lang="en-CA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4324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47D4-3A91-4404-8285-0D063FE5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95" y="-1"/>
            <a:ext cx="9905998" cy="794761"/>
          </a:xfrm>
        </p:spPr>
        <p:txBody>
          <a:bodyPr/>
          <a:lstStyle/>
          <a:p>
            <a:r>
              <a:rPr lang="en-CA" dirty="0"/>
              <a:t>What is an Arduino?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C956-F710-43BD-9E9D-D469F99A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69" y="1320914"/>
            <a:ext cx="9905999" cy="3541714"/>
          </a:xfrm>
        </p:spPr>
        <p:txBody>
          <a:bodyPr/>
          <a:lstStyle/>
          <a:p>
            <a:r>
              <a:rPr lang="en-CA"/>
              <a:t>Open-source electronics platform and software made by ‘Arduino’</a:t>
            </a:r>
          </a:p>
          <a:p>
            <a:r>
              <a:rPr lang="en-CA"/>
              <a:t>The Arduino Leonardo is a development board that uses an ATmega32U4 microcontroller (big black square) – the brain</a:t>
            </a:r>
            <a:endParaRPr lang="en-CA" dirty="0"/>
          </a:p>
          <a:p>
            <a:r>
              <a:rPr lang="en-CA"/>
              <a:t>Makes the microcontroller easier to use</a:t>
            </a:r>
          </a:p>
          <a:p>
            <a:r>
              <a:rPr lang="en-CA"/>
              <a:t>Board also includes voltage regulator, I/O pins, serial communications interface (USB), hard reset button, and more</a:t>
            </a:r>
          </a:p>
        </p:txBody>
      </p:sp>
      <p:pic>
        <p:nvPicPr>
          <p:cNvPr id="2050" name="Picture 2" descr="Image result for arduino nano in hand">
            <a:extLst>
              <a:ext uri="{FF2B5EF4-FFF2-40B4-BE49-F238E27FC236}">
                <a16:creationId xmlns:a16="http://schemas.microsoft.com/office/drawing/2014/main" id="{42F78A49-0F09-4C1A-837E-57EA0E746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t="11951" r="14487" b="3552"/>
          <a:stretch/>
        </p:blipFill>
        <p:spPr bwMode="auto">
          <a:xfrm>
            <a:off x="0" y="4898212"/>
            <a:ext cx="2398308" cy="18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rduino lilypad sewed in shirt">
            <a:extLst>
              <a:ext uri="{FF2B5EF4-FFF2-40B4-BE49-F238E27FC236}">
                <a16:creationId xmlns:a16="http://schemas.microsoft.com/office/drawing/2014/main" id="{0E9430E3-8581-4121-A919-A78F7B66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08" y="4898212"/>
            <a:ext cx="3051990" cy="17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 varieties">
            <a:extLst>
              <a:ext uri="{FF2B5EF4-FFF2-40B4-BE49-F238E27FC236}">
                <a16:creationId xmlns:a16="http://schemas.microsoft.com/office/drawing/2014/main" id="{1AE13F75-AD8D-4364-B795-DCB985D1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36" y="4862628"/>
            <a:ext cx="3425439" cy="17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rduino varieties">
            <a:extLst>
              <a:ext uri="{FF2B5EF4-FFF2-40B4-BE49-F238E27FC236}">
                <a16:creationId xmlns:a16="http://schemas.microsoft.com/office/drawing/2014/main" id="{45418F05-4114-486F-A524-78763DB8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575" y="4807399"/>
            <a:ext cx="3179010" cy="198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rduino company log">
            <a:extLst>
              <a:ext uri="{FF2B5EF4-FFF2-40B4-BE49-F238E27FC236}">
                <a16:creationId xmlns:a16="http://schemas.microsoft.com/office/drawing/2014/main" id="{24898460-4DE7-4052-9D75-E55FF1A27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476" y="0"/>
            <a:ext cx="1797524" cy="17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751EAF-236A-467D-87E3-AB12B2A040DA}"/>
              </a:ext>
            </a:extLst>
          </p:cNvPr>
          <p:cNvSpPr txBox="1"/>
          <p:nvPr/>
        </p:nvSpPr>
        <p:spPr>
          <a:xfrm>
            <a:off x="11933626" y="-68580"/>
            <a:ext cx="42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99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-leonardo-details">
            <a:extLst>
              <a:ext uri="{FF2B5EF4-FFF2-40B4-BE49-F238E27FC236}">
                <a16:creationId xmlns:a16="http://schemas.microsoft.com/office/drawing/2014/main" id="{21EE85F0-67E7-42A8-94B9-24C09E4ED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65" y="20839"/>
            <a:ext cx="5190836" cy="66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6D91F8-3E68-4CDC-B019-62EEE7E146BE}"/>
              </a:ext>
            </a:extLst>
          </p:cNvPr>
          <p:cNvSpPr/>
          <p:nvPr/>
        </p:nvSpPr>
        <p:spPr>
          <a:xfrm>
            <a:off x="7862803" y="6588621"/>
            <a:ext cx="4329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Image: http://www.keytosmart.com/arduino-leonardo-blinking-led/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54379-6BF9-433C-82DA-9721ECFEE453}"/>
              </a:ext>
            </a:extLst>
          </p:cNvPr>
          <p:cNvSpPr/>
          <p:nvPr/>
        </p:nvSpPr>
        <p:spPr>
          <a:xfrm>
            <a:off x="7536873" y="1912235"/>
            <a:ext cx="489527" cy="103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322003-88D8-43F2-B743-71E23C2EBD02}"/>
              </a:ext>
            </a:extLst>
          </p:cNvPr>
          <p:cNvGrpSpPr/>
          <p:nvPr/>
        </p:nvGrpSpPr>
        <p:grpSpPr>
          <a:xfrm>
            <a:off x="870157" y="220397"/>
            <a:ext cx="6665815" cy="2805252"/>
            <a:chOff x="1350544" y="1026838"/>
            <a:chExt cx="6665815" cy="28052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A2E72-69E0-4F80-9203-5FB628A44BDF}"/>
                </a:ext>
              </a:extLst>
            </p:cNvPr>
            <p:cNvSpPr txBox="1"/>
            <p:nvPr/>
          </p:nvSpPr>
          <p:spPr>
            <a:xfrm>
              <a:off x="3749051" y="1757207"/>
              <a:ext cx="2318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/>
                <a:t>Transmit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36DA5F-B7FF-4BD1-BEA6-5611FDEFE9AA}"/>
                </a:ext>
              </a:extLst>
            </p:cNvPr>
            <p:cNvGrpSpPr/>
            <p:nvPr/>
          </p:nvGrpSpPr>
          <p:grpSpPr>
            <a:xfrm>
              <a:off x="1350544" y="1026838"/>
              <a:ext cx="6665815" cy="2805252"/>
              <a:chOff x="1350544" y="1026838"/>
              <a:chExt cx="6665815" cy="2805252"/>
            </a:xfrm>
          </p:grpSpPr>
          <p:pic>
            <p:nvPicPr>
              <p:cNvPr id="11" name="Picture 2" descr="arduino-leonardo-details">
                <a:extLst>
                  <a:ext uri="{FF2B5EF4-FFF2-40B4-BE49-F238E27FC236}">
                    <a16:creationId xmlns:a16="http://schemas.microsoft.com/office/drawing/2014/main" id="{560DBB10-8314-4209-A248-E2BCEED7D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28" t="26338" r="79123" b="55945"/>
              <a:stretch/>
            </p:blipFill>
            <p:spPr bwMode="auto">
              <a:xfrm>
                <a:off x="5015132" y="1026838"/>
                <a:ext cx="1221724" cy="2805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EDFFEB9-B4CA-4BF3-83AA-FF4BF92B0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6856" y="1026838"/>
                <a:ext cx="1779503" cy="16918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0AB1855-FC03-4E88-A003-84D10C0B1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6856" y="3753134"/>
                <a:ext cx="1779503" cy="789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913320B-0BF5-4A95-A72F-7FD73D2F3F9F}"/>
                  </a:ext>
                </a:extLst>
              </p:cNvPr>
              <p:cNvGrpSpPr/>
              <p:nvPr/>
            </p:nvGrpSpPr>
            <p:grpSpPr>
              <a:xfrm>
                <a:off x="1350544" y="1283424"/>
                <a:ext cx="4100764" cy="2250591"/>
                <a:chOff x="1350544" y="1283424"/>
                <a:chExt cx="4100764" cy="225059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A3F9D4-7800-4E61-A860-D63CFF22EC48}"/>
                    </a:ext>
                  </a:extLst>
                </p:cNvPr>
                <p:cNvSpPr txBox="1"/>
                <p:nvPr/>
              </p:nvSpPr>
              <p:spPr>
                <a:xfrm>
                  <a:off x="2317144" y="2241354"/>
                  <a:ext cx="266104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4400" dirty="0">
                      <a:solidFill>
                        <a:schemeClr val="bg1"/>
                      </a:solidFill>
                    </a:rPr>
                    <a:t>Pin 13 LED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4797BD8-FC7F-482F-BAB3-30F68530EDBB}"/>
                    </a:ext>
                  </a:extLst>
                </p:cNvPr>
                <p:cNvSpPr txBox="1"/>
                <p:nvPr/>
              </p:nvSpPr>
              <p:spPr>
                <a:xfrm>
                  <a:off x="3814648" y="1283424"/>
                  <a:ext cx="16366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800" dirty="0"/>
                    <a:t>Receive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0734CB-B6C2-4CA9-BF7B-BB6648EB35BE}"/>
                    </a:ext>
                  </a:extLst>
                </p:cNvPr>
                <p:cNvSpPr txBox="1"/>
                <p:nvPr/>
              </p:nvSpPr>
              <p:spPr>
                <a:xfrm>
                  <a:off x="3066152" y="3010795"/>
                  <a:ext cx="23183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800" dirty="0"/>
                    <a:t>Powered On</a:t>
                  </a:r>
                </a:p>
              </p:txBody>
            </p:sp>
            <p:sp>
              <p:nvSpPr>
                <p:cNvPr id="28" name="Left Brace 27">
                  <a:extLst>
                    <a:ext uri="{FF2B5EF4-FFF2-40B4-BE49-F238E27FC236}">
                      <a16:creationId xmlns:a16="http://schemas.microsoft.com/office/drawing/2014/main" id="{36BE2B4D-0200-4686-8CF6-EA8C09717CB2}"/>
                    </a:ext>
                  </a:extLst>
                </p:cNvPr>
                <p:cNvSpPr/>
                <p:nvPr/>
              </p:nvSpPr>
              <p:spPr>
                <a:xfrm>
                  <a:off x="3371272" y="1477603"/>
                  <a:ext cx="443375" cy="604099"/>
                </a:xfrm>
                <a:prstGeom prst="leftBrac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7F8F62-E36A-4D6E-B5AE-97E33CE79D42}"/>
                    </a:ext>
                  </a:extLst>
                </p:cNvPr>
                <p:cNvSpPr txBox="1"/>
                <p:nvPr/>
              </p:nvSpPr>
              <p:spPr>
                <a:xfrm>
                  <a:off x="1350544" y="1403264"/>
                  <a:ext cx="222903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000" dirty="0"/>
                    <a:t>Serial Transmission Indicators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CB4C7EE-2D79-4F04-8A37-A13579A12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2145" y="2693185"/>
                  <a:ext cx="572335" cy="1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074" name="Picture 2" descr="Image result for bottom of arduino leonardo">
            <a:extLst>
              <a:ext uri="{FF2B5EF4-FFF2-40B4-BE49-F238E27FC236}">
                <a16:creationId xmlns:a16="http://schemas.microsoft.com/office/drawing/2014/main" id="{629521F2-6AEC-4FBA-B96C-816AD3A1A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2" t="12705" r="10544" b="9262"/>
          <a:stretch/>
        </p:blipFill>
        <p:spPr bwMode="auto">
          <a:xfrm>
            <a:off x="1836757" y="3563572"/>
            <a:ext cx="3185327" cy="24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B56E3-AF33-40CF-9DAE-656E1B98327A}"/>
              </a:ext>
            </a:extLst>
          </p:cNvPr>
          <p:cNvSpPr txBox="1"/>
          <p:nvPr/>
        </p:nvSpPr>
        <p:spPr>
          <a:xfrm>
            <a:off x="1625544" y="5990689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Try not to put the bottom (exposed pins) down on conductive surfaces</a:t>
            </a:r>
          </a:p>
        </p:txBody>
      </p:sp>
    </p:spTree>
    <p:extLst>
      <p:ext uri="{BB962C8B-B14F-4D97-AF65-F5344CB8AC3E}">
        <p14:creationId xmlns:p14="http://schemas.microsoft.com/office/powerpoint/2010/main" val="69341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6B1-A340-49F4-8AE2-1320FF59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990790"/>
            <a:ext cx="9905999" cy="3541714"/>
          </a:xfrm>
        </p:spPr>
        <p:txBody>
          <a:bodyPr/>
          <a:lstStyle/>
          <a:p>
            <a:r>
              <a:rPr lang="en-CA"/>
              <a:t>Integrated Development Environment</a:t>
            </a:r>
          </a:p>
          <a:p>
            <a:r>
              <a:rPr lang="en-CA"/>
              <a:t>Software application providing useful tools/facilities to write code</a:t>
            </a:r>
          </a:p>
          <a:p>
            <a:r>
              <a:rPr lang="en-CA"/>
              <a:t>Include a code editor, sometimes a compiler, debugger, and intelligent code completion</a:t>
            </a:r>
          </a:p>
          <a:p>
            <a:r>
              <a:rPr lang="en-CA"/>
              <a:t>Generally a fully featured text editor that’s very customizable</a:t>
            </a:r>
          </a:p>
          <a:p>
            <a:r>
              <a:rPr lang="en-CA"/>
              <a:t>Arduino is a very simple IDE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FBEF79-13D0-47A7-822C-9F30BF9E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86" y="0"/>
            <a:ext cx="9905998" cy="738910"/>
          </a:xfrm>
        </p:spPr>
        <p:txBody>
          <a:bodyPr/>
          <a:lstStyle/>
          <a:p>
            <a:r>
              <a:rPr lang="en-CA" dirty="0"/>
              <a:t>What is an IDE?</a:t>
            </a:r>
          </a:p>
        </p:txBody>
      </p:sp>
      <p:pic>
        <p:nvPicPr>
          <p:cNvPr id="4100" name="Picture 4" descr="Image result for eclipse IDE logo">
            <a:extLst>
              <a:ext uri="{FF2B5EF4-FFF2-40B4-BE49-F238E27FC236}">
                <a16:creationId xmlns:a16="http://schemas.microsoft.com/office/drawing/2014/main" id="{0B91C3F4-CB2F-48F2-980D-11CC0B3F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78" y="4935472"/>
            <a:ext cx="2904808" cy="6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jetbrains python ide">
            <a:extLst>
              <a:ext uri="{FF2B5EF4-FFF2-40B4-BE49-F238E27FC236}">
                <a16:creationId xmlns:a16="http://schemas.microsoft.com/office/drawing/2014/main" id="{2E3E1A5A-1E7A-4B6B-B858-70394590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72" y="4803976"/>
            <a:ext cx="2054024" cy="205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visual studio logo">
            <a:extLst>
              <a:ext uri="{FF2B5EF4-FFF2-40B4-BE49-F238E27FC236}">
                <a16:creationId xmlns:a16="http://schemas.microsoft.com/office/drawing/2014/main" id="{B882E987-E195-460D-9DF5-1D9F6B915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8524" r="14889" b="39832"/>
          <a:stretch/>
        </p:blipFill>
        <p:spPr bwMode="auto">
          <a:xfrm>
            <a:off x="6691626" y="5069866"/>
            <a:ext cx="1644604" cy="161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netbeans IDE logo">
            <a:extLst>
              <a:ext uri="{FF2B5EF4-FFF2-40B4-BE49-F238E27FC236}">
                <a16:creationId xmlns:a16="http://schemas.microsoft.com/office/drawing/2014/main" id="{BEDB6E14-02FD-4DBA-8FE9-37D40F91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86" y="5987742"/>
            <a:ext cx="3155248" cy="68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brackets ide logo">
            <a:extLst>
              <a:ext uri="{FF2B5EF4-FFF2-40B4-BE49-F238E27FC236}">
                <a16:creationId xmlns:a16="http://schemas.microsoft.com/office/drawing/2014/main" id="{32E7575E-060C-4D6E-B5D0-0714617B5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9" r="32300"/>
          <a:stretch/>
        </p:blipFill>
        <p:spPr bwMode="auto">
          <a:xfrm>
            <a:off x="10476821" y="5086561"/>
            <a:ext cx="1381325" cy="16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3AC9AC-3A38-4FFD-8C79-34643FEF75E8}"/>
              </a:ext>
            </a:extLst>
          </p:cNvPr>
          <p:cNvGrpSpPr/>
          <p:nvPr/>
        </p:nvGrpSpPr>
        <p:grpSpPr>
          <a:xfrm>
            <a:off x="8526618" y="4996285"/>
            <a:ext cx="1759815" cy="1759815"/>
            <a:chOff x="8466632" y="4807342"/>
            <a:chExt cx="1759815" cy="17598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D03464-3386-464C-8357-2A5E014AFC97}"/>
                </a:ext>
              </a:extLst>
            </p:cNvPr>
            <p:cNvSpPr/>
            <p:nvPr/>
          </p:nvSpPr>
          <p:spPr>
            <a:xfrm>
              <a:off x="8550045" y="4892040"/>
              <a:ext cx="1591672" cy="15959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110" name="Picture 14" descr="Image result for sublime ide logo">
              <a:extLst>
                <a:ext uri="{FF2B5EF4-FFF2-40B4-BE49-F238E27FC236}">
                  <a16:creationId xmlns:a16="http://schemas.microsoft.com/office/drawing/2014/main" id="{D2299CA9-3252-4F06-AC6D-E6253643F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632" y="4807342"/>
              <a:ext cx="1759815" cy="1759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592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C657-70FB-45AA-BEE2-239883C9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C940-8E8F-421C-93AC-02AD9D9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 descr="Image result for IDE screenshot">
            <a:extLst>
              <a:ext uri="{FF2B5EF4-FFF2-40B4-BE49-F238E27FC236}">
                <a16:creationId xmlns:a16="http://schemas.microsoft.com/office/drawing/2014/main" id="{5168F3B9-E8F0-4C90-B32E-7C10F7C1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54513"/>
            <a:ext cx="11125200" cy="68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arduino IDE">
            <a:extLst>
              <a:ext uri="{FF2B5EF4-FFF2-40B4-BE49-F238E27FC236}">
                <a16:creationId xmlns:a16="http://schemas.microsoft.com/office/drawing/2014/main" id="{30654028-9612-4490-BDE9-74545407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8" y="0"/>
            <a:ext cx="598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A6F2-954E-457A-BFCA-37DECB89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764" y="-55420"/>
            <a:ext cx="9905998" cy="725271"/>
          </a:xfrm>
        </p:spPr>
        <p:txBody>
          <a:bodyPr/>
          <a:lstStyle/>
          <a:p>
            <a:r>
              <a:rPr lang="en-CA" dirty="0"/>
              <a:t>Installing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190B-0A7E-4409-BF67-38A2F1EC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45" y="934987"/>
            <a:ext cx="9905999" cy="3541714"/>
          </a:xfrm>
        </p:spPr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https://www.arduino.cc/en/Main/Software</a:t>
            </a:r>
            <a:r>
              <a:rPr lang="en-CA" dirty="0"/>
              <a:t> or google “Arduino Software” - first page that shows up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C8694B9D-509E-4411-A51E-0317128D4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0" y="2178531"/>
            <a:ext cx="10543406" cy="450398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7EA5453-6BDE-45ED-B101-10AE0A7FA787}"/>
              </a:ext>
            </a:extLst>
          </p:cNvPr>
          <p:cNvSpPr/>
          <p:nvPr/>
        </p:nvSpPr>
        <p:spPr>
          <a:xfrm>
            <a:off x="8275604" y="1644073"/>
            <a:ext cx="1431814" cy="13349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47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63A04A30-6844-4537-81E4-E25496FBD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9" y="154192"/>
            <a:ext cx="8928861" cy="4993301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594AD6B-785C-4BAB-95D9-744C2BAD3D70}"/>
              </a:ext>
            </a:extLst>
          </p:cNvPr>
          <p:cNvSpPr/>
          <p:nvPr/>
        </p:nvSpPr>
        <p:spPr>
          <a:xfrm>
            <a:off x="7089058" y="5368413"/>
            <a:ext cx="1258529" cy="107171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430987F-CA65-42EE-8506-ADB97E312907}"/>
              </a:ext>
            </a:extLst>
          </p:cNvPr>
          <p:cNvSpPr/>
          <p:nvPr/>
        </p:nvSpPr>
        <p:spPr>
          <a:xfrm>
            <a:off x="9079494" y="5368413"/>
            <a:ext cx="1258529" cy="1071716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528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591</TotalTime>
  <Words>227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Hardware Introduction Workshop</vt:lpstr>
      <vt:lpstr>Outline</vt:lpstr>
      <vt:lpstr>What is an Arduino?</vt:lpstr>
      <vt:lpstr>PowerPoint Presentation</vt:lpstr>
      <vt:lpstr>What is an IDE?</vt:lpstr>
      <vt:lpstr>PowerPoint Presentation</vt:lpstr>
      <vt:lpstr>PowerPoint Presentation</vt:lpstr>
      <vt:lpstr>Installing the Arduino 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Spielman</dc:creator>
  <cp:lastModifiedBy>Geoff Spielman</cp:lastModifiedBy>
  <cp:revision>185</cp:revision>
  <dcterms:created xsi:type="dcterms:W3CDTF">2017-10-15T22:37:51Z</dcterms:created>
  <dcterms:modified xsi:type="dcterms:W3CDTF">2017-11-08T02:38:50Z</dcterms:modified>
</cp:coreProperties>
</file>