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86" r:id="rId6"/>
    <p:sldId id="262" r:id="rId7"/>
    <p:sldId id="263" r:id="rId8"/>
    <p:sldId id="258" r:id="rId9"/>
    <p:sldId id="294" r:id="rId10"/>
    <p:sldId id="278" r:id="rId11"/>
    <p:sldId id="290" r:id="rId12"/>
    <p:sldId id="291" r:id="rId13"/>
    <p:sldId id="292" r:id="rId14"/>
    <p:sldId id="293" r:id="rId15"/>
    <p:sldId id="279" r:id="rId16"/>
    <p:sldId id="268" r:id="rId17"/>
    <p:sldId id="295" r:id="rId18"/>
    <p:sldId id="296" r:id="rId19"/>
    <p:sldId id="297" r:id="rId20"/>
    <p:sldId id="282" r:id="rId21"/>
    <p:sldId id="271" r:id="rId22"/>
    <p:sldId id="289" r:id="rId23"/>
    <p:sldId id="298" r:id="rId24"/>
    <p:sldId id="299"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Geoffrey Anto" initials="GA" lastIdx="1" clrIdx="2">
    <p:extLst>
      <p:ext uri="{19B8F6BF-5375-455C-9EA6-DF929625EA0E}">
        <p15:presenceInfo xmlns:p15="http://schemas.microsoft.com/office/powerpoint/2012/main" userId="a84b5f9c50426c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62" autoAdjust="0"/>
    <p:restoredTop sz="93215" autoAdjust="0"/>
  </p:normalViewPr>
  <p:slideViewPr>
    <p:cSldViewPr snapToGrid="0">
      <p:cViewPr varScale="1">
        <p:scale>
          <a:sx n="86" d="100"/>
          <a:sy n="86" d="100"/>
        </p:scale>
        <p:origin x="62" y="77"/>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1/6/2022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516923" y="606669"/>
            <a:ext cx="8054141" cy="2903294"/>
          </a:xfrm>
        </p:spPr>
        <p:txBody>
          <a:bodyPr>
            <a:normAutofit/>
          </a:bodyPr>
          <a:lstStyle/>
          <a:p>
            <a:pPr algn="ctr"/>
            <a:r>
              <a:rPr lang="en-US" sz="5000" dirty="0"/>
              <a:t>American Sign language translator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270430" y="4982430"/>
            <a:ext cx="3300634" cy="1198562"/>
          </a:xfrm>
        </p:spPr>
        <p:txBody>
          <a:bodyPr/>
          <a:lstStyle/>
          <a:p>
            <a:r>
              <a:rPr lang="en-US" dirty="0"/>
              <a:t>By: Geoffrey Anto Ignatius E</a:t>
            </a:r>
          </a:p>
          <a:p>
            <a:r>
              <a:rPr lang="en-US" dirty="0"/>
              <a:t>       21BPS1388</a:t>
            </a:r>
          </a:p>
          <a:p>
            <a:endParaRPr lang="en-US" dirty="0"/>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B60F7AF-B58B-41A1-8398-6211C5F17CC1}"/>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17" name="Picture 16">
            <a:extLst>
              <a:ext uri="{FF2B5EF4-FFF2-40B4-BE49-F238E27FC236}">
                <a16:creationId xmlns:a16="http://schemas.microsoft.com/office/drawing/2014/main" id="{DAABAF81-2289-4D21-92C3-A6CD229F35B9}"/>
              </a:ext>
            </a:extLst>
          </p:cNvPr>
          <p:cNvPicPr>
            <a:picLocks noChangeAspect="1"/>
          </p:cNvPicPr>
          <p:nvPr/>
        </p:nvPicPr>
        <p:blipFill>
          <a:blip r:embed="rId2"/>
          <a:stretch>
            <a:fillRect/>
          </a:stretch>
        </p:blipFill>
        <p:spPr>
          <a:xfrm>
            <a:off x="1243460" y="249591"/>
            <a:ext cx="8245555" cy="2560542"/>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A999163F-829D-4F15-B780-F38C7F8AD2BD}"/>
              </a:ext>
            </a:extLst>
          </p:cNvPr>
          <p:cNvPicPr>
            <a:picLocks noChangeAspect="1"/>
          </p:cNvPicPr>
          <p:nvPr/>
        </p:nvPicPr>
        <p:blipFill>
          <a:blip r:embed="rId3"/>
          <a:stretch>
            <a:fillRect/>
          </a:stretch>
        </p:blipFill>
        <p:spPr>
          <a:xfrm>
            <a:off x="1243460" y="3180658"/>
            <a:ext cx="7232007" cy="2430991"/>
          </a:xfrm>
          <a:prstGeom prst="rect">
            <a:avLst/>
          </a:prstGeom>
          <a:ln>
            <a:noFill/>
          </a:ln>
          <a:effectLst>
            <a:outerShdw blurRad="292100" dist="139700" dir="2700000" algn="tl" rotWithShape="0">
              <a:srgbClr val="333333">
                <a:alpha val="65000"/>
              </a:srgbClr>
            </a:outerShdw>
          </a:effectLst>
        </p:spPr>
      </p:pic>
      <p:sp>
        <p:nvSpPr>
          <p:cNvPr id="20" name="Arrow: Right 19">
            <a:extLst>
              <a:ext uri="{FF2B5EF4-FFF2-40B4-BE49-F238E27FC236}">
                <a16:creationId xmlns:a16="http://schemas.microsoft.com/office/drawing/2014/main" id="{63EA9ADD-C306-49BF-9299-49F617D31C4F}"/>
              </a:ext>
            </a:extLst>
          </p:cNvPr>
          <p:cNvSpPr/>
          <p:nvPr/>
        </p:nvSpPr>
        <p:spPr>
          <a:xfrm rot="10800000">
            <a:off x="9670722" y="1354017"/>
            <a:ext cx="518746" cy="25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6B702D35-3B08-4DB7-95B2-FBC410C43FDB}"/>
              </a:ext>
            </a:extLst>
          </p:cNvPr>
          <p:cNvSpPr txBox="1"/>
          <p:nvPr/>
        </p:nvSpPr>
        <p:spPr>
          <a:xfrm>
            <a:off x="10330146" y="1296840"/>
            <a:ext cx="1861854" cy="369332"/>
          </a:xfrm>
          <a:prstGeom prst="rect">
            <a:avLst/>
          </a:prstGeom>
          <a:noFill/>
        </p:spPr>
        <p:txBody>
          <a:bodyPr wrap="square" rtlCol="0">
            <a:spAutoFit/>
          </a:bodyPr>
          <a:lstStyle/>
          <a:p>
            <a:r>
              <a:rPr lang="en-IN" dirty="0"/>
              <a:t>Model Training</a:t>
            </a:r>
          </a:p>
        </p:txBody>
      </p:sp>
      <p:sp>
        <p:nvSpPr>
          <p:cNvPr id="22" name="Arrow: Right 21">
            <a:extLst>
              <a:ext uri="{FF2B5EF4-FFF2-40B4-BE49-F238E27FC236}">
                <a16:creationId xmlns:a16="http://schemas.microsoft.com/office/drawing/2014/main" id="{201761EB-A409-4246-8915-E9042E43D538}"/>
              </a:ext>
            </a:extLst>
          </p:cNvPr>
          <p:cNvSpPr/>
          <p:nvPr/>
        </p:nvSpPr>
        <p:spPr>
          <a:xfrm rot="10800000">
            <a:off x="8599117" y="4105045"/>
            <a:ext cx="518746" cy="25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1433D7DE-7048-464C-B39E-7CF50F93BE6B}"/>
              </a:ext>
            </a:extLst>
          </p:cNvPr>
          <p:cNvSpPr txBox="1"/>
          <p:nvPr/>
        </p:nvSpPr>
        <p:spPr>
          <a:xfrm>
            <a:off x="9241513" y="3909368"/>
            <a:ext cx="2857259" cy="646331"/>
          </a:xfrm>
          <a:prstGeom prst="rect">
            <a:avLst/>
          </a:prstGeom>
          <a:noFill/>
        </p:spPr>
        <p:txBody>
          <a:bodyPr wrap="square" rtlCol="0">
            <a:spAutoFit/>
          </a:bodyPr>
          <a:lstStyle/>
          <a:p>
            <a:r>
              <a:rPr lang="en-IN" dirty="0"/>
              <a:t>Model Evaluation And Saving It To Local Storage</a:t>
            </a:r>
          </a:p>
        </p:txBody>
      </p:sp>
    </p:spTree>
    <p:extLst>
      <p:ext uri="{BB962C8B-B14F-4D97-AF65-F5344CB8AC3E}">
        <p14:creationId xmlns:p14="http://schemas.microsoft.com/office/powerpoint/2010/main" val="3779643241"/>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1713227F-0CD9-4881-86A0-CA8A77DA64CF}"/>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17" name="Picture 16">
            <a:extLst>
              <a:ext uri="{FF2B5EF4-FFF2-40B4-BE49-F238E27FC236}">
                <a16:creationId xmlns:a16="http://schemas.microsoft.com/office/drawing/2014/main" id="{B029A966-D863-447C-85AD-FC8325144A9C}"/>
              </a:ext>
            </a:extLst>
          </p:cNvPr>
          <p:cNvPicPr>
            <a:picLocks noChangeAspect="1"/>
          </p:cNvPicPr>
          <p:nvPr/>
        </p:nvPicPr>
        <p:blipFill>
          <a:blip r:embed="rId2"/>
          <a:stretch>
            <a:fillRect/>
          </a:stretch>
        </p:blipFill>
        <p:spPr>
          <a:xfrm>
            <a:off x="1248601" y="292459"/>
            <a:ext cx="6020141" cy="938463"/>
          </a:xfrm>
          <a:prstGeom prst="rect">
            <a:avLst/>
          </a:prstGeom>
        </p:spPr>
      </p:pic>
      <p:sp>
        <p:nvSpPr>
          <p:cNvPr id="18" name="Arrow: Right 17">
            <a:extLst>
              <a:ext uri="{FF2B5EF4-FFF2-40B4-BE49-F238E27FC236}">
                <a16:creationId xmlns:a16="http://schemas.microsoft.com/office/drawing/2014/main" id="{9AD9F6AF-8A28-46A5-B4D3-41EF6DB116B4}"/>
              </a:ext>
            </a:extLst>
          </p:cNvPr>
          <p:cNvSpPr/>
          <p:nvPr/>
        </p:nvSpPr>
        <p:spPr>
          <a:xfrm rot="10800000">
            <a:off x="7550100" y="676044"/>
            <a:ext cx="518746" cy="25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43065A28-975C-4D4D-A066-C2BF9C4B6AE1}"/>
              </a:ext>
            </a:extLst>
          </p:cNvPr>
          <p:cNvSpPr txBox="1"/>
          <p:nvPr/>
        </p:nvSpPr>
        <p:spPr>
          <a:xfrm>
            <a:off x="8266036" y="480368"/>
            <a:ext cx="2857259" cy="646331"/>
          </a:xfrm>
          <a:prstGeom prst="rect">
            <a:avLst/>
          </a:prstGeom>
          <a:noFill/>
        </p:spPr>
        <p:txBody>
          <a:bodyPr wrap="square" rtlCol="0">
            <a:spAutoFit/>
          </a:bodyPr>
          <a:lstStyle/>
          <a:p>
            <a:r>
              <a:rPr lang="en-IN" dirty="0"/>
              <a:t>Converting Keras Model To TfJs Model</a:t>
            </a:r>
          </a:p>
        </p:txBody>
      </p:sp>
      <p:pic>
        <p:nvPicPr>
          <p:cNvPr id="20" name="Picture 19">
            <a:extLst>
              <a:ext uri="{FF2B5EF4-FFF2-40B4-BE49-F238E27FC236}">
                <a16:creationId xmlns:a16="http://schemas.microsoft.com/office/drawing/2014/main" id="{FA0D88DE-16AC-458D-8560-745D14ACBB62}"/>
              </a:ext>
            </a:extLst>
          </p:cNvPr>
          <p:cNvPicPr>
            <a:picLocks noChangeAspect="1"/>
          </p:cNvPicPr>
          <p:nvPr/>
        </p:nvPicPr>
        <p:blipFill>
          <a:blip r:embed="rId3"/>
          <a:stretch>
            <a:fillRect/>
          </a:stretch>
        </p:blipFill>
        <p:spPr>
          <a:xfrm>
            <a:off x="1248601" y="1345969"/>
            <a:ext cx="6904318" cy="5281118"/>
          </a:xfrm>
          <a:prstGeom prst="rect">
            <a:avLst/>
          </a:prstGeom>
        </p:spPr>
      </p:pic>
      <p:sp>
        <p:nvSpPr>
          <p:cNvPr id="21" name="Arrow: Right 20">
            <a:extLst>
              <a:ext uri="{FF2B5EF4-FFF2-40B4-BE49-F238E27FC236}">
                <a16:creationId xmlns:a16="http://schemas.microsoft.com/office/drawing/2014/main" id="{B8E2B95C-3CC3-4D4B-8DCF-E6E5568CBB7C}"/>
              </a:ext>
            </a:extLst>
          </p:cNvPr>
          <p:cNvSpPr/>
          <p:nvPr/>
        </p:nvSpPr>
        <p:spPr>
          <a:xfrm rot="10800000">
            <a:off x="8266036" y="3600330"/>
            <a:ext cx="518746" cy="25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23906945-9132-4076-BD27-5F889A7021A2}"/>
              </a:ext>
            </a:extLst>
          </p:cNvPr>
          <p:cNvSpPr txBox="1"/>
          <p:nvPr/>
        </p:nvSpPr>
        <p:spPr>
          <a:xfrm>
            <a:off x="8981972" y="3404654"/>
            <a:ext cx="2857259" cy="1200329"/>
          </a:xfrm>
          <a:prstGeom prst="rect">
            <a:avLst/>
          </a:prstGeom>
          <a:noFill/>
        </p:spPr>
        <p:txBody>
          <a:bodyPr wrap="square" rtlCol="0">
            <a:spAutoFit/>
          </a:bodyPr>
          <a:lstStyle/>
          <a:p>
            <a:r>
              <a:rPr lang="en-IN" dirty="0"/>
              <a:t>Visualizing The Results With The Images From The Dataset And Predicting The Output</a:t>
            </a:r>
          </a:p>
        </p:txBody>
      </p:sp>
    </p:spTree>
    <p:extLst>
      <p:ext uri="{BB962C8B-B14F-4D97-AF65-F5344CB8AC3E}">
        <p14:creationId xmlns:p14="http://schemas.microsoft.com/office/powerpoint/2010/main" val="2231387638"/>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p:txBody>
          <a:bodyPr/>
          <a:lstStyle/>
          <a:p>
            <a:fld id="{B5CEABB6-07DC-46E8-9B57-56EC44A396E5}" type="slidenum">
              <a:rPr lang="en-US" smtClean="0"/>
              <a:pPr/>
              <a:t>12</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itle 1">
            <a:extLst>
              <a:ext uri="{FF2B5EF4-FFF2-40B4-BE49-F238E27FC236}">
                <a16:creationId xmlns:a16="http://schemas.microsoft.com/office/drawing/2014/main" id="{A413D1CE-A42F-47F9-A86C-337E55F12EBF}"/>
              </a:ext>
            </a:extLst>
          </p:cNvPr>
          <p:cNvSpPr>
            <a:spLocks noGrp="1"/>
          </p:cNvSpPr>
          <p:nvPr>
            <p:ph type="title"/>
          </p:nvPr>
        </p:nvSpPr>
        <p:spPr>
          <a:xfrm>
            <a:off x="5087045" y="1142422"/>
            <a:ext cx="5630741" cy="774426"/>
          </a:xfrm>
        </p:spPr>
        <p:txBody>
          <a:bodyPr/>
          <a:lstStyle/>
          <a:p>
            <a:r>
              <a:rPr lang="en-IN" dirty="0"/>
              <a:t>Why not More?</a:t>
            </a:r>
          </a:p>
        </p:txBody>
      </p:sp>
      <p:sp>
        <p:nvSpPr>
          <p:cNvPr id="52" name="Text Placeholder 5">
            <a:extLst>
              <a:ext uri="{FF2B5EF4-FFF2-40B4-BE49-F238E27FC236}">
                <a16:creationId xmlns:a16="http://schemas.microsoft.com/office/drawing/2014/main" id="{B718693C-6445-4440-AF82-9C3CDDDFA3CB}"/>
              </a:ext>
            </a:extLst>
          </p:cNvPr>
          <p:cNvSpPr txBox="1">
            <a:spLocks/>
          </p:cNvSpPr>
          <p:nvPr/>
        </p:nvSpPr>
        <p:spPr>
          <a:xfrm>
            <a:off x="4315336" y="2744646"/>
            <a:ext cx="3587080" cy="3761662"/>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IN" sz="2100" dirty="0"/>
              <a:t>Why not visualize The results in Real Time?</a:t>
            </a:r>
          </a:p>
          <a:p>
            <a:endParaRPr lang="en-IN" sz="2100" dirty="0"/>
          </a:p>
          <a:p>
            <a:endParaRPr lang="en-IN" sz="2300" dirty="0"/>
          </a:p>
          <a:p>
            <a:endParaRPr lang="en-IN" sz="2100" dirty="0"/>
          </a:p>
          <a:p>
            <a:pPr marL="342900" indent="-342900">
              <a:buFont typeface="Wingdings" panose="05000000000000000000" pitchFamily="2" charset="2"/>
              <a:buChar char="Ø"/>
            </a:pPr>
            <a:r>
              <a:rPr lang="en-IN" sz="2100" dirty="0"/>
              <a:t>Why Not Make The Results Available For Everyone?</a:t>
            </a:r>
          </a:p>
          <a:p>
            <a:pPr marL="342900" indent="-342900">
              <a:buFont typeface="Wingdings" panose="05000000000000000000" pitchFamily="2" charset="2"/>
              <a:buChar char="Ø"/>
            </a:pPr>
            <a:endParaRPr lang="en-IN" sz="2100" dirty="0"/>
          </a:p>
          <a:p>
            <a:pPr marL="342900" indent="-342900">
              <a:buFont typeface="Wingdings" panose="05000000000000000000" pitchFamily="2" charset="2"/>
              <a:buChar char="Ø"/>
            </a:pPr>
            <a:endParaRPr lang="en-IN" sz="2100" dirty="0"/>
          </a:p>
          <a:p>
            <a:pPr marL="342900" indent="-342900">
              <a:buFont typeface="Wingdings" panose="05000000000000000000" pitchFamily="2" charset="2"/>
              <a:buChar char="Ø"/>
            </a:pPr>
            <a:endParaRPr lang="en-IN" sz="2100" dirty="0"/>
          </a:p>
          <a:p>
            <a:pPr marL="342900" indent="-342900">
              <a:buFont typeface="Wingdings" panose="05000000000000000000" pitchFamily="2" charset="2"/>
              <a:buChar char="Ø"/>
            </a:pPr>
            <a:r>
              <a:rPr lang="en-IN" sz="2100" dirty="0"/>
              <a:t>Why Not Make It Easy For People To Understand?</a:t>
            </a:r>
          </a:p>
        </p:txBody>
      </p:sp>
      <p:sp>
        <p:nvSpPr>
          <p:cNvPr id="53" name="TextBox 52">
            <a:extLst>
              <a:ext uri="{FF2B5EF4-FFF2-40B4-BE49-F238E27FC236}">
                <a16:creationId xmlns:a16="http://schemas.microsoft.com/office/drawing/2014/main" id="{16AFE2E1-3D3B-4766-AC0B-B2F80857A7C7}"/>
              </a:ext>
            </a:extLst>
          </p:cNvPr>
          <p:cNvSpPr txBox="1"/>
          <p:nvPr/>
        </p:nvSpPr>
        <p:spPr>
          <a:xfrm>
            <a:off x="8148637" y="2853256"/>
            <a:ext cx="3772926" cy="2862322"/>
          </a:xfrm>
          <a:prstGeom prst="rect">
            <a:avLst/>
          </a:prstGeom>
          <a:noFill/>
        </p:spPr>
        <p:txBody>
          <a:bodyPr wrap="square" rtlCol="0">
            <a:spAutoFit/>
          </a:bodyPr>
          <a:lstStyle/>
          <a:p>
            <a:r>
              <a:rPr lang="en-IN" dirty="0">
                <a:solidFill>
                  <a:schemeClr val="bg1"/>
                </a:solidFill>
              </a:rPr>
              <a:t>I Thought About How To Proceed Then Came Up With An Idea To Make A Web – Application To Display The Astonishing Results Of Deep – learning</a:t>
            </a:r>
          </a:p>
          <a:p>
            <a:endParaRPr lang="en-IN" dirty="0">
              <a:solidFill>
                <a:schemeClr val="bg1"/>
              </a:solidFill>
            </a:endParaRPr>
          </a:p>
          <a:p>
            <a:r>
              <a:rPr lang="en-IN" dirty="0">
                <a:solidFill>
                  <a:schemeClr val="bg1"/>
                </a:solidFill>
              </a:rPr>
              <a:t>In The Next Few Slides We Will See About The Development Of The Web – Application And The Struggles I Overcame</a:t>
            </a:r>
          </a:p>
        </p:txBody>
      </p:sp>
    </p:spTree>
    <p:extLst>
      <p:ext uri="{BB962C8B-B14F-4D97-AF65-F5344CB8AC3E}">
        <p14:creationId xmlns:p14="http://schemas.microsoft.com/office/powerpoint/2010/main" val="4252466045"/>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013354" y="548947"/>
            <a:ext cx="9107367" cy="768555"/>
          </a:xfrm>
        </p:spPr>
        <p:txBody>
          <a:bodyPr>
            <a:normAutofit/>
          </a:bodyPr>
          <a:lstStyle/>
          <a:p>
            <a:pPr algn="ctr"/>
            <a:r>
              <a:rPr lang="en-US" sz="3600" dirty="0"/>
              <a:t>ASL Translator  -  Web Application</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pic>
        <p:nvPicPr>
          <p:cNvPr id="16" name="Picture 15">
            <a:extLst>
              <a:ext uri="{FF2B5EF4-FFF2-40B4-BE49-F238E27FC236}">
                <a16:creationId xmlns:a16="http://schemas.microsoft.com/office/drawing/2014/main" id="{FC3D5BD3-4900-4D2B-8CA7-79BC65BB1124}"/>
              </a:ext>
            </a:extLst>
          </p:cNvPr>
          <p:cNvPicPr>
            <a:picLocks noChangeAspect="1"/>
          </p:cNvPicPr>
          <p:nvPr/>
        </p:nvPicPr>
        <p:blipFill>
          <a:blip r:embed="rId2"/>
          <a:stretch>
            <a:fillRect/>
          </a:stretch>
        </p:blipFill>
        <p:spPr>
          <a:xfrm>
            <a:off x="712178" y="1512276"/>
            <a:ext cx="9709720" cy="49610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1694508"/>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BC61479-362F-474B-A056-1775965A5CB8}"/>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11" name="Picture 10">
            <a:extLst>
              <a:ext uri="{FF2B5EF4-FFF2-40B4-BE49-F238E27FC236}">
                <a16:creationId xmlns:a16="http://schemas.microsoft.com/office/drawing/2014/main" id="{D57FFF38-D162-408C-B2C4-DA54C67EC351}"/>
              </a:ext>
            </a:extLst>
          </p:cNvPr>
          <p:cNvPicPr>
            <a:picLocks noChangeAspect="1"/>
          </p:cNvPicPr>
          <p:nvPr/>
        </p:nvPicPr>
        <p:blipFill>
          <a:blip r:embed="rId2"/>
          <a:stretch>
            <a:fillRect/>
          </a:stretch>
        </p:blipFill>
        <p:spPr>
          <a:xfrm>
            <a:off x="241637" y="1107831"/>
            <a:ext cx="10881658" cy="553778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425076C1-8BAE-4587-B48E-8AC634BFEBFE}"/>
              </a:ext>
            </a:extLst>
          </p:cNvPr>
          <p:cNvSpPr txBox="1"/>
          <p:nvPr/>
        </p:nvSpPr>
        <p:spPr>
          <a:xfrm>
            <a:off x="474784" y="342900"/>
            <a:ext cx="3481753" cy="492443"/>
          </a:xfrm>
          <a:prstGeom prst="rect">
            <a:avLst/>
          </a:prstGeom>
          <a:noFill/>
        </p:spPr>
        <p:txBody>
          <a:bodyPr wrap="square" rtlCol="0">
            <a:spAutoFit/>
          </a:bodyPr>
          <a:lstStyle/>
          <a:p>
            <a:r>
              <a:rPr lang="en-IN" sz="2600" dirty="0"/>
              <a:t>HELLO EVERYONE ;)</a:t>
            </a:r>
          </a:p>
        </p:txBody>
      </p:sp>
    </p:spTree>
    <p:extLst>
      <p:ext uri="{BB962C8B-B14F-4D97-AF65-F5344CB8AC3E}">
        <p14:creationId xmlns:p14="http://schemas.microsoft.com/office/powerpoint/2010/main" val="476590756"/>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A2DDF92-D40B-40A0-9DB8-06F1B1C0378B}"/>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
        <p:nvSpPr>
          <p:cNvPr id="10" name="TextBox 9">
            <a:extLst>
              <a:ext uri="{FF2B5EF4-FFF2-40B4-BE49-F238E27FC236}">
                <a16:creationId xmlns:a16="http://schemas.microsoft.com/office/drawing/2014/main" id="{DF7775C1-733F-4FC4-8BDF-DC9FD61A9D70}"/>
              </a:ext>
            </a:extLst>
          </p:cNvPr>
          <p:cNvSpPr txBox="1"/>
          <p:nvPr/>
        </p:nvSpPr>
        <p:spPr>
          <a:xfrm>
            <a:off x="292962" y="201660"/>
            <a:ext cx="3302494" cy="461665"/>
          </a:xfrm>
          <a:prstGeom prst="rect">
            <a:avLst/>
          </a:prstGeom>
          <a:noFill/>
        </p:spPr>
        <p:txBody>
          <a:bodyPr wrap="square" rtlCol="0">
            <a:spAutoFit/>
          </a:bodyPr>
          <a:lstStyle/>
          <a:p>
            <a:r>
              <a:rPr lang="en-IN" sz="2400" dirty="0"/>
              <a:t>The Main Code :)</a:t>
            </a:r>
          </a:p>
        </p:txBody>
      </p:sp>
      <p:pic>
        <p:nvPicPr>
          <p:cNvPr id="11" name="Picture 10">
            <a:extLst>
              <a:ext uri="{FF2B5EF4-FFF2-40B4-BE49-F238E27FC236}">
                <a16:creationId xmlns:a16="http://schemas.microsoft.com/office/drawing/2014/main" id="{0A3CCB4E-7476-4F62-8E35-DCA81B3FC6AD}"/>
              </a:ext>
            </a:extLst>
          </p:cNvPr>
          <p:cNvPicPr>
            <a:picLocks noChangeAspect="1"/>
          </p:cNvPicPr>
          <p:nvPr/>
        </p:nvPicPr>
        <p:blipFill>
          <a:blip r:embed="rId2"/>
          <a:stretch>
            <a:fillRect/>
          </a:stretch>
        </p:blipFill>
        <p:spPr>
          <a:xfrm>
            <a:off x="292962" y="817350"/>
            <a:ext cx="5921472" cy="572156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1724DF1-221C-46E1-9A8E-A176F890E6C6}"/>
              </a:ext>
            </a:extLst>
          </p:cNvPr>
          <p:cNvPicPr>
            <a:picLocks noChangeAspect="1"/>
          </p:cNvPicPr>
          <p:nvPr/>
        </p:nvPicPr>
        <p:blipFill>
          <a:blip r:embed="rId3"/>
          <a:stretch>
            <a:fillRect/>
          </a:stretch>
        </p:blipFill>
        <p:spPr>
          <a:xfrm>
            <a:off x="6334997" y="201660"/>
            <a:ext cx="4788298" cy="64546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79734"/>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46C5E6B-AD4E-452A-B6FB-38FF216A113F}"/>
              </a:ext>
            </a:extLst>
          </p:cNvPr>
          <p:cNvSpPr>
            <a:spLocks noGrp="1"/>
          </p:cNvSpPr>
          <p:nvPr>
            <p:ph type="sldNum" sz="quarter" idx="12"/>
          </p:nvPr>
        </p:nvSpPr>
        <p:spPr/>
        <p:txBody>
          <a:bodyPr/>
          <a:lstStyle/>
          <a:p>
            <a:fld id="{B5CEABB6-07DC-46E8-9B57-56EC44A396E5}" type="slidenum">
              <a:rPr lang="en-US" smtClean="0"/>
              <a:pPr/>
              <a:t>16</a:t>
            </a:fld>
            <a:endParaRPr lang="en-US" dirty="0"/>
          </a:p>
        </p:txBody>
      </p:sp>
      <p:pic>
        <p:nvPicPr>
          <p:cNvPr id="10" name="Picture 9">
            <a:extLst>
              <a:ext uri="{FF2B5EF4-FFF2-40B4-BE49-F238E27FC236}">
                <a16:creationId xmlns:a16="http://schemas.microsoft.com/office/drawing/2014/main" id="{65E9C4F0-287D-45A1-A90E-95D471EEDA32}"/>
              </a:ext>
            </a:extLst>
          </p:cNvPr>
          <p:cNvPicPr>
            <a:picLocks noChangeAspect="1"/>
          </p:cNvPicPr>
          <p:nvPr/>
        </p:nvPicPr>
        <p:blipFill>
          <a:blip r:embed="rId2"/>
          <a:stretch>
            <a:fillRect/>
          </a:stretch>
        </p:blipFill>
        <p:spPr>
          <a:xfrm>
            <a:off x="158597" y="119403"/>
            <a:ext cx="5135780" cy="661095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D95EEE7-A8A2-443F-8F1D-3F703708AC59}"/>
              </a:ext>
            </a:extLst>
          </p:cNvPr>
          <p:cNvPicPr>
            <a:picLocks noChangeAspect="1"/>
          </p:cNvPicPr>
          <p:nvPr/>
        </p:nvPicPr>
        <p:blipFill>
          <a:blip r:embed="rId3"/>
          <a:stretch>
            <a:fillRect/>
          </a:stretch>
        </p:blipFill>
        <p:spPr>
          <a:xfrm>
            <a:off x="5528375" y="761824"/>
            <a:ext cx="5360921" cy="5483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6455633"/>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759708" y="660780"/>
            <a:ext cx="5477256" cy="1232028"/>
          </a:xfrm>
        </p:spPr>
        <p:txBody>
          <a:bodyPr>
            <a:normAutofit fontScale="90000"/>
          </a:bodyPr>
          <a:lstStyle/>
          <a:p>
            <a:pPr algn="ctr"/>
            <a:r>
              <a:rPr lang="en-US" dirty="0"/>
              <a:t>Code Structure / explanation</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pic>
        <p:nvPicPr>
          <p:cNvPr id="21" name="Picture 20">
            <a:extLst>
              <a:ext uri="{FF2B5EF4-FFF2-40B4-BE49-F238E27FC236}">
                <a16:creationId xmlns:a16="http://schemas.microsoft.com/office/drawing/2014/main" id="{EF800AE1-844C-4DB6-B285-3A5DE151CC2E}"/>
              </a:ext>
            </a:extLst>
          </p:cNvPr>
          <p:cNvPicPr>
            <a:picLocks noChangeAspect="1"/>
          </p:cNvPicPr>
          <p:nvPr/>
        </p:nvPicPr>
        <p:blipFill>
          <a:blip r:embed="rId2"/>
          <a:stretch>
            <a:fillRect/>
          </a:stretch>
        </p:blipFill>
        <p:spPr>
          <a:xfrm>
            <a:off x="9551565" y="459612"/>
            <a:ext cx="2415749" cy="6195597"/>
          </a:xfrm>
          <a:prstGeom prst="rect">
            <a:avLst/>
          </a:prstGeom>
          <a:ln>
            <a:noFill/>
          </a:ln>
          <a:effectLst>
            <a:outerShdw blurRad="292100" dist="139700" dir="2700000" algn="tl" rotWithShape="0">
              <a:srgbClr val="333333">
                <a:alpha val="65000"/>
              </a:srgbClr>
            </a:outerShdw>
          </a:effectLst>
        </p:spPr>
      </p:pic>
      <p:sp>
        <p:nvSpPr>
          <p:cNvPr id="22" name="TextBox 21">
            <a:extLst>
              <a:ext uri="{FF2B5EF4-FFF2-40B4-BE49-F238E27FC236}">
                <a16:creationId xmlns:a16="http://schemas.microsoft.com/office/drawing/2014/main" id="{5CA0A74B-C4A9-4DA9-80BA-759EE40360DB}"/>
              </a:ext>
            </a:extLst>
          </p:cNvPr>
          <p:cNvSpPr txBox="1"/>
          <p:nvPr/>
        </p:nvSpPr>
        <p:spPr>
          <a:xfrm>
            <a:off x="4151880" y="2197160"/>
            <a:ext cx="5327037" cy="4524315"/>
          </a:xfrm>
          <a:prstGeom prst="rect">
            <a:avLst/>
          </a:prstGeom>
          <a:noFill/>
        </p:spPr>
        <p:txBody>
          <a:bodyPr wrap="square" rtlCol="0">
            <a:spAutoFit/>
          </a:bodyPr>
          <a:lstStyle/>
          <a:p>
            <a:pPr marL="285750" indent="-285750">
              <a:buFont typeface="Arial" panose="020B0604020202020204" pitchFamily="34" charset="0"/>
              <a:buChar char="•"/>
            </a:pPr>
            <a:r>
              <a:rPr lang="en-IN" dirty="0"/>
              <a:t>The Web Application Was Created Using ReactJS</a:t>
            </a:r>
          </a:p>
          <a:p>
            <a:endParaRPr lang="en-IN" dirty="0"/>
          </a:p>
          <a:p>
            <a:pPr marL="285750" indent="-285750">
              <a:buFont typeface="Arial" panose="020B0604020202020204" pitchFamily="34" charset="0"/>
              <a:buChar char="•"/>
            </a:pPr>
            <a:r>
              <a:rPr lang="en-IN" dirty="0"/>
              <a:t>TensorflowJS Used For Image Pre-Processing, Loading The Machine Learning Model, Making Predictions using that model</a:t>
            </a:r>
          </a:p>
          <a:p>
            <a:endParaRPr lang="en-IN" dirty="0"/>
          </a:p>
          <a:p>
            <a:pPr marL="285750" indent="-285750">
              <a:buFont typeface="Arial" panose="020B0604020202020204" pitchFamily="34" charset="0"/>
              <a:buChar char="•"/>
            </a:pPr>
            <a:r>
              <a:rPr lang="en-IN" dirty="0"/>
              <a:t>Model Located in App-&gt;public-&gt;model</a:t>
            </a:r>
          </a:p>
          <a:p>
            <a:endParaRPr lang="en-IN" dirty="0"/>
          </a:p>
          <a:p>
            <a:pPr marL="285750" indent="-285750">
              <a:buFont typeface="Arial" panose="020B0604020202020204" pitchFamily="34" charset="0"/>
              <a:buChar char="•"/>
            </a:pPr>
            <a:r>
              <a:rPr lang="en-IN" dirty="0"/>
              <a:t>First Screen in App -&gt; src -&gt; Screens -&gt; DetailScreen.jsx (css -&gt; FileName.css)</a:t>
            </a:r>
          </a:p>
          <a:p>
            <a:endParaRPr lang="en-IN" dirty="0"/>
          </a:p>
          <a:p>
            <a:pPr marL="285750" indent="-285750">
              <a:buFont typeface="Arial" panose="020B0604020202020204" pitchFamily="34" charset="0"/>
              <a:buChar char="•"/>
            </a:pPr>
            <a:r>
              <a:rPr lang="en-IN" dirty="0"/>
              <a:t>Second Screen in App -&gt; src -&gt; Screens -&gt; ConverterScreen.jsx (css -&gt; FileName.css)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Application Entry Point Index.js</a:t>
            </a:r>
          </a:p>
        </p:txBody>
      </p:sp>
    </p:spTree>
    <p:extLst>
      <p:ext uri="{BB962C8B-B14F-4D97-AF65-F5344CB8AC3E}">
        <p14:creationId xmlns:p14="http://schemas.microsoft.com/office/powerpoint/2010/main" val="3721975002"/>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564204" y="319127"/>
            <a:ext cx="5457825" cy="699326"/>
          </a:xfrm>
        </p:spPr>
        <p:txBody>
          <a:bodyPr/>
          <a:lstStyle/>
          <a:p>
            <a:r>
              <a:rPr lang="en-US" dirty="0"/>
              <a:t>More Outputs :)</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pic>
        <p:nvPicPr>
          <p:cNvPr id="17" name="Picture 16">
            <a:extLst>
              <a:ext uri="{FF2B5EF4-FFF2-40B4-BE49-F238E27FC236}">
                <a16:creationId xmlns:a16="http://schemas.microsoft.com/office/drawing/2014/main" id="{E3EF47BB-A559-4B7D-A53E-33A966308364}"/>
              </a:ext>
            </a:extLst>
          </p:cNvPr>
          <p:cNvPicPr>
            <a:picLocks noChangeAspect="1"/>
          </p:cNvPicPr>
          <p:nvPr/>
        </p:nvPicPr>
        <p:blipFill>
          <a:blip r:embed="rId2"/>
          <a:stretch>
            <a:fillRect/>
          </a:stretch>
        </p:blipFill>
        <p:spPr>
          <a:xfrm>
            <a:off x="291830" y="1201980"/>
            <a:ext cx="5134142" cy="2636596"/>
          </a:xfrm>
          <a:prstGeom prst="rect">
            <a:avLst/>
          </a:prstGeom>
          <a:ln w="88900" cap="sq" cmpd="thickThin">
            <a:solidFill>
              <a:srgbClr val="000000"/>
            </a:solidFill>
            <a:prstDash val="solid"/>
            <a:miter lim="800000"/>
          </a:ln>
          <a:effectLst>
            <a:innerShdw blurRad="76200">
              <a:srgbClr val="000000"/>
            </a:innerShdw>
          </a:effectLst>
        </p:spPr>
      </p:pic>
      <p:pic>
        <p:nvPicPr>
          <p:cNvPr id="2" name="Picture 1">
            <a:extLst>
              <a:ext uri="{FF2B5EF4-FFF2-40B4-BE49-F238E27FC236}">
                <a16:creationId xmlns:a16="http://schemas.microsoft.com/office/drawing/2014/main" id="{CCE38526-2C13-4590-B153-991578ED8E59}"/>
              </a:ext>
            </a:extLst>
          </p:cNvPr>
          <p:cNvPicPr>
            <a:picLocks noChangeAspect="1"/>
          </p:cNvPicPr>
          <p:nvPr/>
        </p:nvPicPr>
        <p:blipFill rotWithShape="1">
          <a:blip r:embed="rId3"/>
          <a:srcRect l="-58" t="478"/>
          <a:stretch/>
        </p:blipFill>
        <p:spPr>
          <a:xfrm>
            <a:off x="5614415" y="3900792"/>
            <a:ext cx="5358467" cy="27259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60935096"/>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a:extLst>
              <a:ext uri="{FF2B5EF4-FFF2-40B4-BE49-F238E27FC236}">
                <a16:creationId xmlns:a16="http://schemas.microsoft.com/office/drawing/2014/main" id="{CECCC67E-2ED3-42D9-A28C-A4C413A173A0}"/>
              </a:ext>
            </a:extLst>
          </p:cNvPr>
          <p:cNvSpPr txBox="1"/>
          <p:nvPr/>
        </p:nvSpPr>
        <p:spPr>
          <a:xfrm>
            <a:off x="375920" y="345440"/>
            <a:ext cx="4765040" cy="6370975"/>
          </a:xfrm>
          <a:prstGeom prst="rect">
            <a:avLst/>
          </a:prstGeom>
          <a:noFill/>
        </p:spPr>
        <p:txBody>
          <a:bodyPr wrap="square" rtlCol="0">
            <a:spAutoFit/>
          </a:bodyPr>
          <a:lstStyle/>
          <a:p>
            <a:pPr algn="ctr"/>
            <a:r>
              <a:rPr lang="en-IN" sz="2400" dirty="0">
                <a:solidFill>
                  <a:schemeClr val="bg1"/>
                </a:solidFill>
              </a:rPr>
              <a:t>Thus We Solved Most Of The Real World Problems Mentioned In Slide 2 About The Communication Gap And Visualize The Results.</a:t>
            </a:r>
          </a:p>
          <a:p>
            <a:pPr algn="ctr"/>
            <a:endParaRPr lang="en-IN" sz="2400" dirty="0">
              <a:solidFill>
                <a:schemeClr val="bg1"/>
              </a:solidFill>
            </a:endParaRPr>
          </a:p>
          <a:p>
            <a:pPr algn="ctr"/>
            <a:r>
              <a:rPr lang="en-IN" sz="2400" dirty="0">
                <a:solidFill>
                  <a:schemeClr val="bg1"/>
                </a:solidFill>
              </a:rPr>
              <a:t>But The Website Doesn’t Update Realtime But Only Translates When We Press A Button</a:t>
            </a:r>
          </a:p>
          <a:p>
            <a:pPr algn="ctr"/>
            <a:endParaRPr lang="en-IN" sz="2400" dirty="0">
              <a:solidFill>
                <a:schemeClr val="bg1"/>
              </a:solidFill>
            </a:endParaRPr>
          </a:p>
          <a:p>
            <a:pPr algn="ctr"/>
            <a:r>
              <a:rPr lang="en-IN" sz="2400" dirty="0">
                <a:solidFill>
                  <a:schemeClr val="bg1"/>
                </a:solidFill>
              </a:rPr>
              <a:t>This Was Because Of The Time Taken For The Model To Predict The Result (One Forward Pass) And Thus Making It Run Automatically Makes The Website Lag And Sometimes Cause Error.</a:t>
            </a:r>
          </a:p>
        </p:txBody>
      </p:sp>
      <p:sp>
        <p:nvSpPr>
          <p:cNvPr id="131" name="TextBox 130">
            <a:extLst>
              <a:ext uri="{FF2B5EF4-FFF2-40B4-BE49-F238E27FC236}">
                <a16:creationId xmlns:a16="http://schemas.microsoft.com/office/drawing/2014/main" id="{C2C2FE55-5F8B-473A-AD32-670A57EC2C8B}"/>
              </a:ext>
            </a:extLst>
          </p:cNvPr>
          <p:cNvSpPr txBox="1"/>
          <p:nvPr/>
        </p:nvSpPr>
        <p:spPr>
          <a:xfrm>
            <a:off x="5709920" y="3648095"/>
            <a:ext cx="4856480" cy="2031325"/>
          </a:xfrm>
          <a:prstGeom prst="rect">
            <a:avLst/>
          </a:prstGeom>
          <a:noFill/>
        </p:spPr>
        <p:txBody>
          <a:bodyPr wrap="square" rtlCol="0">
            <a:spAutoFit/>
          </a:bodyPr>
          <a:lstStyle/>
          <a:p>
            <a:pPr marL="342900" indent="-342900" algn="ctr">
              <a:buFont typeface="Arial" panose="020B0604020202020204" pitchFamily="34" charset="0"/>
              <a:buChar char="•"/>
            </a:pPr>
            <a:r>
              <a:rPr lang="en-IN" dirty="0">
                <a:solidFill>
                  <a:schemeClr val="bg1"/>
                </a:solidFill>
              </a:rPr>
              <a:t>To Reduce The Layers/Input Shape… But It Will Lead To A Loss In Accuracy.</a:t>
            </a:r>
          </a:p>
          <a:p>
            <a:pPr algn="ctr"/>
            <a:endParaRPr lang="en-IN" dirty="0">
              <a:solidFill>
                <a:schemeClr val="bg1"/>
              </a:solidFill>
            </a:endParaRPr>
          </a:p>
          <a:p>
            <a:pPr marL="342900" indent="-342900" algn="ctr">
              <a:buFont typeface="Arial" panose="020B0604020202020204" pitchFamily="34" charset="0"/>
              <a:buChar char="•"/>
            </a:pPr>
            <a:r>
              <a:rPr lang="en-IN" dirty="0">
                <a:solidFill>
                  <a:schemeClr val="bg1"/>
                </a:solidFill>
              </a:rPr>
              <a:t>To Make The Prediction Online Meaning A Server But That Would Also Take Up More Time As There Is A 2-way Data Transfer.</a:t>
            </a:r>
          </a:p>
        </p:txBody>
      </p:sp>
      <p:sp>
        <p:nvSpPr>
          <p:cNvPr id="4" name="Slide Number Placeholder 33">
            <a:extLst>
              <a:ext uri="{FF2B5EF4-FFF2-40B4-BE49-F238E27FC236}">
                <a16:creationId xmlns:a16="http://schemas.microsoft.com/office/drawing/2014/main" id="{1195906C-C05C-40CE-9C70-BC6CC40F1870}"/>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3060063078"/>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6417917" y="1056560"/>
            <a:ext cx="3891280" cy="1325880"/>
          </a:xfrm>
        </p:spPr>
        <p:txBody>
          <a:bodyPr/>
          <a:lstStyle/>
          <a:p>
            <a:r>
              <a:rPr lang="en-US" dirty="0"/>
              <a:t>PROBLEMs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8316058" y="2260902"/>
            <a:ext cx="3200400" cy="365760"/>
          </a:xfrm>
        </p:spPr>
        <p:txBody>
          <a:bodyPr/>
          <a:lstStyle/>
          <a:p>
            <a:pPr algn="ctr"/>
            <a:r>
              <a:rPr lang="en-US" dirty="0"/>
              <a:t>Communication gap Between people</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8316058" y="2922606"/>
            <a:ext cx="3300632" cy="690047"/>
          </a:xfrm>
        </p:spPr>
        <p:txBody>
          <a:bodyPr>
            <a:noAutofit/>
          </a:bodyPr>
          <a:lstStyle/>
          <a:p>
            <a:pPr algn="ctr"/>
            <a:r>
              <a:rPr lang="en-US" dirty="0"/>
              <a:t>Many of us are generally not familiar with sign Languages</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737176" y="2285337"/>
            <a:ext cx="3364523" cy="642366"/>
          </a:xfrm>
        </p:spPr>
        <p:txBody>
          <a:bodyPr/>
          <a:lstStyle/>
          <a:p>
            <a:pPr algn="ctr"/>
            <a:r>
              <a:rPr lang="en-US" dirty="0"/>
              <a:t>To visualize deep learning</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819237" y="2912061"/>
            <a:ext cx="3200400" cy="731520"/>
          </a:xfrm>
        </p:spPr>
        <p:txBody>
          <a:bodyPr>
            <a:noAutofit/>
          </a:bodyPr>
          <a:lstStyle/>
          <a:p>
            <a:pPr algn="ctr"/>
            <a:r>
              <a:rPr lang="en-US" dirty="0"/>
              <a:t>Apply Deep-Learning in real world and to relish the astonishing results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6417917" y="3930298"/>
            <a:ext cx="3548457" cy="731520"/>
          </a:xfrm>
        </p:spPr>
        <p:txBody>
          <a:bodyPr/>
          <a:lstStyle/>
          <a:p>
            <a:pPr algn="ctr"/>
            <a:r>
              <a:rPr lang="en-US" dirty="0"/>
              <a:t>Lack of computation power in web</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6530221" y="4571266"/>
            <a:ext cx="3436153" cy="1318714"/>
          </a:xfrm>
        </p:spPr>
        <p:txBody>
          <a:bodyPr>
            <a:normAutofit/>
          </a:bodyPr>
          <a:lstStyle/>
          <a:p>
            <a:pPr algn="ctr"/>
            <a:r>
              <a:rPr lang="en-US" dirty="0"/>
              <a:t>The computation power available in web apps are comparatively lower and thus making model prediction in web is not efficient </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418789964"/>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A51FE821-0587-44E1-895B-D229A59ED073}"/>
              </a:ext>
            </a:extLst>
          </p:cNvPr>
          <p:cNvSpPr>
            <a:spLocks noGrp="1"/>
          </p:cNvSpPr>
          <p:nvPr>
            <p:ph type="sldNum" sz="quarter" idx="12"/>
          </p:nvPr>
        </p:nvSpPr>
        <p:spPr/>
        <p:txBody>
          <a:bodyPr/>
          <a:lstStyle/>
          <a:p>
            <a:fld id="{B5CEABB6-07DC-46E8-9B57-56EC44A396E5}" type="slidenum">
              <a:rPr lang="en-US" smtClean="0"/>
              <a:pPr/>
              <a:t>20</a:t>
            </a:fld>
            <a:endParaRPr lang="en-US" dirty="0"/>
          </a:p>
        </p:txBody>
      </p:sp>
      <p:sp>
        <p:nvSpPr>
          <p:cNvPr id="19" name="TextBox 18">
            <a:extLst>
              <a:ext uri="{FF2B5EF4-FFF2-40B4-BE49-F238E27FC236}">
                <a16:creationId xmlns:a16="http://schemas.microsoft.com/office/drawing/2014/main" id="{4D96A522-40D3-4B9C-A8D5-BD3A83577B60}"/>
              </a:ext>
            </a:extLst>
          </p:cNvPr>
          <p:cNvSpPr txBox="1"/>
          <p:nvPr/>
        </p:nvSpPr>
        <p:spPr>
          <a:xfrm>
            <a:off x="422774" y="1832035"/>
            <a:ext cx="4175760" cy="4524315"/>
          </a:xfrm>
          <a:prstGeom prst="rect">
            <a:avLst/>
          </a:prstGeom>
          <a:noFill/>
        </p:spPr>
        <p:txBody>
          <a:bodyPr wrap="square">
            <a:spAutoFit/>
          </a:bodyPr>
          <a:lstStyle/>
          <a:p>
            <a:pPr algn="ctr"/>
            <a:r>
              <a:rPr lang="en-IN" sz="2400" dirty="0">
                <a:solidFill>
                  <a:schemeClr val="bg1"/>
                </a:solidFill>
              </a:rPr>
              <a:t>The Most Meaningful Way To Increase Efficiency Would Be To Make A Base Light Weight Model And To Slowly Train It For The Users Hand (Specific Features Of The Users Hand) Locally With His Or Her PC/Mobile On A Cloud Model Which Would Make A Robust Model And Increase Accuracy On The Long Run.</a:t>
            </a:r>
          </a:p>
        </p:txBody>
      </p:sp>
      <p:sp>
        <p:nvSpPr>
          <p:cNvPr id="20" name="TextBox 19">
            <a:extLst>
              <a:ext uri="{FF2B5EF4-FFF2-40B4-BE49-F238E27FC236}">
                <a16:creationId xmlns:a16="http://schemas.microsoft.com/office/drawing/2014/main" id="{555E26D9-ADF9-43E5-B8E9-CCB38F330710}"/>
              </a:ext>
            </a:extLst>
          </p:cNvPr>
          <p:cNvSpPr txBox="1"/>
          <p:nvPr/>
        </p:nvSpPr>
        <p:spPr>
          <a:xfrm>
            <a:off x="1696720" y="196453"/>
            <a:ext cx="7548880" cy="1015663"/>
          </a:xfrm>
          <a:prstGeom prst="rect">
            <a:avLst/>
          </a:prstGeom>
          <a:noFill/>
        </p:spPr>
        <p:txBody>
          <a:bodyPr wrap="square" rtlCol="0">
            <a:spAutoFit/>
          </a:bodyPr>
          <a:lstStyle/>
          <a:p>
            <a:pPr algn="ctr"/>
            <a:r>
              <a:rPr lang="en-IN" sz="3000" b="1" dirty="0">
                <a:solidFill>
                  <a:schemeClr val="bg1"/>
                </a:solidFill>
              </a:rPr>
              <a:t>My Solution For The Model Efficiency Problem</a:t>
            </a:r>
          </a:p>
        </p:txBody>
      </p:sp>
      <p:sp>
        <p:nvSpPr>
          <p:cNvPr id="21" name="TextBox 20">
            <a:extLst>
              <a:ext uri="{FF2B5EF4-FFF2-40B4-BE49-F238E27FC236}">
                <a16:creationId xmlns:a16="http://schemas.microsoft.com/office/drawing/2014/main" id="{C15CBDF2-35B0-46EA-86CD-C876001837AD}"/>
              </a:ext>
            </a:extLst>
          </p:cNvPr>
          <p:cNvSpPr txBox="1"/>
          <p:nvPr/>
        </p:nvSpPr>
        <p:spPr>
          <a:xfrm>
            <a:off x="4389120" y="1294120"/>
            <a:ext cx="6492240" cy="5262979"/>
          </a:xfrm>
          <a:prstGeom prst="rect">
            <a:avLst/>
          </a:prstGeom>
          <a:noFill/>
        </p:spPr>
        <p:txBody>
          <a:bodyPr wrap="square">
            <a:spAutoFit/>
          </a:bodyPr>
          <a:lstStyle/>
          <a:p>
            <a:pPr marL="342900" indent="-342900">
              <a:buFont typeface="Arial" panose="020B0604020202020204" pitchFamily="34" charset="0"/>
              <a:buChar char="•"/>
            </a:pPr>
            <a:r>
              <a:rPr lang="en-IN" sz="2400" dirty="0">
                <a:solidFill>
                  <a:schemeClr val="bg1"/>
                </a:solidFill>
              </a:rPr>
              <a:t>Points Proposed</a:t>
            </a:r>
          </a:p>
          <a:p>
            <a:endParaRPr lang="en-IN" sz="2400" dirty="0">
              <a:solidFill>
                <a:schemeClr val="bg1"/>
              </a:solidFill>
            </a:endParaRPr>
          </a:p>
          <a:p>
            <a:pPr marL="800100" lvl="1" indent="-342900">
              <a:buFont typeface="Arial" panose="020B0604020202020204" pitchFamily="34" charset="0"/>
              <a:buChar char="•"/>
            </a:pPr>
            <a:r>
              <a:rPr lang="en-IN" sz="2400" dirty="0">
                <a:solidFill>
                  <a:schemeClr val="bg1"/>
                </a:solidFill>
              </a:rPr>
              <a:t>Base Model Which Can Differentiate Between Alphabets.</a:t>
            </a:r>
          </a:p>
          <a:p>
            <a:pPr lvl="1"/>
            <a:endParaRPr lang="en-IN" sz="2400" dirty="0">
              <a:solidFill>
                <a:schemeClr val="bg1"/>
              </a:solidFill>
            </a:endParaRPr>
          </a:p>
          <a:p>
            <a:pPr marL="800100" lvl="1" indent="-342900">
              <a:buFont typeface="Arial" panose="020B0604020202020204" pitchFamily="34" charset="0"/>
              <a:buChar char="•"/>
            </a:pPr>
            <a:r>
              <a:rPr lang="en-IN" sz="2400" dirty="0">
                <a:solidFill>
                  <a:schemeClr val="bg1"/>
                </a:solidFill>
              </a:rPr>
              <a:t>Transfer Learning To Cloud Model With Tensorflow And Keras.</a:t>
            </a:r>
          </a:p>
          <a:p>
            <a:pPr lvl="1"/>
            <a:endParaRPr lang="en-IN" sz="2400" dirty="0">
              <a:solidFill>
                <a:schemeClr val="bg1"/>
              </a:solidFill>
            </a:endParaRPr>
          </a:p>
          <a:p>
            <a:pPr marL="800100" lvl="1" indent="-342900">
              <a:buFont typeface="Arial" panose="020B0604020202020204" pitchFamily="34" charset="0"/>
              <a:buChar char="•"/>
            </a:pPr>
            <a:r>
              <a:rPr lang="en-IN" sz="2400" dirty="0">
                <a:solidFill>
                  <a:schemeClr val="bg1"/>
                </a:solidFill>
              </a:rPr>
              <a:t>Hand Mapping Of The User And A Model To Find Similarity Between Them</a:t>
            </a:r>
          </a:p>
          <a:p>
            <a:pPr marL="800100" lvl="1" indent="-342900">
              <a:buFont typeface="Arial" panose="020B0604020202020204" pitchFamily="34" charset="0"/>
              <a:buChar char="•"/>
            </a:pPr>
            <a:endParaRPr lang="en-IN" sz="2400" dirty="0">
              <a:solidFill>
                <a:schemeClr val="bg1"/>
              </a:solidFill>
            </a:endParaRPr>
          </a:p>
          <a:p>
            <a:pPr marL="800100" lvl="1" indent="-342900">
              <a:buFont typeface="Arial" panose="020B0604020202020204" pitchFamily="34" charset="0"/>
              <a:buChar char="•"/>
            </a:pPr>
            <a:r>
              <a:rPr lang="en-IN" sz="2400" dirty="0">
                <a:solidFill>
                  <a:schemeClr val="bg1"/>
                </a:solidFill>
              </a:rPr>
              <a:t>A U-net Architecture Or Maybe A Res-net Architecture For Combining These Two Models.</a:t>
            </a:r>
          </a:p>
        </p:txBody>
      </p:sp>
    </p:spTree>
    <p:extLst>
      <p:ext uri="{BB962C8B-B14F-4D97-AF65-F5344CB8AC3E}">
        <p14:creationId xmlns:p14="http://schemas.microsoft.com/office/powerpoint/2010/main" val="1483133309"/>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15073E5-5C51-434F-B54A-B75A08034DB4}"/>
              </a:ext>
            </a:extLst>
          </p:cNvPr>
          <p:cNvSpPr>
            <a:spLocks noGrp="1"/>
          </p:cNvSpPr>
          <p:nvPr>
            <p:ph type="title"/>
          </p:nvPr>
        </p:nvSpPr>
        <p:spPr>
          <a:xfrm>
            <a:off x="2440283" y="633871"/>
            <a:ext cx="7751281" cy="737236"/>
          </a:xfrm>
        </p:spPr>
        <p:txBody>
          <a:bodyPr>
            <a:normAutofit/>
          </a:bodyPr>
          <a:lstStyle/>
          <a:p>
            <a:r>
              <a:rPr lang="en-IN" dirty="0"/>
              <a:t>That’s All is Possible???</a:t>
            </a:r>
          </a:p>
        </p:txBody>
      </p:sp>
      <p:sp>
        <p:nvSpPr>
          <p:cNvPr id="18" name="Slide Number Placeholder 17">
            <a:extLst>
              <a:ext uri="{FF2B5EF4-FFF2-40B4-BE49-F238E27FC236}">
                <a16:creationId xmlns:a16="http://schemas.microsoft.com/office/drawing/2014/main" id="{852669E9-E131-4CBA-80EA-9E8EE289BA06}"/>
              </a:ext>
            </a:extLst>
          </p:cNvPr>
          <p:cNvSpPr>
            <a:spLocks noGrp="1"/>
          </p:cNvSpPr>
          <p:nvPr>
            <p:ph type="sldNum" sz="quarter" idx="12"/>
          </p:nvPr>
        </p:nvSpPr>
        <p:spPr/>
        <p:txBody>
          <a:bodyPr/>
          <a:lstStyle/>
          <a:p>
            <a:fld id="{B5CEABB6-07DC-46E8-9B57-56EC44A396E5}" type="slidenum">
              <a:rPr lang="en-US" smtClean="0"/>
              <a:pPr/>
              <a:t>21</a:t>
            </a:fld>
            <a:endParaRPr lang="en-US" dirty="0"/>
          </a:p>
        </p:txBody>
      </p:sp>
      <p:sp>
        <p:nvSpPr>
          <p:cNvPr id="26" name="TextBox 25">
            <a:extLst>
              <a:ext uri="{FF2B5EF4-FFF2-40B4-BE49-F238E27FC236}">
                <a16:creationId xmlns:a16="http://schemas.microsoft.com/office/drawing/2014/main" id="{D8BE15A3-97BD-452F-9F8B-EBAF11ADD0C0}"/>
              </a:ext>
            </a:extLst>
          </p:cNvPr>
          <p:cNvSpPr txBox="1"/>
          <p:nvPr/>
        </p:nvSpPr>
        <p:spPr>
          <a:xfrm>
            <a:off x="2670605" y="1522154"/>
            <a:ext cx="5682488" cy="5016758"/>
          </a:xfrm>
          <a:prstGeom prst="rect">
            <a:avLst/>
          </a:prstGeom>
          <a:noFill/>
        </p:spPr>
        <p:txBody>
          <a:bodyPr wrap="square" rtlCol="0">
            <a:spAutoFit/>
          </a:bodyPr>
          <a:lstStyle/>
          <a:p>
            <a:r>
              <a:rPr lang="en-IN" sz="2000" dirty="0"/>
              <a:t>A Big No!!!</a:t>
            </a:r>
          </a:p>
          <a:p>
            <a:endParaRPr lang="en-IN" sz="2000" dirty="0"/>
          </a:p>
          <a:p>
            <a:r>
              <a:rPr lang="en-IN" sz="2000" dirty="0"/>
              <a:t>What If A Person Who Has Speaking Issues Wants To Communicate With A Person With Eyesight Problem?🤔</a:t>
            </a:r>
          </a:p>
          <a:p>
            <a:endParaRPr lang="en-IN" sz="2000" dirty="0"/>
          </a:p>
          <a:p>
            <a:pPr marL="342900" indent="-342900">
              <a:buFont typeface="Wingdings" panose="05000000000000000000" pitchFamily="2" charset="2"/>
              <a:buChar char="Ø"/>
            </a:pPr>
            <a:r>
              <a:rPr lang="en-IN" sz="2000" dirty="0"/>
              <a:t>No Worries!, We Can Make The DL Algorithm Which Can Convert Picture To Speech And Vice Versa.</a:t>
            </a:r>
          </a:p>
          <a:p>
            <a:endParaRPr lang="en-IN" sz="2000" dirty="0"/>
          </a:p>
          <a:p>
            <a:r>
              <a:rPr lang="en-IN" sz="2000" dirty="0"/>
              <a:t>What If We Want To Translate A Song To Sign Language?🤔</a:t>
            </a:r>
          </a:p>
          <a:p>
            <a:endParaRPr lang="en-IN" sz="2000" dirty="0"/>
          </a:p>
          <a:p>
            <a:pPr marL="342900" indent="-342900">
              <a:buFont typeface="Wingdings" panose="05000000000000000000" pitchFamily="2" charset="2"/>
              <a:buChar char="Ø"/>
            </a:pPr>
            <a:r>
              <a:rPr lang="en-IN" sz="2000" dirty="0"/>
              <a:t>That’s Also An Yes!, We Can Use Generative Adversarial Models To Produce Images For The Corresponding Song.</a:t>
            </a:r>
          </a:p>
        </p:txBody>
      </p:sp>
    </p:spTree>
    <p:extLst>
      <p:ext uri="{BB962C8B-B14F-4D97-AF65-F5344CB8AC3E}">
        <p14:creationId xmlns:p14="http://schemas.microsoft.com/office/powerpoint/2010/main" val="635851712"/>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654685"/>
            <a:ext cx="4937760" cy="1325880"/>
          </a:xfrm>
        </p:spPr>
        <p:txBody>
          <a:bodyPr>
            <a:normAutofit/>
          </a:bodyPr>
          <a:lstStyle/>
          <a:p>
            <a:r>
              <a:rPr lang="en-IN" sz="4400" dirty="0"/>
              <a:t>So What Do We Learn By This?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69"/>
            <a:ext cx="6400800" cy="3948645"/>
          </a:xfrm>
        </p:spPr>
        <p:txBody>
          <a:bodyPr vert="horz" lIns="91440" tIns="45720" rIns="91440" bIns="45720" rtlCol="0" anchor="t">
            <a:noAutofit/>
          </a:bodyPr>
          <a:lstStyle/>
          <a:p>
            <a:r>
              <a:rPr lang="en-IN" dirty="0"/>
              <a:t>We Learn That There Is No Limit On What We Can Be Done With This Field Of Machine Learning But The Limit Lies On One’s Thoughts And Ideas.</a:t>
            </a:r>
          </a:p>
          <a:p>
            <a:endParaRPr lang="en-IN" dirty="0"/>
          </a:p>
          <a:p>
            <a:r>
              <a:rPr lang="en-IN" dirty="0"/>
              <a:t>We Don’t Use Brick To Show It Off, But To Use It And Build Something Useful Like A House And Show Off That House</a:t>
            </a:r>
          </a:p>
          <a:p>
            <a:endParaRPr lang="en-IN" dirty="0"/>
          </a:p>
          <a:p>
            <a:r>
              <a:rPr lang="en-IN" dirty="0"/>
              <a:t>Thus The Importance Of Do It Yourself Projects Is Not Mostly About Showcasing Your Talents But About How You Use These Talents To Find A Solution For A Idea And Show That Off.</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059680" y="2407919"/>
            <a:ext cx="6511384" cy="1102043"/>
          </a:xfrm>
        </p:spPr>
        <p:txBody>
          <a:bodyPr/>
          <a:lstStyle/>
          <a:p>
            <a:r>
              <a:rPr lang="en-US" dirty="0"/>
              <a:t>THANK YOU  :)</a:t>
            </a: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509805" y="1207490"/>
            <a:ext cx="3521886"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451125" y="2378847"/>
            <a:ext cx="3597597" cy="728706"/>
          </a:xfrm>
        </p:spPr>
        <p:txBody>
          <a:bodyPr/>
          <a:lstStyle/>
          <a:p>
            <a:pPr algn="ctr"/>
            <a:r>
              <a:rPr lang="en-US" dirty="0"/>
              <a:t>Display using a website or a application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672584" y="3110382"/>
            <a:ext cx="3200400" cy="1188720"/>
          </a:xfrm>
        </p:spPr>
        <p:txBody>
          <a:bodyPr vert="horz" lIns="91440" tIns="45720" rIns="91440" bIns="45720" rtlCol="0" anchor="t">
            <a:noAutofit/>
          </a:bodyPr>
          <a:lstStyle/>
          <a:p>
            <a:pPr algn="ctr"/>
            <a:r>
              <a:rPr lang="en-US" dirty="0"/>
              <a:t>Deep Learning can be done in any language as its not a related to a specific programming language but a concept</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194470" y="2293899"/>
            <a:ext cx="3653223" cy="775833"/>
          </a:xfrm>
        </p:spPr>
        <p:txBody>
          <a:bodyPr/>
          <a:lstStyle/>
          <a:p>
            <a:pPr algn="ctr"/>
            <a:r>
              <a:rPr lang="en-US" dirty="0"/>
              <a:t>Make translators to reduce communication gap</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270748" y="3170385"/>
            <a:ext cx="3200400" cy="915459"/>
          </a:xfrm>
        </p:spPr>
        <p:txBody>
          <a:bodyPr/>
          <a:lstStyle/>
          <a:p>
            <a:pPr algn="ctr"/>
            <a:r>
              <a:rPr lang="en-US" dirty="0"/>
              <a:t>For Example A Real Time Translator using deep learning and deployed on a Web Application</a:t>
            </a:r>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6594270" y="4186497"/>
            <a:ext cx="3200400" cy="365760"/>
          </a:xfrm>
        </p:spPr>
        <p:txBody>
          <a:bodyPr/>
          <a:lstStyle/>
          <a:p>
            <a:pPr algn="ctr"/>
            <a:r>
              <a:rPr lang="en-US" dirty="0"/>
              <a:t>Make the model efficient</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6594270" y="4862933"/>
            <a:ext cx="3131468" cy="927046"/>
          </a:xfrm>
        </p:spPr>
        <p:txBody>
          <a:bodyPr/>
          <a:lstStyle/>
          <a:p>
            <a:pPr algn="ctr"/>
            <a:r>
              <a:rPr lang="en-US" dirty="0"/>
              <a:t>Reduce the number of parameters and the Input shape of the images</a:t>
            </a:r>
          </a:p>
          <a:p>
            <a:pPr algn="ctr"/>
            <a:r>
              <a:rPr lang="en-US" dirty="0"/>
              <a:t>(See Slide 20)</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23925" y="934095"/>
            <a:ext cx="6800850" cy="1033272"/>
          </a:xfrm>
        </p:spPr>
        <p:txBody>
          <a:bodyPr/>
          <a:lstStyle/>
          <a:p>
            <a:r>
              <a:rPr lang="en-US" dirty="0"/>
              <a:t>Technical details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756138" y="2313431"/>
            <a:ext cx="3200400" cy="497293"/>
          </a:xfrm>
        </p:spPr>
        <p:txBody>
          <a:bodyPr/>
          <a:lstStyle/>
          <a:p>
            <a:pPr algn="ctr"/>
            <a:r>
              <a:rPr lang="en-US" dirty="0"/>
              <a:t>Deep - Learning</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597876" y="2810725"/>
            <a:ext cx="3613639" cy="1989875"/>
          </a:xfrm>
        </p:spPr>
        <p:txBody>
          <a:bodyPr vert="horz" lIns="91440" tIns="45720" rIns="91440" bIns="45720" rtlCol="0" anchor="t">
            <a:normAutofit/>
          </a:bodyPr>
          <a:lstStyle/>
          <a:p>
            <a:pPr algn="ctr"/>
            <a:r>
              <a:rPr lang="en-US" dirty="0"/>
              <a:t>USED TENSORFLOW AND KERAS FOR DEEP-LEARNING AND MAKING THE MODEL.</a:t>
            </a:r>
          </a:p>
          <a:p>
            <a:pPr algn="ctr"/>
            <a:r>
              <a:rPr lang="en-US" dirty="0"/>
              <a:t>THE MODEL USED IN THE WEB APP WAS CONVERTED TO JS MODEL FROM KERAS MODEL</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14850" y="2313432"/>
            <a:ext cx="3200400" cy="365760"/>
          </a:xfrm>
        </p:spPr>
        <p:txBody>
          <a:bodyPr/>
          <a:lstStyle/>
          <a:p>
            <a:pPr algn="ctr"/>
            <a:r>
              <a:rPr lang="en-US" dirty="0"/>
              <a:t>Web - Application</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05325" y="2884756"/>
            <a:ext cx="3219450" cy="1783608"/>
          </a:xfrm>
        </p:spPr>
        <p:txBody>
          <a:bodyPr/>
          <a:lstStyle/>
          <a:p>
            <a:pPr algn="ctr"/>
            <a:r>
              <a:rPr lang="en-ZA" dirty="0"/>
              <a:t>USED REACT WITH TENSORFLOWJS FOR THE FRONTEND AND INPUT ANALYSIS OF THE WEB CAMERA FRAMES</a:t>
            </a:r>
          </a:p>
          <a:p>
            <a:pPr algn="ctr"/>
            <a:r>
              <a:rPr lang="en-ZA" dirty="0"/>
              <a:t>THE PREDICTIONS ARE PREFORMED OFFLINE ON THE USERS COMPUTER</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sp>
        <p:nvSpPr>
          <p:cNvPr id="31" name="TextBox 30">
            <a:extLst>
              <a:ext uri="{FF2B5EF4-FFF2-40B4-BE49-F238E27FC236}">
                <a16:creationId xmlns:a16="http://schemas.microsoft.com/office/drawing/2014/main" id="{A66A10FC-B34A-48F1-8721-1BFA2E7F7905}"/>
              </a:ext>
            </a:extLst>
          </p:cNvPr>
          <p:cNvSpPr txBox="1"/>
          <p:nvPr/>
        </p:nvSpPr>
        <p:spPr>
          <a:xfrm>
            <a:off x="428625" y="5456379"/>
            <a:ext cx="4086225" cy="738664"/>
          </a:xfrm>
          <a:prstGeom prst="rect">
            <a:avLst/>
          </a:prstGeom>
          <a:noFill/>
        </p:spPr>
        <p:txBody>
          <a:bodyPr wrap="square">
            <a:spAutoFit/>
          </a:bodyPr>
          <a:lstStyle/>
          <a:p>
            <a:r>
              <a:rPr lang="en-IN" sz="1400" dirty="0"/>
              <a:t>The Challenging part was Making predictions due to the Async Nature of JavaScript and the scarce Resources for TensorflowJS 😥</a:t>
            </a:r>
          </a:p>
        </p:txBody>
      </p:sp>
    </p:spTree>
    <p:extLst>
      <p:ext uri="{BB962C8B-B14F-4D97-AF65-F5344CB8AC3E}">
        <p14:creationId xmlns:p14="http://schemas.microsoft.com/office/powerpoint/2010/main" val="627911590"/>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4932486" y="298239"/>
            <a:ext cx="7077808" cy="1310753"/>
          </a:xfrm>
        </p:spPr>
        <p:txBody>
          <a:bodyPr/>
          <a:lstStyle/>
          <a:p>
            <a:r>
              <a:rPr lang="en-US" dirty="0"/>
              <a:t>Deep - learning</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6" name="TextBox 5">
            <a:extLst>
              <a:ext uri="{FF2B5EF4-FFF2-40B4-BE49-F238E27FC236}">
                <a16:creationId xmlns:a16="http://schemas.microsoft.com/office/drawing/2014/main" id="{987474BE-A596-4027-A0B9-2C2995CE8E5A}"/>
              </a:ext>
            </a:extLst>
          </p:cNvPr>
          <p:cNvSpPr txBox="1"/>
          <p:nvPr/>
        </p:nvSpPr>
        <p:spPr>
          <a:xfrm>
            <a:off x="6189784" y="2321169"/>
            <a:ext cx="3033346" cy="2031325"/>
          </a:xfrm>
          <a:prstGeom prst="rect">
            <a:avLst/>
          </a:prstGeom>
          <a:noFill/>
        </p:spPr>
        <p:txBody>
          <a:bodyPr wrap="square" rtlCol="0">
            <a:spAutoFit/>
          </a:bodyPr>
          <a:lstStyle/>
          <a:p>
            <a:r>
              <a:rPr lang="en-IN" b="1" dirty="0">
                <a:solidFill>
                  <a:schemeClr val="bg1"/>
                </a:solidFill>
              </a:rPr>
              <a:t>Done With:</a:t>
            </a:r>
          </a:p>
          <a:p>
            <a:pPr marL="1200150" lvl="2" indent="-285750">
              <a:buFont typeface="Wingdings" panose="05000000000000000000" pitchFamily="2" charset="2"/>
              <a:buChar char="Ø"/>
            </a:pPr>
            <a:r>
              <a:rPr lang="en-IN" b="1" dirty="0">
                <a:solidFill>
                  <a:schemeClr val="bg1"/>
                </a:solidFill>
              </a:rPr>
              <a:t>Python</a:t>
            </a:r>
          </a:p>
          <a:p>
            <a:pPr marL="1200150" lvl="2" indent="-285750">
              <a:buFont typeface="Wingdings" panose="05000000000000000000" pitchFamily="2" charset="2"/>
              <a:buChar char="Ø"/>
            </a:pPr>
            <a:r>
              <a:rPr lang="en-IN" b="1" dirty="0">
                <a:solidFill>
                  <a:schemeClr val="bg1"/>
                </a:solidFill>
              </a:rPr>
              <a:t>Numpy</a:t>
            </a:r>
          </a:p>
          <a:p>
            <a:pPr marL="1200150" lvl="2" indent="-285750">
              <a:buFont typeface="Wingdings" panose="05000000000000000000" pitchFamily="2" charset="2"/>
              <a:buChar char="Ø"/>
            </a:pPr>
            <a:r>
              <a:rPr lang="en-IN" b="1" dirty="0">
                <a:solidFill>
                  <a:schemeClr val="bg1"/>
                </a:solidFill>
              </a:rPr>
              <a:t>Matplotlib</a:t>
            </a:r>
          </a:p>
          <a:p>
            <a:pPr marL="1200150" lvl="2" indent="-285750">
              <a:buFont typeface="Wingdings" panose="05000000000000000000" pitchFamily="2" charset="2"/>
              <a:buChar char="Ø"/>
            </a:pPr>
            <a:r>
              <a:rPr lang="en-IN" b="1" dirty="0">
                <a:solidFill>
                  <a:schemeClr val="bg1"/>
                </a:solidFill>
              </a:rPr>
              <a:t>Tensorflow</a:t>
            </a:r>
          </a:p>
          <a:p>
            <a:pPr marL="1200150" lvl="2" indent="-285750">
              <a:buFont typeface="Wingdings" panose="05000000000000000000" pitchFamily="2" charset="2"/>
              <a:buChar char="Ø"/>
            </a:pPr>
            <a:r>
              <a:rPr lang="en-IN" b="1" dirty="0">
                <a:solidFill>
                  <a:schemeClr val="bg1"/>
                </a:solidFill>
              </a:rPr>
              <a:t>Keras</a:t>
            </a:r>
          </a:p>
          <a:p>
            <a:pPr marL="1200150" lvl="2" indent="-285750">
              <a:buFont typeface="Wingdings" panose="05000000000000000000" pitchFamily="2" charset="2"/>
              <a:buChar char="Ø"/>
            </a:pPr>
            <a:r>
              <a:rPr lang="en-IN" b="1" dirty="0">
                <a:solidFill>
                  <a:schemeClr val="bg1"/>
                </a:solidFill>
              </a:rPr>
              <a:t>PIL</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95B99D6D-1751-4F40-8F8F-1E8B03AC02BC}"/>
              </a:ext>
            </a:extLst>
          </p:cNvPr>
          <p:cNvSpPr>
            <a:spLocks noGrp="1"/>
          </p:cNvSpPr>
          <p:nvPr>
            <p:ph type="body" sz="quarter" idx="16"/>
          </p:nvPr>
        </p:nvSpPr>
        <p:spPr>
          <a:xfrm>
            <a:off x="2233244" y="1461800"/>
            <a:ext cx="3862755" cy="2743200"/>
          </a:xfrm>
        </p:spPr>
        <p:txBody>
          <a:bodyPr/>
          <a:lstStyle/>
          <a:p>
            <a:pPr marL="0" indent="0" algn="ctr">
              <a:buNone/>
            </a:pPr>
            <a:r>
              <a:rPr lang="en-US" sz="1400" b="0" i="0" dirty="0">
                <a:effectLst/>
                <a:latin typeface="Avenir Next LT Pro (Headings)"/>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to learn for themselves.</a:t>
            </a:r>
            <a:endParaRPr lang="en-IN" sz="1400" dirty="0">
              <a:latin typeface="Avenir Next LT Pro (Headings)"/>
            </a:endParaRPr>
          </a:p>
        </p:txBody>
      </p:sp>
      <p:sp>
        <p:nvSpPr>
          <p:cNvPr id="9" name="Text Placeholder 8">
            <a:extLst>
              <a:ext uri="{FF2B5EF4-FFF2-40B4-BE49-F238E27FC236}">
                <a16:creationId xmlns:a16="http://schemas.microsoft.com/office/drawing/2014/main" id="{4510609E-D772-45FC-BC53-C63B926227E4}"/>
              </a:ext>
            </a:extLst>
          </p:cNvPr>
          <p:cNvSpPr>
            <a:spLocks noGrp="1"/>
          </p:cNvSpPr>
          <p:nvPr>
            <p:ph type="body" idx="15"/>
          </p:nvPr>
        </p:nvSpPr>
        <p:spPr>
          <a:xfrm>
            <a:off x="4528038" y="4205000"/>
            <a:ext cx="4674873" cy="602380"/>
          </a:xfrm>
        </p:spPr>
        <p:txBody>
          <a:bodyPr/>
          <a:lstStyle/>
          <a:p>
            <a:pPr algn="ctr"/>
            <a:r>
              <a:rPr lang="en-US" i="0" dirty="0">
                <a:solidFill>
                  <a:schemeClr val="accent4">
                    <a:lumMod val="75000"/>
                  </a:schemeClr>
                </a:solidFill>
                <a:effectLst/>
                <a:latin typeface="Avenir Next LT Pro (Headings)"/>
              </a:rPr>
              <a:t>How do we define it in terms everyone can understand?</a:t>
            </a:r>
          </a:p>
        </p:txBody>
      </p:sp>
      <p:sp>
        <p:nvSpPr>
          <p:cNvPr id="7" name="Text Placeholder 6">
            <a:extLst>
              <a:ext uri="{FF2B5EF4-FFF2-40B4-BE49-F238E27FC236}">
                <a16:creationId xmlns:a16="http://schemas.microsoft.com/office/drawing/2014/main" id="{8F575B1F-19F4-4780-9611-A1B1385CF9E8}"/>
              </a:ext>
            </a:extLst>
          </p:cNvPr>
          <p:cNvSpPr>
            <a:spLocks noGrp="1"/>
          </p:cNvSpPr>
          <p:nvPr>
            <p:ph type="body" sz="quarter" idx="3"/>
          </p:nvPr>
        </p:nvSpPr>
        <p:spPr>
          <a:xfrm>
            <a:off x="7038900" y="1033256"/>
            <a:ext cx="4084395" cy="457200"/>
          </a:xfrm>
        </p:spPr>
        <p:txBody>
          <a:bodyPr/>
          <a:lstStyle/>
          <a:p>
            <a:pPr algn="ctr"/>
            <a:r>
              <a:rPr lang="en-IN" i="0" dirty="0">
                <a:solidFill>
                  <a:schemeClr val="accent4">
                    <a:lumMod val="75000"/>
                  </a:schemeClr>
                </a:solidFill>
                <a:effectLst/>
                <a:latin typeface="Avenir Next LT Pro (Headings)"/>
              </a:rPr>
              <a:t>Supervised Learning</a:t>
            </a:r>
          </a:p>
        </p:txBody>
      </p:sp>
      <p:sp>
        <p:nvSpPr>
          <p:cNvPr id="12" name="Text Placeholder 11">
            <a:extLst>
              <a:ext uri="{FF2B5EF4-FFF2-40B4-BE49-F238E27FC236}">
                <a16:creationId xmlns:a16="http://schemas.microsoft.com/office/drawing/2014/main" id="{83721671-87E1-4A53-977D-8586A6EBFBB1}"/>
              </a:ext>
            </a:extLst>
          </p:cNvPr>
          <p:cNvSpPr>
            <a:spLocks noGrp="1"/>
          </p:cNvSpPr>
          <p:nvPr>
            <p:ph type="body" sz="quarter" idx="18"/>
          </p:nvPr>
        </p:nvSpPr>
        <p:spPr>
          <a:xfrm>
            <a:off x="7038900" y="1461799"/>
            <a:ext cx="4541595" cy="2743201"/>
          </a:xfrm>
        </p:spPr>
        <p:txBody>
          <a:bodyPr/>
          <a:lstStyle/>
          <a:p>
            <a:pPr marL="0" indent="0" algn="ctr">
              <a:buNone/>
            </a:pPr>
            <a:r>
              <a:rPr lang="en-US" sz="1400" b="0" i="0" dirty="0">
                <a:effectLst/>
                <a:latin typeface="Avenir Next LT Pro (Headings)"/>
              </a:rPr>
              <a:t>This machine leaning algorithm is nothing but a self learning algorithm with makes use of the data in forms of these numbers and preform several computation(Operations) to find patterns and relation in these data and learns through its mistakes, This is called a supervised learning where the algorithm knows its mistakes/how wrong its from the original values.</a:t>
            </a:r>
            <a:endParaRPr lang="en-IN" sz="1400" dirty="0">
              <a:latin typeface="Avenir Next LT Pro (Headings)"/>
            </a:endParaRPr>
          </a:p>
        </p:txBody>
      </p:sp>
      <p:sp>
        <p:nvSpPr>
          <p:cNvPr id="5" name="Slide Number Placeholder 4">
            <a:extLst>
              <a:ext uri="{FF2B5EF4-FFF2-40B4-BE49-F238E27FC236}">
                <a16:creationId xmlns:a16="http://schemas.microsoft.com/office/drawing/2014/main" id="{33AAB142-0E5C-4C74-A4D1-172146DFFB11}"/>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13" name="TextBox 12">
            <a:extLst>
              <a:ext uri="{FF2B5EF4-FFF2-40B4-BE49-F238E27FC236}">
                <a16:creationId xmlns:a16="http://schemas.microsoft.com/office/drawing/2014/main" id="{A8C9C475-E435-4B85-A178-7C2EA79F6C12}"/>
              </a:ext>
            </a:extLst>
          </p:cNvPr>
          <p:cNvSpPr txBox="1"/>
          <p:nvPr/>
        </p:nvSpPr>
        <p:spPr>
          <a:xfrm>
            <a:off x="4528038" y="4823227"/>
            <a:ext cx="4554416" cy="1348639"/>
          </a:xfrm>
          <a:prstGeom prst="rect">
            <a:avLst/>
          </a:prstGeom>
          <a:noFill/>
        </p:spPr>
        <p:txBody>
          <a:bodyPr wrap="square" rtlCol="0">
            <a:spAutoFit/>
          </a:bodyPr>
          <a:lstStyle/>
          <a:p>
            <a:pPr algn="ctr">
              <a:lnSpc>
                <a:spcPct val="150000"/>
              </a:lnSpc>
            </a:pPr>
            <a:r>
              <a:rPr lang="en-US" sz="1400" b="0" i="0" dirty="0">
                <a:effectLst/>
                <a:latin typeface="Avenir Next LT Pro (Headings)"/>
              </a:rPr>
              <a:t>Machine learning is a computer program/an algorithm when fed with a lot of data in form of numbers finds patterns and similarity in those data and make predictions for that data.</a:t>
            </a:r>
            <a:endParaRPr lang="en-IN" sz="1400" dirty="0">
              <a:latin typeface="Avenir Next LT Pro (Headings)"/>
            </a:endParaRPr>
          </a:p>
        </p:txBody>
      </p:sp>
      <p:sp>
        <p:nvSpPr>
          <p:cNvPr id="14" name="Title 5">
            <a:extLst>
              <a:ext uri="{FF2B5EF4-FFF2-40B4-BE49-F238E27FC236}">
                <a16:creationId xmlns:a16="http://schemas.microsoft.com/office/drawing/2014/main" id="{46B27B93-21E0-4C94-A174-EB8C78313AC7}"/>
              </a:ext>
            </a:extLst>
          </p:cNvPr>
          <p:cNvSpPr txBox="1">
            <a:spLocks/>
          </p:cNvSpPr>
          <p:nvPr/>
        </p:nvSpPr>
        <p:spPr>
          <a:xfrm>
            <a:off x="2848444" y="265157"/>
            <a:ext cx="8456852" cy="800990"/>
          </a:xfrm>
          <a:prstGeom prst="rect">
            <a:avLst/>
          </a:prstGeom>
        </p:spPr>
        <p:txBody>
          <a:bodyPr vert="horz" lIns="91440" tIns="45720" rIns="91440" bIns="45720" rtlCol="0" anchor="t" anchorCtr="0">
            <a:normAutofit fontScale="90000"/>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IN" dirty="0"/>
              <a:t>What is Machine – learning?</a:t>
            </a:r>
          </a:p>
        </p:txBody>
      </p:sp>
      <p:sp>
        <p:nvSpPr>
          <p:cNvPr id="15" name="Text Placeholder 8">
            <a:extLst>
              <a:ext uri="{FF2B5EF4-FFF2-40B4-BE49-F238E27FC236}">
                <a16:creationId xmlns:a16="http://schemas.microsoft.com/office/drawing/2014/main" id="{9C200DF7-10B2-4B59-9356-1A11F36FF3BD}"/>
              </a:ext>
            </a:extLst>
          </p:cNvPr>
          <p:cNvSpPr txBox="1">
            <a:spLocks/>
          </p:cNvSpPr>
          <p:nvPr/>
        </p:nvSpPr>
        <p:spPr>
          <a:xfrm>
            <a:off x="2445315" y="949378"/>
            <a:ext cx="3393833" cy="668566"/>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solidFill>
                  <a:schemeClr val="accent4">
                    <a:lumMod val="75000"/>
                  </a:schemeClr>
                </a:solidFill>
                <a:latin typeface="Avenir Next LT Pro (Headings)"/>
              </a:rPr>
              <a:t>Machine - Learning</a:t>
            </a:r>
          </a:p>
        </p:txBody>
      </p:sp>
    </p:spTree>
    <p:extLst>
      <p:ext uri="{BB962C8B-B14F-4D97-AF65-F5344CB8AC3E}">
        <p14:creationId xmlns:p14="http://schemas.microsoft.com/office/powerpoint/2010/main" val="2560057711"/>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29" name="Picture 28">
            <a:extLst>
              <a:ext uri="{FF2B5EF4-FFF2-40B4-BE49-F238E27FC236}">
                <a16:creationId xmlns:a16="http://schemas.microsoft.com/office/drawing/2014/main" id="{8AC069ED-9F3F-4116-ADF7-E1082ED0B3CA}"/>
              </a:ext>
            </a:extLst>
          </p:cNvPr>
          <p:cNvPicPr>
            <a:picLocks noChangeAspect="1"/>
          </p:cNvPicPr>
          <p:nvPr/>
        </p:nvPicPr>
        <p:blipFill>
          <a:blip r:embed="rId2"/>
          <a:stretch>
            <a:fillRect/>
          </a:stretch>
        </p:blipFill>
        <p:spPr>
          <a:xfrm>
            <a:off x="1088654" y="68383"/>
            <a:ext cx="4415331" cy="1978451"/>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7058C39B-B2CC-410A-92EF-8FF4DAE3E0B7}"/>
              </a:ext>
            </a:extLst>
          </p:cNvPr>
          <p:cNvPicPr>
            <a:picLocks noChangeAspect="1"/>
          </p:cNvPicPr>
          <p:nvPr/>
        </p:nvPicPr>
        <p:blipFill>
          <a:blip r:embed="rId3"/>
          <a:stretch>
            <a:fillRect/>
          </a:stretch>
        </p:blipFill>
        <p:spPr>
          <a:xfrm>
            <a:off x="1088655" y="2100566"/>
            <a:ext cx="9662997" cy="4671465"/>
          </a:xfrm>
          <a:prstGeom prst="rect">
            <a:avLst/>
          </a:prstGeom>
          <a:ln>
            <a:noFill/>
          </a:ln>
          <a:effectLst>
            <a:outerShdw blurRad="292100" dist="139700" dir="2700000" algn="tl" rotWithShape="0">
              <a:srgbClr val="333333">
                <a:alpha val="65000"/>
              </a:srgbClr>
            </a:outerShdw>
          </a:effectLst>
        </p:spPr>
      </p:pic>
      <p:sp>
        <p:nvSpPr>
          <p:cNvPr id="31" name="TextBox 30">
            <a:extLst>
              <a:ext uri="{FF2B5EF4-FFF2-40B4-BE49-F238E27FC236}">
                <a16:creationId xmlns:a16="http://schemas.microsoft.com/office/drawing/2014/main" id="{72B3EF29-2CA8-4910-8984-93F4B18C2E3A}"/>
              </a:ext>
            </a:extLst>
          </p:cNvPr>
          <p:cNvSpPr txBox="1"/>
          <p:nvPr/>
        </p:nvSpPr>
        <p:spPr>
          <a:xfrm>
            <a:off x="6096000" y="162874"/>
            <a:ext cx="2704881" cy="369332"/>
          </a:xfrm>
          <a:prstGeom prst="rect">
            <a:avLst/>
          </a:prstGeom>
          <a:noFill/>
        </p:spPr>
        <p:txBody>
          <a:bodyPr wrap="square" rtlCol="0">
            <a:spAutoFit/>
          </a:bodyPr>
          <a:lstStyle/>
          <a:p>
            <a:r>
              <a:rPr lang="en-IN" dirty="0"/>
              <a:t>Importing The Modules</a:t>
            </a:r>
          </a:p>
        </p:txBody>
      </p:sp>
      <p:sp>
        <p:nvSpPr>
          <p:cNvPr id="32" name="Arrow: Right 31">
            <a:extLst>
              <a:ext uri="{FF2B5EF4-FFF2-40B4-BE49-F238E27FC236}">
                <a16:creationId xmlns:a16="http://schemas.microsoft.com/office/drawing/2014/main" id="{1C37C5D1-AD8D-482F-9234-4ACA95BA3ED3}"/>
              </a:ext>
            </a:extLst>
          </p:cNvPr>
          <p:cNvSpPr/>
          <p:nvPr/>
        </p:nvSpPr>
        <p:spPr>
          <a:xfrm rot="10800000">
            <a:off x="5665397" y="233240"/>
            <a:ext cx="369276"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709580CA-ADF6-47D3-BD99-4B702350ADCB}"/>
              </a:ext>
            </a:extLst>
          </p:cNvPr>
          <p:cNvSpPr txBox="1"/>
          <p:nvPr/>
        </p:nvSpPr>
        <p:spPr>
          <a:xfrm>
            <a:off x="6774801" y="1199462"/>
            <a:ext cx="2704881" cy="369332"/>
          </a:xfrm>
          <a:prstGeom prst="rect">
            <a:avLst/>
          </a:prstGeom>
          <a:noFill/>
        </p:spPr>
        <p:txBody>
          <a:bodyPr wrap="square" rtlCol="0">
            <a:spAutoFit/>
          </a:bodyPr>
          <a:lstStyle/>
          <a:p>
            <a:r>
              <a:rPr lang="en-IN" dirty="0"/>
              <a:t>Visualizing The Images</a:t>
            </a:r>
          </a:p>
        </p:txBody>
      </p:sp>
      <p:sp>
        <p:nvSpPr>
          <p:cNvPr id="40" name="Arrow: Right 39">
            <a:extLst>
              <a:ext uri="{FF2B5EF4-FFF2-40B4-BE49-F238E27FC236}">
                <a16:creationId xmlns:a16="http://schemas.microsoft.com/office/drawing/2014/main" id="{DDAC3C66-6A91-48AD-9236-CD661C184988}"/>
              </a:ext>
            </a:extLst>
          </p:cNvPr>
          <p:cNvSpPr/>
          <p:nvPr/>
        </p:nvSpPr>
        <p:spPr>
          <a:xfrm rot="5400000">
            <a:off x="7845888" y="1713623"/>
            <a:ext cx="369276"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2E08704D-5CA7-4155-AF43-175DEA3A6183}"/>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15" name="Picture 14">
            <a:extLst>
              <a:ext uri="{FF2B5EF4-FFF2-40B4-BE49-F238E27FC236}">
                <a16:creationId xmlns:a16="http://schemas.microsoft.com/office/drawing/2014/main" id="{BFFDD270-9578-4B8F-AB77-07B8B5DC68F6}"/>
              </a:ext>
            </a:extLst>
          </p:cNvPr>
          <p:cNvPicPr>
            <a:picLocks noChangeAspect="1"/>
          </p:cNvPicPr>
          <p:nvPr/>
        </p:nvPicPr>
        <p:blipFill>
          <a:blip r:embed="rId2"/>
          <a:stretch>
            <a:fillRect/>
          </a:stretch>
        </p:blipFill>
        <p:spPr>
          <a:xfrm>
            <a:off x="1381835" y="508977"/>
            <a:ext cx="7300593" cy="2103302"/>
          </a:xfrm>
          <a:prstGeom prst="rect">
            <a:avLst/>
          </a:prstGeom>
          <a:ln>
            <a:noFill/>
          </a:ln>
          <a:effectLst>
            <a:outerShdw blurRad="292100" dist="139700" dir="2700000" algn="tl" rotWithShape="0">
              <a:srgbClr val="333333">
                <a:alpha val="65000"/>
              </a:srgbClr>
            </a:outerShdw>
          </a:effectLst>
        </p:spPr>
      </p:pic>
      <p:sp>
        <p:nvSpPr>
          <p:cNvPr id="16" name="Arrow: Right 15">
            <a:extLst>
              <a:ext uri="{FF2B5EF4-FFF2-40B4-BE49-F238E27FC236}">
                <a16:creationId xmlns:a16="http://schemas.microsoft.com/office/drawing/2014/main" id="{A23C9AC2-9854-4B4D-9188-3128CE6C3262}"/>
              </a:ext>
            </a:extLst>
          </p:cNvPr>
          <p:cNvSpPr/>
          <p:nvPr/>
        </p:nvSpPr>
        <p:spPr>
          <a:xfrm rot="10800000">
            <a:off x="8804251" y="778363"/>
            <a:ext cx="369276"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82DD556F-6900-4EE2-8083-5CC94F8740C6}"/>
              </a:ext>
            </a:extLst>
          </p:cNvPr>
          <p:cNvSpPr txBox="1"/>
          <p:nvPr/>
        </p:nvSpPr>
        <p:spPr>
          <a:xfrm>
            <a:off x="9295350" y="690412"/>
            <a:ext cx="2681654" cy="369332"/>
          </a:xfrm>
          <a:prstGeom prst="rect">
            <a:avLst/>
          </a:prstGeom>
          <a:noFill/>
        </p:spPr>
        <p:txBody>
          <a:bodyPr wrap="square" rtlCol="0">
            <a:spAutoFit/>
          </a:bodyPr>
          <a:lstStyle/>
          <a:p>
            <a:r>
              <a:rPr lang="en-IN" dirty="0"/>
              <a:t>Make A Data Generator</a:t>
            </a:r>
          </a:p>
        </p:txBody>
      </p:sp>
      <p:sp>
        <p:nvSpPr>
          <p:cNvPr id="19" name="TextBox 18">
            <a:extLst>
              <a:ext uri="{FF2B5EF4-FFF2-40B4-BE49-F238E27FC236}">
                <a16:creationId xmlns:a16="http://schemas.microsoft.com/office/drawing/2014/main" id="{564C767B-2072-46FE-A9B2-6A82423BF2B4}"/>
              </a:ext>
            </a:extLst>
          </p:cNvPr>
          <p:cNvSpPr txBox="1"/>
          <p:nvPr/>
        </p:nvSpPr>
        <p:spPr>
          <a:xfrm>
            <a:off x="3638550" y="3663854"/>
            <a:ext cx="4914900" cy="369332"/>
          </a:xfrm>
          <a:prstGeom prst="rect">
            <a:avLst/>
          </a:prstGeom>
          <a:noFill/>
        </p:spPr>
        <p:txBody>
          <a:bodyPr wrap="square" rtlCol="0">
            <a:spAutoFit/>
          </a:bodyPr>
          <a:lstStyle/>
          <a:p>
            <a:r>
              <a:rPr lang="en-IN" dirty="0"/>
              <a:t>Now We Are Done With Importing The Data</a:t>
            </a:r>
          </a:p>
        </p:txBody>
      </p:sp>
    </p:spTree>
    <p:extLst>
      <p:ext uri="{BB962C8B-B14F-4D97-AF65-F5344CB8AC3E}">
        <p14:creationId xmlns:p14="http://schemas.microsoft.com/office/powerpoint/2010/main" val="3419430814"/>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7CAA-17FA-4D18-B526-5E00AFF1550B}"/>
              </a:ext>
            </a:extLst>
          </p:cNvPr>
          <p:cNvSpPr>
            <a:spLocks noGrp="1"/>
          </p:cNvSpPr>
          <p:nvPr>
            <p:ph type="title"/>
          </p:nvPr>
        </p:nvSpPr>
        <p:spPr>
          <a:xfrm>
            <a:off x="1411898" y="368574"/>
            <a:ext cx="6477953" cy="563411"/>
          </a:xfrm>
        </p:spPr>
        <p:txBody>
          <a:bodyPr>
            <a:normAutofit/>
          </a:bodyPr>
          <a:lstStyle/>
          <a:p>
            <a:r>
              <a:rPr lang="en-IN" sz="3300" dirty="0"/>
              <a:t>The Deep – Learning Model</a:t>
            </a:r>
          </a:p>
        </p:txBody>
      </p:sp>
      <p:sp>
        <p:nvSpPr>
          <p:cNvPr id="14" name="Slide Number Placeholder 13">
            <a:extLst>
              <a:ext uri="{FF2B5EF4-FFF2-40B4-BE49-F238E27FC236}">
                <a16:creationId xmlns:a16="http://schemas.microsoft.com/office/drawing/2014/main" id="{20A0F03A-14CC-4118-9DB2-5AB023672F8E}"/>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15" name="Picture 14">
            <a:extLst>
              <a:ext uri="{FF2B5EF4-FFF2-40B4-BE49-F238E27FC236}">
                <a16:creationId xmlns:a16="http://schemas.microsoft.com/office/drawing/2014/main" id="{2DBF4B5C-2E91-42C0-BB27-4608FC64A7AE}"/>
              </a:ext>
            </a:extLst>
          </p:cNvPr>
          <p:cNvPicPr>
            <a:picLocks noChangeAspect="1"/>
          </p:cNvPicPr>
          <p:nvPr/>
        </p:nvPicPr>
        <p:blipFill>
          <a:blip r:embed="rId2"/>
          <a:stretch>
            <a:fillRect/>
          </a:stretch>
        </p:blipFill>
        <p:spPr>
          <a:xfrm>
            <a:off x="1397048" y="1004822"/>
            <a:ext cx="6492803" cy="3177815"/>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B8ADEDEE-F4CC-4E25-B98A-A919DF13D038}"/>
              </a:ext>
            </a:extLst>
          </p:cNvPr>
          <p:cNvPicPr>
            <a:picLocks noChangeAspect="1"/>
          </p:cNvPicPr>
          <p:nvPr/>
        </p:nvPicPr>
        <p:blipFill>
          <a:blip r:embed="rId3"/>
          <a:stretch>
            <a:fillRect/>
          </a:stretch>
        </p:blipFill>
        <p:spPr>
          <a:xfrm>
            <a:off x="1397048" y="4371550"/>
            <a:ext cx="8484374" cy="2349925"/>
          </a:xfrm>
          <a:prstGeom prst="rect">
            <a:avLst/>
          </a:prstGeom>
          <a:ln>
            <a:noFill/>
          </a:ln>
          <a:effectLst>
            <a:outerShdw blurRad="292100" dist="139700" dir="2700000" algn="tl" rotWithShape="0">
              <a:srgbClr val="333333">
                <a:alpha val="65000"/>
              </a:srgbClr>
            </a:outerShdw>
          </a:effectLst>
        </p:spPr>
      </p:pic>
      <p:sp>
        <p:nvSpPr>
          <p:cNvPr id="18" name="Arrow: Right 17">
            <a:extLst>
              <a:ext uri="{FF2B5EF4-FFF2-40B4-BE49-F238E27FC236}">
                <a16:creationId xmlns:a16="http://schemas.microsoft.com/office/drawing/2014/main" id="{66D9A06B-402D-4B4C-83B6-4B6597E959C1}"/>
              </a:ext>
            </a:extLst>
          </p:cNvPr>
          <p:cNvSpPr/>
          <p:nvPr/>
        </p:nvSpPr>
        <p:spPr>
          <a:xfrm rot="10800000">
            <a:off x="8168055" y="1204547"/>
            <a:ext cx="518746" cy="25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F5F76746-38EB-4382-AA5C-D9E7C745DCF0}"/>
              </a:ext>
            </a:extLst>
          </p:cNvPr>
          <p:cNvSpPr txBox="1"/>
          <p:nvPr/>
        </p:nvSpPr>
        <p:spPr>
          <a:xfrm>
            <a:off x="8827478" y="1147370"/>
            <a:ext cx="2365131" cy="369332"/>
          </a:xfrm>
          <a:prstGeom prst="rect">
            <a:avLst/>
          </a:prstGeom>
          <a:noFill/>
        </p:spPr>
        <p:txBody>
          <a:bodyPr wrap="square" rtlCol="0">
            <a:spAutoFit/>
          </a:bodyPr>
          <a:lstStyle/>
          <a:p>
            <a:r>
              <a:rPr lang="en-IN" dirty="0"/>
              <a:t>Model Architecture</a:t>
            </a:r>
          </a:p>
        </p:txBody>
      </p:sp>
    </p:spTree>
    <p:extLst>
      <p:ext uri="{BB962C8B-B14F-4D97-AF65-F5344CB8AC3E}">
        <p14:creationId xmlns:p14="http://schemas.microsoft.com/office/powerpoint/2010/main" val="2138474061"/>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501</TotalTime>
  <Words>1056</Words>
  <Application>Microsoft Office PowerPoint</Application>
  <PresentationFormat>Widescreen</PresentationFormat>
  <Paragraphs>140</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Avenir Next LT Pro</vt:lpstr>
      <vt:lpstr>Avenir Next LT Pro (Headings)</vt:lpstr>
      <vt:lpstr>Calibri</vt:lpstr>
      <vt:lpstr>Wingdings</vt:lpstr>
      <vt:lpstr>Office Theme</vt:lpstr>
      <vt:lpstr>American Sign language translator</vt:lpstr>
      <vt:lpstr>PROBLEMs</vt:lpstr>
      <vt:lpstr>SOLUTION</vt:lpstr>
      <vt:lpstr>Technical details</vt:lpstr>
      <vt:lpstr>Deep - learning</vt:lpstr>
      <vt:lpstr>PowerPoint Presentation</vt:lpstr>
      <vt:lpstr>PowerPoint Presentation</vt:lpstr>
      <vt:lpstr>PowerPoint Presentation</vt:lpstr>
      <vt:lpstr>The Deep – Learning Model</vt:lpstr>
      <vt:lpstr>PowerPoint Presentation</vt:lpstr>
      <vt:lpstr>PowerPoint Presentation</vt:lpstr>
      <vt:lpstr>Why not More?</vt:lpstr>
      <vt:lpstr>ASL Translator  -  Web Application</vt:lpstr>
      <vt:lpstr>PowerPoint Presentation</vt:lpstr>
      <vt:lpstr>PowerPoint Presentation</vt:lpstr>
      <vt:lpstr>PowerPoint Presentation</vt:lpstr>
      <vt:lpstr>Code Structure / explanation</vt:lpstr>
      <vt:lpstr>More Outputs :)</vt:lpstr>
      <vt:lpstr>PowerPoint Presentation</vt:lpstr>
      <vt:lpstr>PowerPoint Presentation</vt:lpstr>
      <vt:lpstr>That’s All is Possible???</vt:lpstr>
      <vt:lpstr>So What Do We Learn By This?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Sign language translator</dc:title>
  <dc:creator>Geoffrey Anto</dc:creator>
  <cp:lastModifiedBy>Geoffrey Anto</cp:lastModifiedBy>
  <cp:revision>194</cp:revision>
  <dcterms:created xsi:type="dcterms:W3CDTF">2022-01-03T19:22:54Z</dcterms:created>
  <dcterms:modified xsi:type="dcterms:W3CDTF">2022-01-06T12:46:56Z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