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3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2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6/26/12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9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6/26/12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6/26/12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6/26/12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6/26/12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9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6/26/12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9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DA00F-06BA-5B45-B076-7DB8B868C6E5}" type="datetimeFigureOut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3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Concolic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/ksen007/janala2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2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03"/>
            <a:ext cx="8229600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54" y="3296735"/>
            <a:ext cx="1230686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“input”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554" y="1432218"/>
            <a:ext cx="1230686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Class</a:t>
            </a:r>
          </a:p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0009" y="1380223"/>
            <a:ext cx="1846637" cy="30469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err="1" smtClean="0"/>
              <a:t>janala.instrument</a:t>
            </a:r>
            <a:r>
              <a:rPr lang="en-US" sz="1600" dirty="0" smtClean="0"/>
              <a:t>.*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Instruments Java class files on the fly and links </a:t>
            </a:r>
            <a:r>
              <a:rPr lang="en-US" sz="1600" dirty="0" err="1" smtClean="0"/>
              <a:t>janala.logger.DJVM</a:t>
            </a:r>
            <a:r>
              <a:rPr lang="en-US" sz="1600" dirty="0" smtClean="0"/>
              <a:t> class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1029" y="1380223"/>
            <a:ext cx="1846637" cy="30469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err="1" smtClean="0"/>
              <a:t>janala.logger</a:t>
            </a:r>
            <a:r>
              <a:rPr lang="en-US" sz="1600" dirty="0" smtClean="0"/>
              <a:t>.*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Generates a log of instructions executed and values read from local variables and heap locations.</a:t>
            </a:r>
          </a:p>
          <a:p>
            <a:pPr algn="ctr"/>
            <a:r>
              <a:rPr lang="en-US" sz="1600" dirty="0" smtClean="0"/>
              <a:t>Stores in “trace” and “</a:t>
            </a:r>
            <a:r>
              <a:rPr lang="en-US" sz="1600" dirty="0" err="1" smtClean="0"/>
              <a:t>trace.aux</a:t>
            </a:r>
            <a:r>
              <a:rPr lang="en-US" sz="1600" dirty="0" smtClean="0"/>
              <a:t>”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492045" y="1377113"/>
            <a:ext cx="2014459" cy="30469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err="1" smtClean="0"/>
              <a:t>janala.interpreters</a:t>
            </a:r>
            <a:r>
              <a:rPr lang="en-US" sz="1600" dirty="0" smtClean="0"/>
              <a:t>.*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Reads “trace” and “</a:t>
            </a:r>
            <a:r>
              <a:rPr lang="en-US" sz="1600" dirty="0" err="1" smtClean="0"/>
              <a:t>trace.aux</a:t>
            </a:r>
            <a:r>
              <a:rPr lang="en-US" sz="1600" dirty="0" smtClean="0"/>
              <a:t>” to perform </a:t>
            </a:r>
            <a:r>
              <a:rPr lang="en-US" sz="1600" dirty="0" err="1" smtClean="0"/>
              <a:t>concolic</a:t>
            </a:r>
            <a:r>
              <a:rPr lang="en-US" sz="1600" dirty="0" smtClean="0"/>
              <a:t> execution and generate path constraints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893351" y="4679790"/>
            <a:ext cx="410682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janala.solvers</a:t>
            </a:r>
            <a:r>
              <a:rPr lang="en-US" sz="1600" dirty="0" smtClean="0"/>
              <a:t>.*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Maintains path history, i.e. sequence of branches being executed, in file “history”.  Uses a solver (e.g. </a:t>
            </a:r>
            <a:r>
              <a:rPr lang="en-US" sz="1600" dirty="0" err="1" smtClean="0"/>
              <a:t>ChocoSolver</a:t>
            </a:r>
            <a:r>
              <a:rPr lang="en-US" sz="1600" dirty="0" smtClean="0"/>
              <a:t> or </a:t>
            </a:r>
            <a:r>
              <a:rPr lang="en-US" sz="1600" dirty="0" err="1" smtClean="0"/>
              <a:t>YicesSolver</a:t>
            </a:r>
            <a:r>
              <a:rPr lang="en-US" sz="1600" dirty="0" smtClean="0"/>
              <a:t>) to generate new inputs (i.e. generates the file “input”)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4036646" y="2903717"/>
            <a:ext cx="3043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 flipV="1">
            <a:off x="6187666" y="2900607"/>
            <a:ext cx="304379" cy="3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2"/>
            <a:endCxn id="10" idx="3"/>
          </p:cNvCxnSpPr>
          <p:nvPr/>
        </p:nvCxnSpPr>
        <p:spPr>
          <a:xfrm rot="5400000">
            <a:off x="6667910" y="4756366"/>
            <a:ext cx="1163630" cy="4991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1"/>
            <a:endCxn id="4" idx="2"/>
          </p:cNvCxnSpPr>
          <p:nvPr/>
        </p:nvCxnSpPr>
        <p:spPr>
          <a:xfrm rot="10800000">
            <a:off x="885897" y="3943067"/>
            <a:ext cx="2007454" cy="164466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2"/>
            <a:endCxn id="7" idx="1"/>
          </p:cNvCxnSpPr>
          <p:nvPr/>
        </p:nvCxnSpPr>
        <p:spPr>
          <a:xfrm rot="16200000" flipH="1">
            <a:off x="1125369" y="1839077"/>
            <a:ext cx="825168" cy="13041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0"/>
            <a:endCxn id="7" idx="1"/>
          </p:cNvCxnSpPr>
          <p:nvPr/>
        </p:nvCxnSpPr>
        <p:spPr>
          <a:xfrm rot="5400000" flipH="1" flipV="1">
            <a:off x="1341444" y="2448170"/>
            <a:ext cx="393018" cy="13041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96045" y="2559593"/>
            <a:ext cx="992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</a:p>
          <a:p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5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765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dirty="0" smtClean="0"/>
              <a:t>Didn’t end up using WISE</a:t>
            </a:r>
          </a:p>
          <a:p>
            <a:pPr lvl="1"/>
            <a:r>
              <a:rPr lang="en-US" sz="1400" dirty="0" smtClean="0"/>
              <a:t>11K LOC so far</a:t>
            </a:r>
          </a:p>
          <a:p>
            <a:r>
              <a:rPr lang="en-US" sz="1800" dirty="0" smtClean="0"/>
              <a:t>Handles integral types (</a:t>
            </a:r>
            <a:r>
              <a:rPr lang="en-US" sz="1800" dirty="0" err="1" smtClean="0"/>
              <a:t>int</a:t>
            </a:r>
            <a:r>
              <a:rPr lang="en-US" sz="1800" dirty="0" smtClean="0"/>
              <a:t>, char,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, byte, short, long)</a:t>
            </a:r>
          </a:p>
          <a:p>
            <a:r>
              <a:rPr lang="en-US" sz="1800" dirty="0" smtClean="0"/>
              <a:t>Handles all </a:t>
            </a:r>
            <a:r>
              <a:rPr lang="en-US" sz="1800" dirty="0" err="1" smtClean="0"/>
              <a:t>bytecode</a:t>
            </a:r>
            <a:r>
              <a:rPr lang="en-US" sz="1800" dirty="0" smtClean="0"/>
              <a:t> instructions (~200 </a:t>
            </a:r>
            <a:r>
              <a:rPr lang="en-US" sz="1800" dirty="0" err="1" smtClean="0"/>
              <a:t>bytecode</a:t>
            </a:r>
            <a:r>
              <a:rPr lang="en-US" sz="1800" dirty="0" smtClean="0"/>
              <a:t> instructions) except TABLESWITCH, LOOKUPSWITCH, and MULTIANEWARRAY) </a:t>
            </a:r>
          </a:p>
          <a:p>
            <a:r>
              <a:rPr lang="en-US" sz="1800" dirty="0" smtClean="0"/>
              <a:t>Handles Exceptions (~ 43 </a:t>
            </a:r>
            <a:r>
              <a:rPr lang="en-US" sz="1800" dirty="0" err="1" smtClean="0"/>
              <a:t>bytecode</a:t>
            </a:r>
            <a:r>
              <a:rPr lang="en-US" sz="1800" dirty="0" smtClean="0"/>
              <a:t> instructions) and </a:t>
            </a:r>
            <a:r>
              <a:rPr lang="en-US" sz="1800" dirty="0" err="1" smtClean="0"/>
              <a:t>uninstrumented</a:t>
            </a:r>
            <a:r>
              <a:rPr lang="en-US" sz="1800" dirty="0" smtClean="0"/>
              <a:t> methods robustly</a:t>
            </a:r>
          </a:p>
          <a:p>
            <a:r>
              <a:rPr lang="en-US" sz="1800" dirty="0" smtClean="0"/>
              <a:t>Need to handle String</a:t>
            </a:r>
          </a:p>
          <a:p>
            <a:r>
              <a:rPr lang="en-US" sz="1800" dirty="0" smtClean="0"/>
              <a:t>Need to handle Objects such as </a:t>
            </a:r>
            <a:r>
              <a:rPr lang="en-US" sz="1800" dirty="0" err="1" smtClean="0"/>
              <a:t>ArrayList</a:t>
            </a:r>
            <a:r>
              <a:rPr lang="en-US" sz="1800" dirty="0" smtClean="0"/>
              <a:t>, Lists etc. and native calls abstractly</a:t>
            </a:r>
          </a:p>
          <a:p>
            <a:r>
              <a:rPr lang="en-US" sz="1800" dirty="0" smtClean="0"/>
              <a:t>Extend </a:t>
            </a:r>
            <a:r>
              <a:rPr lang="en-US" sz="1800" dirty="0" err="1" smtClean="0"/>
              <a:t>janala.solvers.Solver</a:t>
            </a:r>
            <a:r>
              <a:rPr lang="en-US" sz="1800" dirty="0" smtClean="0"/>
              <a:t> to implement custom solvers</a:t>
            </a:r>
          </a:p>
          <a:p>
            <a:pPr lvl="1"/>
            <a:r>
              <a:rPr lang="en-US" sz="1400" dirty="0" err="1" smtClean="0"/>
              <a:t>Yices</a:t>
            </a:r>
            <a:r>
              <a:rPr lang="en-US" sz="1400" dirty="0" smtClean="0"/>
              <a:t> is much more faster than </a:t>
            </a:r>
            <a:r>
              <a:rPr lang="en-US" sz="1400" dirty="0" err="1" smtClean="0"/>
              <a:t>ChocoSolver</a:t>
            </a:r>
            <a:endParaRPr lang="en-US" sz="1400" dirty="0" smtClean="0"/>
          </a:p>
          <a:p>
            <a:r>
              <a:rPr lang="en-US" sz="1800" dirty="0" smtClean="0"/>
              <a:t>Override </a:t>
            </a:r>
            <a:r>
              <a:rPr lang="en-US" sz="1800" dirty="0" err="1" smtClean="0"/>
              <a:t>janala.solvers.History</a:t>
            </a:r>
            <a:r>
              <a:rPr lang="en-US" sz="1800" dirty="0" smtClean="0"/>
              <a:t> (public void </a:t>
            </a:r>
            <a:r>
              <a:rPr lang="en-US" sz="1800" dirty="0" err="1" smtClean="0"/>
              <a:t>solveAndSave</a:t>
            </a:r>
            <a:r>
              <a:rPr lang="en-US" sz="1800" dirty="0" smtClean="0"/>
              <a:t>(</a:t>
            </a:r>
            <a:r>
              <a:rPr lang="en-US" sz="1800" dirty="0" err="1" smtClean="0"/>
              <a:t>ArrayList</a:t>
            </a:r>
            <a:r>
              <a:rPr lang="en-US" sz="1800" dirty="0" smtClean="0"/>
              <a:t>&lt;Value&gt; inputs)) to implement custom search strategies</a:t>
            </a:r>
          </a:p>
          <a:p>
            <a:r>
              <a:rPr lang="en-US" sz="1800" dirty="0" smtClean="0"/>
              <a:t>No solution for handling SQL queries</a:t>
            </a:r>
          </a:p>
          <a:p>
            <a:pPr lvl="1"/>
            <a:r>
              <a:rPr lang="en-US" sz="1400" dirty="0" smtClean="0"/>
              <a:t>Probably use Arrays and Tuples to model tables</a:t>
            </a:r>
          </a:p>
        </p:txBody>
      </p:sp>
    </p:spTree>
    <p:extLst>
      <p:ext uri="{BB962C8B-B14F-4D97-AF65-F5344CB8AC3E}">
        <p14:creationId xmlns:p14="http://schemas.microsoft.com/office/powerpoint/2010/main" val="400819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249</Words>
  <Application>Microsoft Macintosh PowerPoint</Application>
  <PresentationFormat>On-screen Show 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Java Concolic Testing</vt:lpstr>
      <vt:lpstr>Architecture</vt:lpstr>
      <vt:lpstr>Details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Concolic Testing</dc:title>
  <dc:creator>Koushik Sen</dc:creator>
  <cp:lastModifiedBy>Koushik Sen</cp:lastModifiedBy>
  <cp:revision>16</cp:revision>
  <dcterms:created xsi:type="dcterms:W3CDTF">2012-06-26T20:33:43Z</dcterms:created>
  <dcterms:modified xsi:type="dcterms:W3CDTF">2012-06-26T21:03:27Z</dcterms:modified>
</cp:coreProperties>
</file>