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ubik Medium"/>
      <p:regular r:id="rId19"/>
      <p:bold r:id="rId20"/>
      <p:italic r:id="rId21"/>
      <p:boldItalic r:id="rId22"/>
    </p:embeddedFont>
    <p:embeddedFont>
      <p:font typeface="Rubik Light"/>
      <p:regular r:id="rId23"/>
      <p:bold r:id="rId24"/>
      <p:italic r:id="rId25"/>
      <p:boldItalic r:id="rId26"/>
    </p:embeddedFont>
    <p:embeddedFont>
      <p:font typeface="Rubik"/>
      <p:regular r:id="rId27"/>
      <p:bold r:id="rId28"/>
      <p:italic r:id="rId29"/>
      <p:boldItalic r:id="rId30"/>
    </p:embeddedFont>
    <p:embeddedFont>
      <p:font typeface="Rubik SemiBol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5" roundtripDataSignature="AMtx7mhNOUnKbs2ZlSkBdFcw5Lo7hdGm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ubikMedium-bold.fntdata"/><Relationship Id="rId22" Type="http://schemas.openxmlformats.org/officeDocument/2006/relationships/font" Target="fonts/RubikMedium-boldItalic.fntdata"/><Relationship Id="rId21" Type="http://schemas.openxmlformats.org/officeDocument/2006/relationships/font" Target="fonts/RubikMedium-italic.fntdata"/><Relationship Id="rId24" Type="http://schemas.openxmlformats.org/officeDocument/2006/relationships/font" Target="fonts/RubikLight-bold.fntdata"/><Relationship Id="rId23" Type="http://schemas.openxmlformats.org/officeDocument/2006/relationships/font" Target="fonts/Rubik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Light-boldItalic.fntdata"/><Relationship Id="rId25" Type="http://schemas.openxmlformats.org/officeDocument/2006/relationships/font" Target="fonts/RubikLight-italic.fntdata"/><Relationship Id="rId28" Type="http://schemas.openxmlformats.org/officeDocument/2006/relationships/font" Target="fonts/Rubik-bold.fntdata"/><Relationship Id="rId27" Type="http://schemas.openxmlformats.org/officeDocument/2006/relationships/font" Target="fonts/Rubik-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SemiBold-regular.fntdata"/><Relationship Id="rId30" Type="http://schemas.openxmlformats.org/officeDocument/2006/relationships/font" Target="fonts/Rubik-boldItalic.fntdata"/><Relationship Id="rId11" Type="http://schemas.openxmlformats.org/officeDocument/2006/relationships/slide" Target="slides/slide6.xml"/><Relationship Id="rId33" Type="http://schemas.openxmlformats.org/officeDocument/2006/relationships/font" Target="fonts/RubikSemiBold-italic.fntdata"/><Relationship Id="rId10" Type="http://schemas.openxmlformats.org/officeDocument/2006/relationships/slide" Target="slides/slide5.xml"/><Relationship Id="rId32" Type="http://schemas.openxmlformats.org/officeDocument/2006/relationships/font" Target="fonts/RubikSemiBold-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RubikSemiBold-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ubikMedium-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252de09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g37252de090a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252de09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7252de090a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7252de090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7252de090a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252de090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7252de090a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8.png"/><Relationship Id="rId6"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3.png"/><Relationship Id="rId6" Type="http://schemas.openxmlformats.org/officeDocument/2006/relationships/image" Target="../media/image20.png"/><Relationship Id="rId7"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7.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0.png"/><Relationship Id="rId7" Type="http://schemas.openxmlformats.org/officeDocument/2006/relationships/image" Target="../media/image1.png"/><Relationship Id="rId8"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1.png"/><Relationship Id="rId6"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2.png"/><Relationship Id="rId6"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9.png"/><Relationship Id="rId6"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b="0" l="0" r="0" t="0"/>
          <a:stretch/>
        </p:blipFill>
        <p:spPr>
          <a:xfrm>
            <a:off x="349800" y="186500"/>
            <a:ext cx="1399901" cy="541300"/>
          </a:xfrm>
          <a:prstGeom prst="rect">
            <a:avLst/>
          </a:prstGeom>
          <a:noFill/>
          <a:ln>
            <a:noFill/>
          </a:ln>
        </p:spPr>
      </p:pic>
      <p:sp>
        <p:nvSpPr>
          <p:cNvPr id="56" name="Google Shape;56;p1"/>
          <p:cNvSpPr txBox="1"/>
          <p:nvPr/>
        </p:nvSpPr>
        <p:spPr>
          <a:xfrm>
            <a:off x="517900" y="1074800"/>
            <a:ext cx="5623500" cy="17085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3300">
                <a:solidFill>
                  <a:schemeClr val="lt1"/>
                </a:solidFill>
                <a:latin typeface="Rubik"/>
                <a:ea typeface="Rubik"/>
                <a:cs typeface="Rubik"/>
                <a:sym typeface="Rubik"/>
              </a:rPr>
              <a:t>Performance Analytics Kimia Farma Bussiness Year 2020 - 2023</a:t>
            </a:r>
            <a:endParaRPr b="0" i="0" sz="800" u="none" cap="none" strike="noStrike">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b="0" i="0" lang="en" sz="2500" u="none" cap="none" strike="noStrike">
                <a:solidFill>
                  <a:schemeClr val="lt1"/>
                </a:solidFill>
                <a:latin typeface="Rubik SemiBold"/>
                <a:ea typeface="Rubik SemiBold"/>
                <a:cs typeface="Rubik SemiBold"/>
                <a:sym typeface="Rubik SemiBold"/>
              </a:rPr>
              <a:t>Kimia Farma - Big Data Analytics</a:t>
            </a:r>
            <a:endParaRPr b="0" i="0" sz="2500" u="none" cap="none" strike="noStrik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chemeClr val="lt1"/>
                </a:solidFill>
                <a:latin typeface="Rubik Light"/>
                <a:ea typeface="Rubik Light"/>
                <a:cs typeface="Rubik Light"/>
                <a:sym typeface="Rubik Light"/>
              </a:rPr>
              <a:t>Presented by</a:t>
            </a:r>
            <a:endParaRPr b="0"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Geoffrey Jedidiah. S</a:t>
            </a:r>
            <a:endParaRPr b="0" i="0" sz="3000" u="none" cap="none" strike="noStrike">
              <a:solidFill>
                <a:schemeClr val="lt1"/>
              </a:solidFill>
              <a:latin typeface="Rubik Light"/>
              <a:ea typeface="Rubik Light"/>
              <a:cs typeface="Rubik Light"/>
              <a:sym typeface="Rubik Light"/>
            </a:endParaRPr>
          </a:p>
        </p:txBody>
      </p:sp>
      <p:pic>
        <p:nvPicPr>
          <p:cNvPr id="61" name="Google Shape;61;p1"/>
          <p:cNvPicPr preferRelativeResize="0"/>
          <p:nvPr/>
        </p:nvPicPr>
        <p:blipFill rotWithShape="1">
          <a:blip r:embed="rId5">
            <a:alphaModFix/>
          </a:blip>
          <a:srcRect b="0" l="0" r="0" t="0"/>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g37252de090a_0_3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51" name="Google Shape;151;g37252de090a_0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2" name="Google Shape;152;g37252de090a_0_33"/>
          <p:cNvSpPr txBox="1"/>
          <p:nvPr/>
        </p:nvSpPr>
        <p:spPr>
          <a:xfrm>
            <a:off x="387650" y="1856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5.  Insight Data</a:t>
            </a:r>
            <a:endParaRPr b="1" i="0" sz="2700" u="none" cap="none" strike="noStrike">
              <a:solidFill>
                <a:srgbClr val="000000"/>
              </a:solidFill>
              <a:latin typeface="Rubik"/>
              <a:ea typeface="Rubik"/>
              <a:cs typeface="Rubik"/>
              <a:sym typeface="Rubik"/>
            </a:endParaRPr>
          </a:p>
        </p:txBody>
      </p:sp>
      <p:sp>
        <p:nvSpPr>
          <p:cNvPr id="153" name="Google Shape;153;g37252de090a_0_33"/>
          <p:cNvSpPr txBox="1"/>
          <p:nvPr/>
        </p:nvSpPr>
        <p:spPr>
          <a:xfrm>
            <a:off x="728150" y="837863"/>
            <a:ext cx="8463000" cy="4311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latin typeface="Rubik"/>
                <a:ea typeface="Rubik"/>
                <a:cs typeface="Rubik"/>
                <a:sym typeface="Rubik"/>
              </a:rPr>
              <a:t>2.    Tren &amp; Performa Finansial Tahunan</a:t>
            </a:r>
            <a:endParaRPr sz="1600">
              <a:latin typeface="Rubik"/>
              <a:ea typeface="Rubik"/>
              <a:cs typeface="Rubik"/>
              <a:sym typeface="Rubik"/>
            </a:endParaRPr>
          </a:p>
        </p:txBody>
      </p:sp>
      <p:sp>
        <p:nvSpPr>
          <p:cNvPr id="154" name="Google Shape;154;g37252de090a_0_33"/>
          <p:cNvSpPr txBox="1"/>
          <p:nvPr/>
        </p:nvSpPr>
        <p:spPr>
          <a:xfrm>
            <a:off x="991300" y="1320925"/>
            <a:ext cx="4460700" cy="35016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311150" lvl="0" marL="457200" rtl="0" algn="l">
              <a:lnSpc>
                <a:spcPct val="150000"/>
              </a:lnSpc>
              <a:spcBef>
                <a:spcPts val="0"/>
              </a:spcBef>
              <a:spcAft>
                <a:spcPts val="0"/>
              </a:spcAft>
              <a:buClr>
                <a:schemeClr val="dk1"/>
              </a:buClr>
              <a:buSzPts val="1300"/>
              <a:buChar char="●"/>
            </a:pPr>
            <a:r>
              <a:rPr b="1" lang="en" sz="1200">
                <a:solidFill>
                  <a:schemeClr val="dk1"/>
                </a:solidFill>
              </a:rPr>
              <a:t>Tren Pendapatan:</a:t>
            </a:r>
            <a:r>
              <a:rPr lang="en" sz="1200">
                <a:solidFill>
                  <a:schemeClr val="dk1"/>
                </a:solidFill>
              </a:rPr>
              <a:t> Pendapatan tahunan Kimia Farma relatif stabil. Pendapatan tertinggi tercatat pada tahun </a:t>
            </a:r>
            <a:r>
              <a:rPr b="1" lang="en" sz="1200">
                <a:solidFill>
                  <a:schemeClr val="dk1"/>
                </a:solidFill>
              </a:rPr>
              <a:t>2022</a:t>
            </a:r>
            <a:r>
              <a:rPr lang="en" sz="1200">
                <a:solidFill>
                  <a:schemeClr val="dk1"/>
                </a:solidFill>
              </a:rPr>
              <a:t>, diikuti oleh tahun 2020, 2023, dan terendah pada tahun 2021.</a:t>
            </a:r>
            <a:endParaRPr sz="1200">
              <a:solidFill>
                <a:schemeClr val="dk1"/>
              </a:solidFill>
            </a:endParaRPr>
          </a:p>
          <a:p>
            <a:pPr indent="0" lvl="0" marL="457200" rtl="0" algn="l">
              <a:lnSpc>
                <a:spcPct val="150000"/>
              </a:lnSpc>
              <a:spcBef>
                <a:spcPts val="0"/>
              </a:spcBef>
              <a:spcAft>
                <a:spcPts val="0"/>
              </a:spcAft>
              <a:buNone/>
            </a:pPr>
            <a:r>
              <a:t/>
            </a:r>
            <a:endParaRPr sz="1200">
              <a:solidFill>
                <a:schemeClr val="dk1"/>
              </a:solidFill>
            </a:endParaRPr>
          </a:p>
          <a:p>
            <a:pPr indent="-311150" lvl="0" marL="457200" rtl="0" algn="l">
              <a:lnSpc>
                <a:spcPct val="150000"/>
              </a:lnSpc>
              <a:spcBef>
                <a:spcPts val="0"/>
              </a:spcBef>
              <a:spcAft>
                <a:spcPts val="0"/>
              </a:spcAft>
              <a:buClr>
                <a:schemeClr val="dk1"/>
              </a:buClr>
              <a:buSzPts val="1300"/>
              <a:buChar char="●"/>
            </a:pPr>
            <a:r>
              <a:rPr b="1" lang="en" sz="1200">
                <a:solidFill>
                  <a:schemeClr val="dk1"/>
                </a:solidFill>
              </a:rPr>
              <a:t>Tren Bulanan:</a:t>
            </a:r>
            <a:r>
              <a:rPr lang="en" sz="1200">
                <a:solidFill>
                  <a:schemeClr val="dk1"/>
                </a:solidFill>
              </a:rPr>
              <a:t> Visualisasi </a:t>
            </a:r>
            <a:r>
              <a:rPr i="1" lang="en" sz="1200">
                <a:solidFill>
                  <a:schemeClr val="dk1"/>
                </a:solidFill>
              </a:rPr>
              <a:t>line chart</a:t>
            </a:r>
            <a:r>
              <a:rPr lang="en" sz="1200">
                <a:solidFill>
                  <a:schemeClr val="dk1"/>
                </a:solidFill>
              </a:rPr>
              <a:t> menunjukkan bahwa tren penjualan </a:t>
            </a:r>
            <a:r>
              <a:rPr i="1" lang="en" sz="1200">
                <a:solidFill>
                  <a:schemeClr val="dk1"/>
                </a:solidFill>
              </a:rPr>
              <a:t>nett_sales </a:t>
            </a:r>
            <a:r>
              <a:rPr lang="en" sz="1200">
                <a:solidFill>
                  <a:schemeClr val="dk1"/>
                </a:solidFill>
              </a:rPr>
              <a:t>dan keuntungan </a:t>
            </a:r>
            <a:r>
              <a:rPr i="1" lang="en" sz="1200">
                <a:solidFill>
                  <a:schemeClr val="dk1"/>
                </a:solidFill>
              </a:rPr>
              <a:t>nett profit</a:t>
            </a:r>
            <a:r>
              <a:rPr lang="en" sz="1200">
                <a:solidFill>
                  <a:schemeClr val="dk1"/>
                </a:solidFill>
              </a:rPr>
              <a:t> bulanan relatif stabil. Penjualan secara konsisten berada jauh di atas profit, mengindikasikan </a:t>
            </a:r>
            <a:r>
              <a:rPr b="1" lang="en" sz="1200">
                <a:solidFill>
                  <a:schemeClr val="dk1"/>
                </a:solidFill>
              </a:rPr>
              <a:t>margin laba yang cenderung tipis</a:t>
            </a:r>
            <a:r>
              <a:rPr lang="en" sz="1200">
                <a:solidFill>
                  <a:schemeClr val="dk1"/>
                </a:solidFill>
              </a:rPr>
              <a:t>.</a:t>
            </a:r>
            <a:endParaRPr sz="1200">
              <a:solidFill>
                <a:schemeClr val="dk1"/>
              </a:solidFill>
            </a:endParaRPr>
          </a:p>
          <a:p>
            <a:pPr indent="0" lvl="0" marL="457200" rtl="0" algn="l">
              <a:lnSpc>
                <a:spcPct val="150000"/>
              </a:lnSpc>
              <a:spcBef>
                <a:spcPts val="0"/>
              </a:spcBef>
              <a:spcAft>
                <a:spcPts val="0"/>
              </a:spcAft>
              <a:buNone/>
            </a:pPr>
            <a:r>
              <a:t/>
            </a:r>
            <a:endParaRPr b="1" sz="1300">
              <a:solidFill>
                <a:schemeClr val="dk1"/>
              </a:solidFill>
            </a:endParaRPr>
          </a:p>
          <a:p>
            <a:pPr indent="0" lvl="0" marL="0" marR="0" rtl="0" algn="l">
              <a:lnSpc>
                <a:spcPct val="150000"/>
              </a:lnSpc>
              <a:spcBef>
                <a:spcPts val="0"/>
              </a:spcBef>
              <a:spcAft>
                <a:spcPts val="0"/>
              </a:spcAft>
              <a:buClr>
                <a:schemeClr val="dk1"/>
              </a:buClr>
              <a:buSzPts val="1400"/>
              <a:buFont typeface="Arial"/>
              <a:buNone/>
            </a:pPr>
            <a:r>
              <a:t/>
            </a:r>
            <a:endParaRPr sz="1300">
              <a:solidFill>
                <a:schemeClr val="dk1"/>
              </a:solidFill>
              <a:latin typeface="Rubik"/>
              <a:ea typeface="Rubik"/>
              <a:cs typeface="Rubik"/>
              <a:sym typeface="Rubik"/>
            </a:endParaRPr>
          </a:p>
        </p:txBody>
      </p:sp>
      <p:pic>
        <p:nvPicPr>
          <p:cNvPr id="155" name="Google Shape;155;g37252de090a_0_33"/>
          <p:cNvPicPr preferRelativeResize="0"/>
          <p:nvPr/>
        </p:nvPicPr>
        <p:blipFill>
          <a:blip r:embed="rId5">
            <a:alphaModFix/>
          </a:blip>
          <a:stretch>
            <a:fillRect/>
          </a:stretch>
        </p:blipFill>
        <p:spPr>
          <a:xfrm>
            <a:off x="6142950" y="997950"/>
            <a:ext cx="2377625" cy="1795925"/>
          </a:xfrm>
          <a:prstGeom prst="rect">
            <a:avLst/>
          </a:prstGeom>
          <a:noFill/>
          <a:ln>
            <a:noFill/>
          </a:ln>
          <a:effectLst>
            <a:outerShdw blurRad="57150" rotWithShape="0" algn="bl" dir="5400000" dist="19050">
              <a:srgbClr val="000000">
                <a:alpha val="50000"/>
              </a:srgbClr>
            </a:outerShdw>
          </a:effectLst>
        </p:spPr>
      </p:pic>
      <p:pic>
        <p:nvPicPr>
          <p:cNvPr id="156" name="Google Shape;156;g37252de090a_0_33"/>
          <p:cNvPicPr preferRelativeResize="0"/>
          <p:nvPr/>
        </p:nvPicPr>
        <p:blipFill>
          <a:blip r:embed="rId6">
            <a:alphaModFix/>
          </a:blip>
          <a:stretch>
            <a:fillRect/>
          </a:stretch>
        </p:blipFill>
        <p:spPr>
          <a:xfrm>
            <a:off x="6142950" y="2793877"/>
            <a:ext cx="2377625" cy="153902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id="161" name="Google Shape;161;g37252de090a_0_45"/>
          <p:cNvPicPr preferRelativeResize="0"/>
          <p:nvPr/>
        </p:nvPicPr>
        <p:blipFill rotWithShape="1">
          <a:blip r:embed="rId3">
            <a:alphaModFix amt="10000"/>
          </a:blip>
          <a:srcRect b="0" l="0" r="0" t="0"/>
          <a:stretch/>
        </p:blipFill>
        <p:spPr>
          <a:xfrm>
            <a:off x="47150" y="0"/>
            <a:ext cx="9144001" cy="5143501"/>
          </a:xfrm>
          <a:prstGeom prst="rect">
            <a:avLst/>
          </a:prstGeom>
          <a:noFill/>
          <a:ln>
            <a:noFill/>
          </a:ln>
        </p:spPr>
      </p:pic>
      <p:pic>
        <p:nvPicPr>
          <p:cNvPr id="162" name="Google Shape;162;g37252de090a_0_4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63" name="Google Shape;163;g37252de090a_0_45"/>
          <p:cNvSpPr txBox="1"/>
          <p:nvPr/>
        </p:nvSpPr>
        <p:spPr>
          <a:xfrm>
            <a:off x="387650" y="1856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5.  Insight Data</a:t>
            </a:r>
            <a:endParaRPr b="1" i="0" sz="2700" u="none" cap="none" strike="noStrike">
              <a:solidFill>
                <a:srgbClr val="000000"/>
              </a:solidFill>
              <a:latin typeface="Rubik"/>
              <a:ea typeface="Rubik"/>
              <a:cs typeface="Rubik"/>
              <a:sym typeface="Rubik"/>
            </a:endParaRPr>
          </a:p>
        </p:txBody>
      </p:sp>
      <p:sp>
        <p:nvSpPr>
          <p:cNvPr id="164" name="Google Shape;164;g37252de090a_0_45"/>
          <p:cNvSpPr txBox="1"/>
          <p:nvPr/>
        </p:nvSpPr>
        <p:spPr>
          <a:xfrm>
            <a:off x="728150" y="837863"/>
            <a:ext cx="8463000" cy="4311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latin typeface="Rubik"/>
                <a:ea typeface="Rubik"/>
                <a:cs typeface="Rubik"/>
                <a:sym typeface="Rubik"/>
              </a:rPr>
              <a:t>3</a:t>
            </a:r>
            <a:r>
              <a:rPr lang="en" sz="1600">
                <a:latin typeface="Rubik"/>
                <a:ea typeface="Rubik"/>
                <a:cs typeface="Rubik"/>
                <a:sym typeface="Rubik"/>
              </a:rPr>
              <a:t>.    Performa berdasarkan Wilayah &amp; Produk</a:t>
            </a:r>
            <a:endParaRPr sz="1600">
              <a:latin typeface="Rubik"/>
              <a:ea typeface="Rubik"/>
              <a:cs typeface="Rubik"/>
              <a:sym typeface="Rubik"/>
            </a:endParaRPr>
          </a:p>
        </p:txBody>
      </p:sp>
      <p:sp>
        <p:nvSpPr>
          <p:cNvPr id="165" name="Google Shape;165;g37252de090a_0_45"/>
          <p:cNvSpPr txBox="1"/>
          <p:nvPr/>
        </p:nvSpPr>
        <p:spPr>
          <a:xfrm>
            <a:off x="991300" y="1320925"/>
            <a:ext cx="3442200" cy="39096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chemeClr val="dk1"/>
              </a:buClr>
              <a:buSzPts val="1100"/>
              <a:buChar char="●"/>
            </a:pPr>
            <a:r>
              <a:rPr b="1" lang="en" sz="1100">
                <a:solidFill>
                  <a:schemeClr val="dk1"/>
                </a:solidFill>
              </a:rPr>
              <a:t>Dominasi Wilayah:</a:t>
            </a:r>
            <a:r>
              <a:rPr lang="en" sz="1100">
                <a:solidFill>
                  <a:schemeClr val="dk1"/>
                </a:solidFill>
              </a:rPr>
              <a:t> Provinsi </a:t>
            </a:r>
            <a:r>
              <a:rPr b="1" lang="en" sz="1100">
                <a:solidFill>
                  <a:schemeClr val="dk1"/>
                </a:solidFill>
              </a:rPr>
              <a:t>Jawa Barat</a:t>
            </a:r>
            <a:r>
              <a:rPr lang="en" sz="1100">
                <a:solidFill>
                  <a:schemeClr val="dk1"/>
                </a:solidFill>
              </a:rPr>
              <a:t> mendominasi dari sisi jumlah transaksi dan penjualan bersih </a:t>
            </a:r>
            <a:r>
              <a:rPr i="1" lang="en" sz="1100">
                <a:solidFill>
                  <a:schemeClr val="dk1"/>
                </a:solidFill>
              </a:rPr>
              <a:t>nett sales</a:t>
            </a:r>
            <a:r>
              <a:rPr lang="en" sz="1100">
                <a:solidFill>
                  <a:schemeClr val="dk1"/>
                </a:solidFill>
              </a:rPr>
              <a:t> dengan volume transaksi tertinggi (198 ribu kali) dan penjualan bersih terbesar (Rp 94,87 miliar). Jawa Barat juga menjadi penyumbang keuntungan terbesar, dengan </a:t>
            </a:r>
            <a:r>
              <a:rPr b="1" lang="en" sz="1100">
                <a:solidFill>
                  <a:schemeClr val="dk1"/>
                </a:solidFill>
              </a:rPr>
              <a:t>Rp 26,94 miliar</a:t>
            </a:r>
            <a:r>
              <a:rPr lang="en" sz="1100">
                <a:solidFill>
                  <a:schemeClr val="dk1"/>
                </a:solidFill>
              </a:rPr>
              <a:t> atau sekitar 29% dari total profit.</a:t>
            </a:r>
            <a:endParaRPr sz="1100">
              <a:solidFill>
                <a:schemeClr val="dk1"/>
              </a:solidFill>
            </a:endParaRPr>
          </a:p>
          <a:p>
            <a:pPr indent="0" lvl="0" marL="457200" rtl="0" algn="l">
              <a:lnSpc>
                <a:spcPct val="150000"/>
              </a:lnSpc>
              <a:spcBef>
                <a:spcPts val="0"/>
              </a:spcBef>
              <a:spcAft>
                <a:spcPts val="0"/>
              </a:spcAft>
              <a:buNone/>
            </a:pPr>
            <a:r>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Kategori Produk Terlaris:</a:t>
            </a:r>
            <a:r>
              <a:rPr lang="en" sz="1100">
                <a:solidFill>
                  <a:schemeClr val="dk1"/>
                </a:solidFill>
              </a:rPr>
              <a:t> Berdasarkan pie chart, kategori produk </a:t>
            </a:r>
            <a:r>
              <a:rPr b="1" lang="en" sz="1100">
                <a:solidFill>
                  <a:schemeClr val="dk1"/>
                </a:solidFill>
              </a:rPr>
              <a:t>R06</a:t>
            </a:r>
            <a:r>
              <a:rPr lang="en" sz="1100">
                <a:solidFill>
                  <a:schemeClr val="dk1"/>
                </a:solidFill>
              </a:rPr>
              <a:t> menjadi kontributor terbesar terhadap penjualan bersih dengan persentase sekitar </a:t>
            </a:r>
            <a:r>
              <a:rPr b="1" lang="en" sz="1100">
                <a:solidFill>
                  <a:schemeClr val="dk1"/>
                </a:solidFill>
              </a:rPr>
              <a:t>20.2%</a:t>
            </a:r>
            <a:r>
              <a:rPr lang="en" sz="1100">
                <a:solidFill>
                  <a:schemeClr val="dk1"/>
                </a:solidFill>
              </a:rPr>
              <a:t> dari total penjualan.</a:t>
            </a:r>
            <a:endParaRPr sz="1100">
              <a:solidFill>
                <a:schemeClr val="dk1"/>
              </a:solidFill>
            </a:endParaRPr>
          </a:p>
          <a:p>
            <a:pPr indent="0" lvl="0" marL="0" marR="0" rtl="0" algn="l">
              <a:lnSpc>
                <a:spcPct val="150000"/>
              </a:lnSpc>
              <a:spcBef>
                <a:spcPts val="0"/>
              </a:spcBef>
              <a:spcAft>
                <a:spcPts val="0"/>
              </a:spcAft>
              <a:buClr>
                <a:schemeClr val="dk1"/>
              </a:buClr>
              <a:buSzPts val="1400"/>
              <a:buFont typeface="Arial"/>
              <a:buNone/>
            </a:pPr>
            <a:r>
              <a:t/>
            </a:r>
            <a:endParaRPr b="1" sz="1100">
              <a:solidFill>
                <a:schemeClr val="dk1"/>
              </a:solidFill>
            </a:endParaRPr>
          </a:p>
        </p:txBody>
      </p:sp>
      <p:pic>
        <p:nvPicPr>
          <p:cNvPr id="166" name="Google Shape;166;g37252de090a_0_45"/>
          <p:cNvPicPr preferRelativeResize="0"/>
          <p:nvPr/>
        </p:nvPicPr>
        <p:blipFill>
          <a:blip r:embed="rId5">
            <a:alphaModFix/>
          </a:blip>
          <a:stretch>
            <a:fillRect/>
          </a:stretch>
        </p:blipFill>
        <p:spPr>
          <a:xfrm>
            <a:off x="4848425" y="3261625"/>
            <a:ext cx="1905000" cy="1622500"/>
          </a:xfrm>
          <a:prstGeom prst="rect">
            <a:avLst/>
          </a:prstGeom>
          <a:noFill/>
          <a:ln>
            <a:noFill/>
          </a:ln>
          <a:effectLst>
            <a:outerShdw blurRad="57150" rotWithShape="0" algn="bl" dir="5400000" dist="19050">
              <a:srgbClr val="000000">
                <a:alpha val="50000"/>
              </a:srgbClr>
            </a:outerShdw>
          </a:effectLst>
        </p:spPr>
      </p:pic>
      <p:pic>
        <p:nvPicPr>
          <p:cNvPr id="167" name="Google Shape;167;g37252de090a_0_45"/>
          <p:cNvPicPr preferRelativeResize="0"/>
          <p:nvPr/>
        </p:nvPicPr>
        <p:blipFill>
          <a:blip r:embed="rId6">
            <a:alphaModFix/>
          </a:blip>
          <a:stretch>
            <a:fillRect/>
          </a:stretch>
        </p:blipFill>
        <p:spPr>
          <a:xfrm>
            <a:off x="5521596" y="1535712"/>
            <a:ext cx="2922402" cy="1459175"/>
          </a:xfrm>
          <a:prstGeom prst="rect">
            <a:avLst/>
          </a:prstGeom>
          <a:noFill/>
          <a:ln>
            <a:noFill/>
          </a:ln>
          <a:effectLst>
            <a:outerShdw blurRad="57150" rotWithShape="0" algn="bl" dir="5400000" dist="19050">
              <a:srgbClr val="000000">
                <a:alpha val="50000"/>
              </a:srgbClr>
            </a:outerShdw>
          </a:effectLst>
        </p:spPr>
      </p:pic>
      <p:pic>
        <p:nvPicPr>
          <p:cNvPr id="168" name="Google Shape;168;g37252de090a_0_45"/>
          <p:cNvPicPr preferRelativeResize="0"/>
          <p:nvPr/>
        </p:nvPicPr>
        <p:blipFill>
          <a:blip r:embed="rId7">
            <a:alphaModFix/>
          </a:blip>
          <a:stretch>
            <a:fillRect/>
          </a:stretch>
        </p:blipFill>
        <p:spPr>
          <a:xfrm>
            <a:off x="6916774" y="3261624"/>
            <a:ext cx="2163312" cy="162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g37252de090a_0_59"/>
          <p:cNvPicPr preferRelativeResize="0"/>
          <p:nvPr/>
        </p:nvPicPr>
        <p:blipFill rotWithShape="1">
          <a:blip r:embed="rId3">
            <a:alphaModFix amt="10000"/>
          </a:blip>
          <a:srcRect b="0" l="0" r="0" t="0"/>
          <a:stretch/>
        </p:blipFill>
        <p:spPr>
          <a:xfrm>
            <a:off x="47150" y="0"/>
            <a:ext cx="9144001" cy="5143501"/>
          </a:xfrm>
          <a:prstGeom prst="rect">
            <a:avLst/>
          </a:prstGeom>
          <a:noFill/>
          <a:ln>
            <a:noFill/>
          </a:ln>
        </p:spPr>
      </p:pic>
      <p:pic>
        <p:nvPicPr>
          <p:cNvPr id="174" name="Google Shape;174;g37252de090a_0_5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75" name="Google Shape;175;g37252de090a_0_59"/>
          <p:cNvSpPr txBox="1"/>
          <p:nvPr/>
        </p:nvSpPr>
        <p:spPr>
          <a:xfrm>
            <a:off x="387650" y="1856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5.  Insight Data</a:t>
            </a:r>
            <a:endParaRPr b="1" i="0" sz="2700" u="none" cap="none" strike="noStrike">
              <a:solidFill>
                <a:srgbClr val="000000"/>
              </a:solidFill>
              <a:latin typeface="Rubik"/>
              <a:ea typeface="Rubik"/>
              <a:cs typeface="Rubik"/>
              <a:sym typeface="Rubik"/>
            </a:endParaRPr>
          </a:p>
        </p:txBody>
      </p:sp>
      <p:sp>
        <p:nvSpPr>
          <p:cNvPr id="176" name="Google Shape;176;g37252de090a_0_59"/>
          <p:cNvSpPr txBox="1"/>
          <p:nvPr/>
        </p:nvSpPr>
        <p:spPr>
          <a:xfrm>
            <a:off x="728150" y="837863"/>
            <a:ext cx="8463000" cy="4311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600">
                <a:latin typeface="Rubik"/>
                <a:ea typeface="Rubik"/>
                <a:cs typeface="Rubik"/>
                <a:sym typeface="Rubik"/>
              </a:rPr>
              <a:t>4</a:t>
            </a:r>
            <a:r>
              <a:rPr lang="en" sz="1600">
                <a:latin typeface="Rubik"/>
                <a:ea typeface="Rubik"/>
                <a:cs typeface="Rubik"/>
                <a:sym typeface="Rubik"/>
              </a:rPr>
              <a:t>.    Performa Cabang &amp; Pelanggan</a:t>
            </a:r>
            <a:endParaRPr sz="1600">
              <a:latin typeface="Rubik"/>
              <a:ea typeface="Rubik"/>
              <a:cs typeface="Rubik"/>
              <a:sym typeface="Rubik"/>
            </a:endParaRPr>
          </a:p>
        </p:txBody>
      </p:sp>
      <p:sp>
        <p:nvSpPr>
          <p:cNvPr id="177" name="Google Shape;177;g37252de090a_0_59"/>
          <p:cNvSpPr txBox="1"/>
          <p:nvPr/>
        </p:nvSpPr>
        <p:spPr>
          <a:xfrm>
            <a:off x="991300" y="1320925"/>
            <a:ext cx="3970200" cy="39096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298450" lvl="0" marL="457200" rtl="0" algn="l">
              <a:lnSpc>
                <a:spcPct val="150000"/>
              </a:lnSpc>
              <a:spcBef>
                <a:spcPts val="0"/>
              </a:spcBef>
              <a:spcAft>
                <a:spcPts val="0"/>
              </a:spcAft>
              <a:buClr>
                <a:schemeClr val="dk1"/>
              </a:buClr>
              <a:buSzPts val="1100"/>
              <a:buChar char="●"/>
            </a:pPr>
            <a:r>
              <a:rPr b="1" lang="en" sz="1100">
                <a:solidFill>
                  <a:schemeClr val="dk1"/>
                </a:solidFill>
              </a:rPr>
              <a:t>Cabang dengan Perbedaan Rating:</a:t>
            </a:r>
            <a:r>
              <a:rPr lang="en" sz="1100">
                <a:solidFill>
                  <a:schemeClr val="dk1"/>
                </a:solidFill>
              </a:rPr>
              <a:t> Analisis menunjukkan adanya anomali pada cabang yang mendapatkan </a:t>
            </a:r>
            <a:r>
              <a:rPr b="1" lang="en" sz="1100">
                <a:solidFill>
                  <a:schemeClr val="dk1"/>
                </a:solidFill>
              </a:rPr>
              <a:t>rating tertinggi (5)</a:t>
            </a:r>
            <a:r>
              <a:rPr lang="en" sz="1100">
                <a:solidFill>
                  <a:schemeClr val="dk1"/>
                </a:solidFill>
              </a:rPr>
              <a:t>, namun justru memiliki </a:t>
            </a:r>
            <a:r>
              <a:rPr b="1" lang="en" sz="1100">
                <a:solidFill>
                  <a:schemeClr val="dk1"/>
                </a:solidFill>
              </a:rPr>
              <a:t>rating transaksi terendah (3)</a:t>
            </a:r>
            <a:r>
              <a:rPr lang="en" sz="1100">
                <a:solidFill>
                  <a:schemeClr val="dk1"/>
                </a:solidFill>
              </a:rPr>
              <a:t>. Temuan ini memerlukan investigasi lebih lanjut untuk memahami penyebab ketidaksesuaian tersebut.</a:t>
            </a:r>
            <a:endParaRPr sz="1100">
              <a:solidFill>
                <a:schemeClr val="dk1"/>
              </a:solidFill>
            </a:endParaRPr>
          </a:p>
          <a:p>
            <a:pPr indent="0" lvl="0" marL="457200" rtl="0" algn="l">
              <a:lnSpc>
                <a:spcPct val="150000"/>
              </a:lnSpc>
              <a:spcBef>
                <a:spcPts val="0"/>
              </a:spcBef>
              <a:spcAft>
                <a:spcPts val="0"/>
              </a:spcAft>
              <a:buNone/>
            </a:pPr>
            <a:r>
              <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 sz="1100">
                <a:solidFill>
                  <a:schemeClr val="dk1"/>
                </a:solidFill>
              </a:rPr>
              <a:t>Pelanggan Teratas:</a:t>
            </a:r>
            <a:r>
              <a:rPr lang="en" sz="1100">
                <a:solidFill>
                  <a:schemeClr val="dk1"/>
                </a:solidFill>
              </a:rPr>
              <a:t> Lima pelanggan teratas berdasarkan jumlah pembelian sejak 2020 adalah </a:t>
            </a:r>
            <a:r>
              <a:rPr b="1" lang="en" sz="1100">
                <a:solidFill>
                  <a:schemeClr val="dk1"/>
                </a:solidFill>
              </a:rPr>
              <a:t>Michael Smith, Michael Johnson, David Smith, John Smith, dan James Smith</a:t>
            </a:r>
            <a:r>
              <a:rPr lang="en" sz="1100">
                <a:solidFill>
                  <a:schemeClr val="dk1"/>
                </a:solidFill>
              </a:rPr>
              <a:t>. Michael Smith menjadi pelanggan paling loyal dengan total 316 pembelian.</a:t>
            </a:r>
            <a:endParaRPr sz="1100">
              <a:solidFill>
                <a:schemeClr val="dk1"/>
              </a:solidFill>
            </a:endParaRPr>
          </a:p>
          <a:p>
            <a:pPr indent="0" lvl="0" marL="457200" rtl="0" algn="l">
              <a:lnSpc>
                <a:spcPct val="150000"/>
              </a:lnSpc>
              <a:spcBef>
                <a:spcPts val="0"/>
              </a:spcBef>
              <a:spcAft>
                <a:spcPts val="0"/>
              </a:spcAft>
              <a:buNone/>
            </a:pPr>
            <a:r>
              <a:t/>
            </a:r>
            <a:endParaRPr b="1" sz="1100">
              <a:solidFill>
                <a:schemeClr val="dk1"/>
              </a:solidFill>
            </a:endParaRPr>
          </a:p>
          <a:p>
            <a:pPr indent="0" lvl="0" marL="0" marR="0" rtl="0" algn="l">
              <a:lnSpc>
                <a:spcPct val="150000"/>
              </a:lnSpc>
              <a:spcBef>
                <a:spcPts val="0"/>
              </a:spcBef>
              <a:spcAft>
                <a:spcPts val="0"/>
              </a:spcAft>
              <a:buClr>
                <a:schemeClr val="dk1"/>
              </a:buClr>
              <a:buSzPts val="1400"/>
              <a:buFont typeface="Arial"/>
              <a:buNone/>
            </a:pPr>
            <a:r>
              <a:t/>
            </a:r>
            <a:endParaRPr b="1" sz="1100">
              <a:solidFill>
                <a:schemeClr val="dk1"/>
              </a:solidFill>
            </a:endParaRPr>
          </a:p>
        </p:txBody>
      </p:sp>
      <p:pic>
        <p:nvPicPr>
          <p:cNvPr id="178" name="Google Shape;178;g37252de090a_0_59"/>
          <p:cNvPicPr preferRelativeResize="0"/>
          <p:nvPr/>
        </p:nvPicPr>
        <p:blipFill>
          <a:blip r:embed="rId5">
            <a:alphaModFix/>
          </a:blip>
          <a:stretch>
            <a:fillRect/>
          </a:stretch>
        </p:blipFill>
        <p:spPr>
          <a:xfrm>
            <a:off x="5107525" y="1379925"/>
            <a:ext cx="3609974" cy="1565650"/>
          </a:xfrm>
          <a:prstGeom prst="rect">
            <a:avLst/>
          </a:prstGeom>
          <a:noFill/>
          <a:ln>
            <a:noFill/>
          </a:ln>
        </p:spPr>
      </p:pic>
      <p:pic>
        <p:nvPicPr>
          <p:cNvPr id="179" name="Google Shape;179;g37252de090a_0_59"/>
          <p:cNvPicPr preferRelativeResize="0"/>
          <p:nvPr/>
        </p:nvPicPr>
        <p:blipFill>
          <a:blip r:embed="rId6">
            <a:alphaModFix/>
          </a:blip>
          <a:stretch>
            <a:fillRect/>
          </a:stretch>
        </p:blipFill>
        <p:spPr>
          <a:xfrm>
            <a:off x="5562737" y="3212749"/>
            <a:ext cx="2605625" cy="166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183" name="Shape 183"/>
        <p:cNvGrpSpPr/>
        <p:nvPr/>
      </p:nvGrpSpPr>
      <p:grpSpPr>
        <a:xfrm>
          <a:off x="0" y="0"/>
          <a:ext cx="0" cy="0"/>
          <a:chOff x="0" y="0"/>
          <a:chExt cx="0" cy="0"/>
        </a:xfrm>
      </p:grpSpPr>
      <p:pic>
        <p:nvPicPr>
          <p:cNvPr id="184" name="Google Shape;184;p8"/>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85" name="Google Shape;185;p8"/>
          <p:cNvPicPr preferRelativeResize="0"/>
          <p:nvPr/>
        </p:nvPicPr>
        <p:blipFill rotWithShape="1">
          <a:blip r:embed="rId4">
            <a:alphaModFix/>
          </a:blip>
          <a:srcRect b="0" l="0" r="0" t="0"/>
          <a:stretch/>
        </p:blipFill>
        <p:spPr>
          <a:xfrm>
            <a:off x="2895425" y="4262625"/>
            <a:ext cx="1399901" cy="541300"/>
          </a:xfrm>
          <a:prstGeom prst="rect">
            <a:avLst/>
          </a:prstGeom>
          <a:noFill/>
          <a:ln>
            <a:noFill/>
          </a:ln>
        </p:spPr>
      </p:pic>
      <p:sp>
        <p:nvSpPr>
          <p:cNvPr id="186" name="Google Shape;186;p8"/>
          <p:cNvSpPr txBox="1"/>
          <p:nvPr/>
        </p:nvSpPr>
        <p:spPr>
          <a:xfrm>
            <a:off x="2376000" y="1939850"/>
            <a:ext cx="4392000" cy="8772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sp>
        <p:nvSpPr>
          <p:cNvPr id="187" name="Google Shape;187;p8"/>
          <p:cNvSpPr txBox="1"/>
          <p:nvPr/>
        </p:nvSpPr>
        <p:spPr>
          <a:xfrm>
            <a:off x="4314750" y="4248575"/>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pic>
        <p:nvPicPr>
          <p:cNvPr id="188" name="Google Shape;188;p8"/>
          <p:cNvPicPr preferRelativeResize="0"/>
          <p:nvPr/>
        </p:nvPicPr>
        <p:blipFill rotWithShape="1">
          <a:blip r:embed="rId5">
            <a:alphaModFix/>
          </a:blip>
          <a:srcRect b="0" l="0" r="0" t="0"/>
          <a:stretch/>
        </p:blipFill>
        <p:spPr>
          <a:xfrm>
            <a:off x="4839000" y="4075800"/>
            <a:ext cx="1685949" cy="60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3"/>
          <p:cNvSpPr/>
          <p:nvPr/>
        </p:nvSpPr>
        <p:spPr>
          <a:xfrm>
            <a:off x="0" y="0"/>
            <a:ext cx="39072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737700" y="320150"/>
            <a:ext cx="2431800" cy="3298800"/>
          </a:xfrm>
          <a:prstGeom prst="round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ubik Medium"/>
              <a:ea typeface="Rubik Medium"/>
              <a:cs typeface="Rubik Medium"/>
              <a:sym typeface="Rubik Medium"/>
            </a:endParaRPr>
          </a:p>
        </p:txBody>
      </p:sp>
      <p:sp>
        <p:nvSpPr>
          <p:cNvPr id="70" name="Google Shape;70;p3"/>
          <p:cNvSpPr txBox="1"/>
          <p:nvPr/>
        </p:nvSpPr>
        <p:spPr>
          <a:xfrm>
            <a:off x="4673550" y="814813"/>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Geoffrey Jedidiah. S</a:t>
            </a:r>
            <a:endParaRPr b="0" i="0" sz="2000" u="none" cap="none" strike="noStrike">
              <a:solidFill>
                <a:srgbClr val="000000"/>
              </a:solidFill>
              <a:latin typeface="Rubik SemiBold"/>
              <a:ea typeface="Rubik SemiBold"/>
              <a:cs typeface="Rubik SemiBold"/>
              <a:sym typeface="Rubik SemiBold"/>
            </a:endParaRPr>
          </a:p>
        </p:txBody>
      </p:sp>
      <p:sp>
        <p:nvSpPr>
          <p:cNvPr id="71" name="Google Shape;71;p3"/>
          <p:cNvSpPr txBox="1"/>
          <p:nvPr/>
        </p:nvSpPr>
        <p:spPr>
          <a:xfrm>
            <a:off x="4358025" y="1395300"/>
            <a:ext cx="4460700" cy="2878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0"/>
              </a:spcBef>
              <a:spcAft>
                <a:spcPts val="0"/>
              </a:spcAft>
              <a:buClr>
                <a:srgbClr val="000000"/>
              </a:buClr>
              <a:buSzPts val="2000"/>
              <a:buFont typeface="Arial"/>
              <a:buNone/>
            </a:pPr>
            <a:r>
              <a:rPr lang="en" sz="1000">
                <a:solidFill>
                  <a:schemeClr val="dk1"/>
                </a:solidFill>
                <a:latin typeface="Rubik Medium"/>
                <a:ea typeface="Rubik Medium"/>
                <a:cs typeface="Rubik Medium"/>
                <a:sym typeface="Rubik Medium"/>
              </a:rPr>
              <a:t>Sebagai seorang yang sangat tertarik pada dunia data, saya memiliki fokus kuat pada Data Mining, Big Data, dan Business Intelligence. </a:t>
            </a:r>
            <a:endParaRPr sz="1000">
              <a:solidFill>
                <a:schemeClr val="dk1"/>
              </a:solidFill>
              <a:latin typeface="Rubik Medium"/>
              <a:ea typeface="Rubik Medium"/>
              <a:cs typeface="Rubik Medium"/>
              <a:sym typeface="Rubik Medium"/>
            </a:endParaRPr>
          </a:p>
          <a:p>
            <a:pPr indent="0" lvl="0" marL="0" rtl="0" algn="ctr">
              <a:lnSpc>
                <a:spcPct val="150000"/>
              </a:lnSpc>
              <a:spcBef>
                <a:spcPts val="0"/>
              </a:spcBef>
              <a:spcAft>
                <a:spcPts val="0"/>
              </a:spcAft>
              <a:buClr>
                <a:schemeClr val="dk1"/>
              </a:buClr>
              <a:buSzPts val="1100"/>
              <a:buFont typeface="Arial"/>
              <a:buNone/>
            </a:pPr>
            <a:r>
              <a:rPr lang="en" sz="1000">
                <a:solidFill>
                  <a:schemeClr val="dk1"/>
                </a:solidFill>
                <a:latin typeface="Rubik Medium"/>
                <a:ea typeface="Rubik Medium"/>
                <a:cs typeface="Rubik Medium"/>
                <a:sym typeface="Rubik Medium"/>
              </a:rPr>
              <a:t>Saya menjalankan studi saya di Universitas Negeri Surabaya sebagai mahasiswa Sistem Informasi. Pengalaman saya mencakup perancangan dan pengembangan dashboard Business Intelligence yang komprehensif, memungkinkan visualisasi kinerja bisnis secara real-time dan identifikasi tren penting. Selain itu, saya juga memiliki keahlian dalam membangun model Machine Learning untuk memprediksi pola dan dalam hal analisis sentimen . Saya berkomitmen untuk terus berkontribusi dalam memanfaatkan potensi penuh data untuk mendorong pertumbuhan dan inovasi.</a:t>
            </a:r>
            <a:endParaRPr sz="1000">
              <a:solidFill>
                <a:schemeClr val="dk1"/>
              </a:solidFill>
              <a:latin typeface="Rubik Medium"/>
              <a:ea typeface="Rubik Medium"/>
              <a:cs typeface="Rubik Medium"/>
              <a:sym typeface="Rubik Medium"/>
            </a:endParaRPr>
          </a:p>
          <a:p>
            <a:pPr indent="0" lvl="0" marL="0" marR="0" rtl="0" algn="ctr">
              <a:lnSpc>
                <a:spcPct val="150000"/>
              </a:lnSpc>
              <a:spcBef>
                <a:spcPts val="0"/>
              </a:spcBef>
              <a:spcAft>
                <a:spcPts val="0"/>
              </a:spcAft>
              <a:buClr>
                <a:srgbClr val="000000"/>
              </a:buClr>
              <a:buSzPts val="2000"/>
              <a:buFont typeface="Arial"/>
              <a:buNone/>
            </a:pPr>
            <a:r>
              <a:t/>
            </a:r>
            <a:endParaRPr sz="1000">
              <a:solidFill>
                <a:schemeClr val="dk1"/>
              </a:solidFill>
              <a:latin typeface="Rubik Medium"/>
              <a:ea typeface="Rubik Medium"/>
              <a:cs typeface="Rubik Medium"/>
              <a:sym typeface="Rubik Medium"/>
            </a:endParaRPr>
          </a:p>
        </p:txBody>
      </p:sp>
      <p:sp>
        <p:nvSpPr>
          <p:cNvPr id="72" name="Google Shape;72;p3"/>
          <p:cNvSpPr txBox="1"/>
          <p:nvPr/>
        </p:nvSpPr>
        <p:spPr>
          <a:xfrm>
            <a:off x="1004800" y="3737488"/>
            <a:ext cx="3504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100">
                <a:latin typeface="Rubik Medium"/>
                <a:ea typeface="Rubik Medium"/>
                <a:cs typeface="Rubik Medium"/>
                <a:sym typeface="Rubik Medium"/>
              </a:rPr>
              <a:t>Surabaya</a:t>
            </a:r>
            <a:endParaRPr b="0" i="0" sz="1100" u="none" cap="none" strike="noStrik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5">
            <a:alphaModFix/>
          </a:blip>
          <a:srcRect b="0" l="0" r="0" t="0"/>
          <a:stretch/>
        </p:blipFill>
        <p:spPr>
          <a:xfrm>
            <a:off x="636113" y="4438425"/>
            <a:ext cx="273326" cy="273326"/>
          </a:xfrm>
          <a:prstGeom prst="rect">
            <a:avLst/>
          </a:prstGeom>
          <a:noFill/>
          <a:ln>
            <a:noFill/>
          </a:ln>
        </p:spPr>
      </p:pic>
      <p:pic>
        <p:nvPicPr>
          <p:cNvPr id="74" name="Google Shape;74;p3"/>
          <p:cNvPicPr preferRelativeResize="0"/>
          <p:nvPr/>
        </p:nvPicPr>
        <p:blipFill rotWithShape="1">
          <a:blip r:embed="rId6">
            <a:alphaModFix/>
          </a:blip>
          <a:srcRect b="0" l="0" r="0" t="0"/>
          <a:stretch/>
        </p:blipFill>
        <p:spPr>
          <a:xfrm>
            <a:off x="636125" y="3770175"/>
            <a:ext cx="273325" cy="273325"/>
          </a:xfrm>
          <a:prstGeom prst="rect">
            <a:avLst/>
          </a:prstGeom>
          <a:noFill/>
          <a:ln>
            <a:noFill/>
          </a:ln>
        </p:spPr>
      </p:pic>
      <p:pic>
        <p:nvPicPr>
          <p:cNvPr id="75" name="Google Shape;75;p3"/>
          <p:cNvPicPr preferRelativeResize="0"/>
          <p:nvPr/>
        </p:nvPicPr>
        <p:blipFill rotWithShape="1">
          <a:blip r:embed="rId7">
            <a:alphaModFix/>
          </a:blip>
          <a:srcRect b="0" l="0" r="0" t="0"/>
          <a:stretch/>
        </p:blipFill>
        <p:spPr>
          <a:xfrm>
            <a:off x="646739" y="4151027"/>
            <a:ext cx="252101" cy="179874"/>
          </a:xfrm>
          <a:prstGeom prst="rect">
            <a:avLst/>
          </a:prstGeom>
          <a:noFill/>
          <a:ln>
            <a:noFill/>
          </a:ln>
        </p:spPr>
      </p:pic>
      <p:sp>
        <p:nvSpPr>
          <p:cNvPr id="76" name="Google Shape;76;p3"/>
          <p:cNvSpPr txBox="1"/>
          <p:nvPr/>
        </p:nvSpPr>
        <p:spPr>
          <a:xfrm>
            <a:off x="1004800" y="4398088"/>
            <a:ext cx="3504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100">
                <a:latin typeface="Rubik Medium"/>
                <a:ea typeface="Rubik Medium"/>
                <a:cs typeface="Rubik Medium"/>
                <a:sym typeface="Rubik Medium"/>
              </a:rPr>
              <a:t>Geoffrey Jedidiah. S</a:t>
            </a:r>
            <a:endParaRPr b="0" i="0" sz="1100" u="none" cap="none" strike="noStrike">
              <a:solidFill>
                <a:srgbClr val="000000"/>
              </a:solidFill>
              <a:latin typeface="Rubik Medium"/>
              <a:ea typeface="Rubik Medium"/>
              <a:cs typeface="Rubik Medium"/>
              <a:sym typeface="Rubik Medium"/>
            </a:endParaRPr>
          </a:p>
        </p:txBody>
      </p:sp>
      <p:sp>
        <p:nvSpPr>
          <p:cNvPr id="77" name="Google Shape;77;p3"/>
          <p:cNvSpPr txBox="1"/>
          <p:nvPr/>
        </p:nvSpPr>
        <p:spPr>
          <a:xfrm>
            <a:off x="982925" y="4063963"/>
            <a:ext cx="35046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100">
                <a:latin typeface="Rubik Medium"/>
                <a:ea typeface="Rubik Medium"/>
                <a:cs typeface="Rubik Medium"/>
                <a:sym typeface="Rubik Medium"/>
              </a:rPr>
              <a:t>geoffreyjeds@gmail.com</a:t>
            </a:r>
            <a:endParaRPr b="0" i="0" sz="1100" u="none" cap="none" strike="noStrike">
              <a:solidFill>
                <a:srgbClr val="000000"/>
              </a:solidFill>
              <a:latin typeface="Rubik Medium"/>
              <a:ea typeface="Rubik Medium"/>
              <a:cs typeface="Rubik Medium"/>
              <a:sym typeface="Rubik Medium"/>
            </a:endParaRPr>
          </a:p>
        </p:txBody>
      </p:sp>
      <p:pic>
        <p:nvPicPr>
          <p:cNvPr id="78" name="Google Shape;78;p3" title="PROFILE PICTURE.jpg"/>
          <p:cNvPicPr preferRelativeResize="0"/>
          <p:nvPr/>
        </p:nvPicPr>
        <p:blipFill>
          <a:blip r:embed="rId8">
            <a:alphaModFix/>
          </a:blip>
          <a:stretch>
            <a:fillRect/>
          </a:stretch>
        </p:blipFill>
        <p:spPr>
          <a:xfrm>
            <a:off x="636117" y="320150"/>
            <a:ext cx="2533383" cy="3298800"/>
          </a:xfrm>
          <a:prstGeom prst="rect">
            <a:avLst/>
          </a:prstGeom>
          <a:noFill/>
          <a:ln>
            <a:noFill/>
          </a:ln>
          <a:effectLst>
            <a:outerShdw blurRad="57150" rotWithShape="0" algn="bl" dir="840000" dist="19050">
              <a:srgbClr val="000000">
                <a:alpha val="99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4"/>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84" name="Google Shape;84;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85" name="Google Shape;85;p4"/>
          <p:cNvSpPr txBox="1"/>
          <p:nvPr/>
        </p:nvSpPr>
        <p:spPr>
          <a:xfrm>
            <a:off x="383550" y="2317125"/>
            <a:ext cx="8376900" cy="2281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 sz="1200">
                <a:latin typeface="Rubik"/>
                <a:ea typeface="Rubik"/>
                <a:cs typeface="Rubik"/>
                <a:sym typeface="Rubik"/>
              </a:rPr>
              <a:t>Kimia Farma adalah Badan Usaha Milik Negara (BUMN) terkemuka di Indonesia yang bergerak di sektor farmasi dan layanan kesehatan. Dengan sejarah panjang sebagai pionir industri farmasi nasional, Kimia Farma memiliki peran krusial dalam memenuhi kebutuhan kesehatan masyarakat Indonesia.</a:t>
            </a:r>
            <a:endParaRPr b="1" sz="1200">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t/>
            </a:r>
            <a:endParaRPr b="1" sz="1200">
              <a:latin typeface="Rubik"/>
              <a:ea typeface="Rubik"/>
              <a:cs typeface="Rubik"/>
              <a:sym typeface="Rubik"/>
            </a:endParaRPr>
          </a:p>
          <a:p>
            <a:pPr indent="0" lvl="0" marL="0" rtl="0" algn="ctr">
              <a:lnSpc>
                <a:spcPct val="115000"/>
              </a:lnSpc>
              <a:spcBef>
                <a:spcPts val="0"/>
              </a:spcBef>
              <a:spcAft>
                <a:spcPts val="0"/>
              </a:spcAft>
              <a:buClr>
                <a:schemeClr val="dk1"/>
              </a:buClr>
              <a:buSzPts val="1100"/>
              <a:buFont typeface="Arial"/>
              <a:buNone/>
            </a:pPr>
            <a:r>
              <a:rPr b="1" lang="en" sz="1200">
                <a:latin typeface="Rubik"/>
                <a:ea typeface="Rubik"/>
                <a:cs typeface="Rubik"/>
                <a:sym typeface="Rubik"/>
              </a:rPr>
              <a:t>Perusahaan ini beroperasi secara terintegrasi, mencakup seluruh rantai nilai dari riset dan pengembangan, produksi bahan baku dan obat-obatan, distribusi, hingga layanan retail farmasi melalui jaringan apotek yang luas. Kimia Farma berkomitmen untuk menyediakan produk farmasi dan layanan kesehatan yang berkualitas, terjangkau, dan mudah diakses di seluruh pelosok negeri, mendukung peningkatan kualitas hidup dan kesehatan bangsa.</a:t>
            </a:r>
            <a:endParaRPr b="1" sz="1200">
              <a:latin typeface="Rubik"/>
              <a:ea typeface="Rubik"/>
              <a:cs typeface="Rubik"/>
              <a:sym typeface="Rubik"/>
            </a:endParaRPr>
          </a:p>
          <a:p>
            <a:pPr indent="0" lvl="0" marL="0" marR="0" rtl="0" algn="ctr">
              <a:lnSpc>
                <a:spcPct val="115000"/>
              </a:lnSpc>
              <a:spcBef>
                <a:spcPts val="0"/>
              </a:spcBef>
              <a:spcAft>
                <a:spcPts val="0"/>
              </a:spcAft>
              <a:buClr>
                <a:schemeClr val="dk1"/>
              </a:buClr>
              <a:buSzPts val="1100"/>
              <a:buFont typeface="Arial"/>
              <a:buNone/>
            </a:pPr>
            <a:r>
              <a:t/>
            </a:r>
            <a:endParaRPr b="1" sz="1200">
              <a:latin typeface="Rubik"/>
              <a:ea typeface="Rubik"/>
              <a:cs typeface="Rubik"/>
              <a:sym typeface="Rubik"/>
            </a:endParaRPr>
          </a:p>
        </p:txBody>
      </p:sp>
      <p:sp>
        <p:nvSpPr>
          <p:cNvPr id="86" name="Google Shape;86;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87" name="Google Shape;87;p4"/>
          <p:cNvPicPr preferRelativeResize="0"/>
          <p:nvPr/>
        </p:nvPicPr>
        <p:blipFill rotWithShape="1">
          <a:blip r:embed="rId5">
            <a:alphaModFix/>
          </a:blip>
          <a:srcRect b="0" l="0" r="0" t="0"/>
          <a:stretch/>
        </p:blipFill>
        <p:spPr>
          <a:xfrm>
            <a:off x="3136888" y="1098544"/>
            <a:ext cx="2576976" cy="9255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g265ee868302_0_9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93" name="Google Shape;93;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4" name="Google Shape;94;g265ee868302_0_99"/>
          <p:cNvSpPr txBox="1"/>
          <p:nvPr/>
        </p:nvSpPr>
        <p:spPr>
          <a:xfrm>
            <a:off x="406575" y="1179900"/>
            <a:ext cx="8310900" cy="28938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Clr>
                <a:schemeClr val="dk1"/>
              </a:buClr>
              <a:buSzPts val="1100"/>
              <a:buFont typeface="Arial"/>
              <a:buNone/>
            </a:pPr>
            <a:r>
              <a:rPr b="1" lang="en" sz="1100">
                <a:latin typeface="Rubik"/>
                <a:ea typeface="Rubik"/>
                <a:cs typeface="Rubik"/>
                <a:sym typeface="Rubik"/>
              </a:rPr>
              <a:t>Sebagai Big Data Analytics Intern di Kimia Farma, proyek ini berfokus pada evaluasi kinerja bisnis dari tahun 2020 hingga 2023. Analisis mendalam terhadap data operasional dan finansial sangat krusial untuk mengidentifikasi tren dan mendukung pengambilan keputusan data-driven. Data yang digunakan meliputi detail transaksi, produk, inventaris, dan informasi kantor cabang dari file CSV yang telah diimpor ke BigQuery.</a:t>
            </a:r>
            <a:endParaRPr b="1" sz="11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t/>
            </a:r>
            <a:endParaRPr b="1" sz="1100">
              <a:latin typeface="Rubik"/>
              <a:ea typeface="Rubik"/>
              <a:cs typeface="Rubik"/>
              <a:sym typeface="Rubik"/>
            </a:endParaRPr>
          </a:p>
          <a:p>
            <a:pPr indent="0" lvl="0" marL="0" rtl="0" algn="just">
              <a:lnSpc>
                <a:spcPct val="150000"/>
              </a:lnSpc>
              <a:spcBef>
                <a:spcPts val="0"/>
              </a:spcBef>
              <a:spcAft>
                <a:spcPts val="0"/>
              </a:spcAft>
              <a:buClr>
                <a:schemeClr val="dk1"/>
              </a:buClr>
              <a:buSzPts val="1100"/>
              <a:buFont typeface="Arial"/>
              <a:buNone/>
            </a:pPr>
            <a:r>
              <a:rPr b="1" lang="en" sz="1100">
                <a:latin typeface="Rubik"/>
                <a:ea typeface="Rubik"/>
                <a:cs typeface="Rubik"/>
                <a:sym typeface="Rubik"/>
              </a:rPr>
              <a:t>Tantangan utama proyek ini adalah mengubah data mentah yang tersebar menjadi dashboard analitik yang terintegrasi dan interaktif di Google Looker Studio dengan menggunakan dataset yang diimpor dari Google Big Query yang sudah diolah dengan SQL Query. Dashboard ini bertujuan untuk memantau kinerja bisnis secara menyeluruh, mencakup aspek penjualan, profitabilitas, performa cabang, dan kepuasan pelanggan, guna menyediakan insight yang mudah dipahami dan dapat ditindaklanjuti untuk perencanaan strategis Kimia Farma di masa mendatang.</a:t>
            </a:r>
            <a:endParaRPr b="1" sz="1100">
              <a:latin typeface="Rubik"/>
              <a:ea typeface="Rubik"/>
              <a:cs typeface="Rubik"/>
              <a:sym typeface="Rubik"/>
            </a:endParaRPr>
          </a:p>
          <a:p>
            <a:pPr indent="0" lvl="0" marL="0" marR="0" rtl="0" algn="just">
              <a:lnSpc>
                <a:spcPct val="150000"/>
              </a:lnSpc>
              <a:spcBef>
                <a:spcPts val="0"/>
              </a:spcBef>
              <a:spcAft>
                <a:spcPts val="0"/>
              </a:spcAft>
              <a:buClr>
                <a:schemeClr val="dk1"/>
              </a:buClr>
              <a:buSzPts val="1100"/>
              <a:buFont typeface="Arial"/>
              <a:buNone/>
            </a:pPr>
            <a:r>
              <a:t/>
            </a:r>
            <a:endParaRPr b="1" sz="1100">
              <a:latin typeface="Rubik"/>
              <a:ea typeface="Rubik"/>
              <a:cs typeface="Rubik"/>
              <a:sym typeface="Rubik"/>
            </a:endParaRPr>
          </a:p>
        </p:txBody>
      </p:sp>
      <p:sp>
        <p:nvSpPr>
          <p:cNvPr id="95" name="Google Shape;95;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Project </a:t>
            </a:r>
            <a:r>
              <a:rPr b="1" i="0" lang="en" sz="3000" u="none" cap="none" strike="noStrike">
                <a:solidFill>
                  <a:schemeClr val="accent5"/>
                </a:solidFill>
                <a:latin typeface="Rubik"/>
                <a:ea typeface="Rubik"/>
                <a:cs typeface="Rubik"/>
                <a:sym typeface="Rubik"/>
              </a:rPr>
              <a:t>Portfolio</a:t>
            </a:r>
            <a:endParaRPr b="1" i="0" sz="3000" u="none" cap="none" strike="noStrike">
              <a:solidFill>
                <a:schemeClr val="accent5"/>
              </a:solidFill>
              <a:latin typeface="Rubik"/>
              <a:ea typeface="Rubik"/>
              <a:cs typeface="Rubik"/>
              <a:sym typeface="Rubik"/>
            </a:endParaRPr>
          </a:p>
        </p:txBody>
      </p:sp>
      <p:pic>
        <p:nvPicPr>
          <p:cNvPr id="96" name="Google Shape;96;g265ee868302_0_99"/>
          <p:cNvPicPr preferRelativeResize="0"/>
          <p:nvPr/>
        </p:nvPicPr>
        <p:blipFill rotWithShape="1">
          <a:blip r:embed="rId5">
            <a:alphaModFix/>
          </a:blip>
          <a:srcRect b="0" l="0" r="0" t="0"/>
          <a:stretch/>
        </p:blipFill>
        <p:spPr>
          <a:xfrm>
            <a:off x="6463586" y="4073700"/>
            <a:ext cx="2206737" cy="792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g23ec2985a68_1_33"/>
          <p:cNvPicPr preferRelativeResize="0"/>
          <p:nvPr/>
        </p:nvPicPr>
        <p:blipFill rotWithShape="1">
          <a:blip r:embed="rId3">
            <a:alphaModFix amt="10000"/>
          </a:blip>
          <a:srcRect b="0" l="0" r="0" t="0"/>
          <a:stretch/>
        </p:blipFill>
        <p:spPr>
          <a:xfrm>
            <a:off x="37725" y="-58137"/>
            <a:ext cx="9144001" cy="5143501"/>
          </a:xfrm>
          <a:prstGeom prst="rect">
            <a:avLst/>
          </a:prstGeom>
          <a:noFill/>
          <a:ln>
            <a:noFill/>
          </a:ln>
        </p:spPr>
      </p:pic>
      <p:pic>
        <p:nvPicPr>
          <p:cNvPr id="102" name="Google Shape;102;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3" name="Google Shape;103;g23ec2985a68_1_33"/>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104" name="Google Shape;104;g23ec2985a68_1_33"/>
          <p:cNvSpPr txBox="1"/>
          <p:nvPr/>
        </p:nvSpPr>
        <p:spPr>
          <a:xfrm>
            <a:off x="819100" y="1319250"/>
            <a:ext cx="5319000" cy="44331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5000"/>
              <a:buFont typeface="Arial"/>
              <a:buNone/>
            </a:pPr>
            <a:r>
              <a:t/>
            </a:r>
            <a:endParaRPr b="0" i="0" sz="2000" u="none" cap="none" strike="noStrike">
              <a:solidFill>
                <a:srgbClr val="000000"/>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Selanjutnya, keempat dataset utama diimpor sebagai tabel terpisah ke dalam dataset kimia_farma. Setiap file CSV diunggah dengan nama tabel yang sesuai (misalnya, kf_final_transaction), dengan skema kolom yang secara otomatis dideteksi untuk efisiensi proses persiapan data. </a:t>
            </a:r>
            <a:endParaRPr sz="1200">
              <a:solidFill>
                <a:schemeClr val="dk1"/>
              </a:solidFill>
              <a:latin typeface="Rubik"/>
              <a:ea typeface="Rubik"/>
              <a:cs typeface="Rubik"/>
              <a:sym typeface="Rubik"/>
            </a:endParaRPr>
          </a:p>
          <a:p>
            <a:pPr indent="0" lvl="0" marL="0" rtl="0" algn="l">
              <a:lnSpc>
                <a:spcPct val="150000"/>
              </a:lnSpc>
              <a:spcBef>
                <a:spcPts val="0"/>
              </a:spcBef>
              <a:spcAft>
                <a:spcPts val="0"/>
              </a:spcAft>
              <a:buClr>
                <a:schemeClr val="dk1"/>
              </a:buClr>
              <a:buSzPts val="1100"/>
              <a:buFont typeface="Arial"/>
              <a:buNone/>
            </a:pPr>
            <a:r>
              <a:t/>
            </a:r>
            <a:endParaRPr sz="1200">
              <a:solidFill>
                <a:schemeClr val="dk1"/>
              </a:solidFill>
              <a:latin typeface="Rubik"/>
              <a:ea typeface="Rubik"/>
              <a:cs typeface="Rubik"/>
              <a:sym typeface="Rubik"/>
            </a:endParaRPr>
          </a:p>
          <a:p>
            <a:pPr indent="0" lvl="0" marL="0" rtl="0" algn="l">
              <a:lnSpc>
                <a:spcPct val="150000"/>
              </a:lnSpc>
              <a:spcBef>
                <a:spcPts val="0"/>
              </a:spcBef>
              <a:spcAft>
                <a:spcPts val="0"/>
              </a:spcAft>
              <a:buClr>
                <a:schemeClr val="dk1"/>
              </a:buClr>
              <a:buSzPts val="1100"/>
              <a:buFont typeface="Arial"/>
              <a:buNone/>
            </a:pPr>
            <a:r>
              <a:rPr lang="en" sz="1200">
                <a:solidFill>
                  <a:schemeClr val="dk1"/>
                </a:solidFill>
                <a:latin typeface="Rubik"/>
                <a:ea typeface="Rubik"/>
                <a:cs typeface="Rubik"/>
                <a:sym typeface="Rubik"/>
              </a:rPr>
              <a:t>Dataset-dataset tersebut meliputi:</a:t>
            </a:r>
            <a:endParaRPr sz="1200">
              <a:solidFill>
                <a:schemeClr val="dk1"/>
              </a:solidFill>
              <a:latin typeface="Rubik"/>
              <a:ea typeface="Rubik"/>
              <a:cs typeface="Rubik"/>
              <a:sym typeface="Rubik"/>
            </a:endParaRPr>
          </a:p>
          <a:p>
            <a:pPr indent="-304800" lvl="0" marL="45720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kf_final_transaction.csv: Detail transaksi penjualan.</a:t>
            </a:r>
            <a:endParaRPr sz="1200">
              <a:solidFill>
                <a:schemeClr val="dk1"/>
              </a:solidFill>
              <a:latin typeface="Rubik"/>
              <a:ea typeface="Rubik"/>
              <a:cs typeface="Rubik"/>
              <a:sym typeface="Rubik"/>
            </a:endParaRPr>
          </a:p>
          <a:p>
            <a:pPr indent="-304800" lvl="0" marL="45720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kf_inventory.csv: Data stok produk.</a:t>
            </a:r>
            <a:endParaRPr sz="1200">
              <a:solidFill>
                <a:schemeClr val="dk1"/>
              </a:solidFill>
              <a:latin typeface="Rubik"/>
              <a:ea typeface="Rubik"/>
              <a:cs typeface="Rubik"/>
              <a:sym typeface="Rubik"/>
            </a:endParaRPr>
          </a:p>
          <a:p>
            <a:pPr indent="-304800" lvl="0" marL="45720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kf_kantor_cabang.csv: Informasi lengkap kantor cabang.</a:t>
            </a:r>
            <a:endParaRPr sz="1200">
              <a:solidFill>
                <a:schemeClr val="dk1"/>
              </a:solidFill>
              <a:latin typeface="Rubik"/>
              <a:ea typeface="Rubik"/>
              <a:cs typeface="Rubik"/>
              <a:sym typeface="Rubik"/>
            </a:endParaRPr>
          </a:p>
          <a:p>
            <a:pPr indent="-304800" lvl="0" marL="457200" rtl="0" algn="l">
              <a:lnSpc>
                <a:spcPct val="150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kf_product.csv: Detail produk obat.</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a:p>
            <a:pPr indent="0" lvl="0" marL="0" marR="0" rtl="0" algn="l">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p:txBody>
      </p:sp>
      <p:pic>
        <p:nvPicPr>
          <p:cNvPr id="105" name="Google Shape;105;g23ec2985a68_1_33"/>
          <p:cNvPicPr preferRelativeResize="0"/>
          <p:nvPr/>
        </p:nvPicPr>
        <p:blipFill>
          <a:blip r:embed="rId5">
            <a:alphaModFix/>
          </a:blip>
          <a:stretch>
            <a:fillRect/>
          </a:stretch>
        </p:blipFill>
        <p:spPr>
          <a:xfrm>
            <a:off x="6114449" y="2349925"/>
            <a:ext cx="2782775" cy="327375"/>
          </a:xfrm>
          <a:prstGeom prst="rect">
            <a:avLst/>
          </a:prstGeom>
          <a:noFill/>
          <a:ln>
            <a:noFill/>
          </a:ln>
          <a:effectLst>
            <a:outerShdw blurRad="57150" rotWithShape="0" algn="bl" dir="5400000" dist="19050">
              <a:srgbClr val="000000">
                <a:alpha val="50000"/>
              </a:srgbClr>
            </a:outerShdw>
          </a:effectLst>
        </p:spPr>
      </p:pic>
      <p:pic>
        <p:nvPicPr>
          <p:cNvPr id="106" name="Google Shape;106;g23ec2985a68_1_33"/>
          <p:cNvPicPr preferRelativeResize="0"/>
          <p:nvPr/>
        </p:nvPicPr>
        <p:blipFill>
          <a:blip r:embed="rId6">
            <a:alphaModFix/>
          </a:blip>
          <a:stretch>
            <a:fillRect/>
          </a:stretch>
        </p:blipFill>
        <p:spPr>
          <a:xfrm>
            <a:off x="6193002" y="2949423"/>
            <a:ext cx="2625673" cy="1855800"/>
          </a:xfrm>
          <a:prstGeom prst="rect">
            <a:avLst/>
          </a:prstGeom>
          <a:noFill/>
          <a:ln>
            <a:noFill/>
          </a:ln>
          <a:effectLst>
            <a:outerShdw blurRad="57150" rotWithShape="0" algn="bl" dir="5400000" dist="19050">
              <a:srgbClr val="000000">
                <a:alpha val="50000"/>
              </a:srgbClr>
            </a:outerShdw>
          </a:effectLst>
        </p:spPr>
      </p:pic>
      <p:sp>
        <p:nvSpPr>
          <p:cNvPr id="107" name="Google Shape;107;g23ec2985a68_1_33"/>
          <p:cNvSpPr txBox="1"/>
          <p:nvPr/>
        </p:nvSpPr>
        <p:spPr>
          <a:xfrm>
            <a:off x="819100" y="1076725"/>
            <a:ext cx="7898400" cy="9234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sz="1200">
                <a:solidFill>
                  <a:schemeClr val="dk1"/>
                </a:solidFill>
                <a:latin typeface="Rubik"/>
                <a:ea typeface="Rubik"/>
                <a:cs typeface="Rubik"/>
                <a:sym typeface="Rubik"/>
              </a:rPr>
              <a:t>Tahap awal proyek ini melibatkan penyiapan lingkungan di Google BigQuery. Dengan menggunakan Project ID </a:t>
            </a:r>
            <a:r>
              <a:rPr b="1" i="1" lang="en" sz="1200">
                <a:solidFill>
                  <a:schemeClr val="dk1"/>
                </a:solidFill>
                <a:latin typeface="Rubik"/>
                <a:ea typeface="Rubik"/>
                <a:cs typeface="Rubik"/>
                <a:sym typeface="Rubik"/>
              </a:rPr>
              <a:t>rakamin-kf-analytics-m6</a:t>
            </a:r>
            <a:r>
              <a:rPr lang="en" sz="1200">
                <a:solidFill>
                  <a:schemeClr val="dk1"/>
                </a:solidFill>
                <a:latin typeface="Rubik"/>
                <a:ea typeface="Rubik"/>
                <a:cs typeface="Rubik"/>
                <a:sym typeface="Rubik"/>
              </a:rPr>
              <a:t>, kami membuat Dataset bernama </a:t>
            </a:r>
            <a:r>
              <a:rPr b="1" i="1" lang="en" sz="1200">
                <a:solidFill>
                  <a:schemeClr val="dk1"/>
                </a:solidFill>
                <a:latin typeface="Rubik"/>
                <a:ea typeface="Rubik"/>
                <a:cs typeface="Rubik"/>
                <a:sym typeface="Rubik"/>
              </a:rPr>
              <a:t>kimia_farma</a:t>
            </a:r>
            <a:r>
              <a:rPr lang="en" sz="1200">
                <a:solidFill>
                  <a:schemeClr val="dk1"/>
                </a:solidFill>
                <a:latin typeface="Rubik"/>
                <a:ea typeface="Rubik"/>
                <a:cs typeface="Rubik"/>
                <a:sym typeface="Rubik"/>
              </a:rPr>
              <a:t> sebagai wadah sentral untuk seluruh data operasional Kimia Farma.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g23ec2985a68_1_42"/>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13" name="Google Shape;113;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4" name="Google Shape;114;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2"/>
            </a:pPr>
            <a:r>
              <a:rPr b="1" i="0" lang="en" sz="2700" u="none" cap="none" strike="noStrike">
                <a:solidFill>
                  <a:srgbClr val="000000"/>
                </a:solidFill>
                <a:latin typeface="Rubik"/>
                <a:ea typeface="Rubik"/>
                <a:cs typeface="Rubik"/>
                <a:sym typeface="Rubik"/>
              </a:rPr>
              <a:t>Tabel Analisa</a:t>
            </a:r>
            <a:endParaRPr b="1" i="0" sz="2700" u="none" cap="none" strike="noStrike">
              <a:solidFill>
                <a:srgbClr val="000000"/>
              </a:solidFill>
              <a:latin typeface="Rubik"/>
              <a:ea typeface="Rubik"/>
              <a:cs typeface="Rubik"/>
              <a:sym typeface="Rubik"/>
            </a:endParaRPr>
          </a:p>
        </p:txBody>
      </p:sp>
      <p:sp>
        <p:nvSpPr>
          <p:cNvPr id="115" name="Google Shape;115;g23ec2985a68_1_42"/>
          <p:cNvSpPr txBox="1"/>
          <p:nvPr/>
        </p:nvSpPr>
        <p:spPr>
          <a:xfrm>
            <a:off x="340500" y="1295150"/>
            <a:ext cx="5587800" cy="34170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1200">
                <a:solidFill>
                  <a:schemeClr val="dk1"/>
                </a:solidFill>
                <a:latin typeface="Rubik"/>
                <a:ea typeface="Rubik"/>
                <a:cs typeface="Rubik"/>
                <a:sym typeface="Rubik"/>
              </a:rPr>
              <a:t>Setelah impor data mentah ke BigQuery, langkah krusial berikutnya adalah membangun Tabel Analisa. Tabel ini merupakan hasil agregasi dan penggabungan dari keempat tabel sumber</a:t>
            </a:r>
            <a:r>
              <a:rPr b="1" lang="en" sz="1200">
                <a:solidFill>
                  <a:schemeClr val="dk1"/>
                </a:solidFill>
                <a:latin typeface="Rubik"/>
                <a:ea typeface="Rubik"/>
                <a:cs typeface="Rubik"/>
                <a:sym typeface="Rubik"/>
              </a:rPr>
              <a:t> (kf_final_transaction, kf_product, kf_inventory, kf_kantor_cabang)</a:t>
            </a:r>
            <a:r>
              <a:rPr lang="en" sz="1200">
                <a:solidFill>
                  <a:schemeClr val="dk1"/>
                </a:solidFill>
                <a:latin typeface="Rubik"/>
                <a:ea typeface="Rubik"/>
                <a:cs typeface="Rubik"/>
                <a:sym typeface="Rubik"/>
              </a:rPr>
              <a:t> yang telah diimpor. Tujuannya adalah untuk mengubah data transaksi detail menjadi insight yang lebih ringkas dan terstruktur, siap untuk divisualisasikan. Tabel analisa ini mencakup kolom-kolom mandatory yang telah ditentukan, seperti detail transaksi, produk, cabang, serta metrik hasil perhitungan seperti </a:t>
            </a:r>
            <a:r>
              <a:rPr b="1" lang="en" sz="1200">
                <a:solidFill>
                  <a:schemeClr val="dk1"/>
                </a:solidFill>
                <a:latin typeface="Rubik"/>
                <a:ea typeface="Rubik"/>
                <a:cs typeface="Rubik"/>
                <a:sym typeface="Rubik"/>
              </a:rPr>
              <a:t>nett_sales</a:t>
            </a:r>
            <a:r>
              <a:rPr lang="en" sz="1200">
                <a:solidFill>
                  <a:schemeClr val="dk1"/>
                </a:solidFill>
                <a:latin typeface="Rubik"/>
                <a:ea typeface="Rubik"/>
                <a:cs typeface="Rubik"/>
                <a:sym typeface="Rubik"/>
              </a:rPr>
              <a:t> (harga setelah diskon) dan </a:t>
            </a:r>
            <a:r>
              <a:rPr b="1" lang="en" sz="1200">
                <a:solidFill>
                  <a:schemeClr val="dk1"/>
                </a:solidFill>
                <a:latin typeface="Rubik"/>
                <a:ea typeface="Rubik"/>
                <a:cs typeface="Rubik"/>
                <a:sym typeface="Rubik"/>
              </a:rPr>
              <a:t>nett_profit</a:t>
            </a:r>
            <a:r>
              <a:rPr lang="en" sz="1200">
                <a:solidFill>
                  <a:schemeClr val="dk1"/>
                </a:solidFill>
                <a:latin typeface="Rubik"/>
                <a:ea typeface="Rubik"/>
                <a:cs typeface="Rubik"/>
                <a:sym typeface="Rubik"/>
              </a:rPr>
              <a:t> (keuntungan dari penjualan bersih berdasarkan persentase laba yang ditentukan), menjadikannya sumber data utama yang komprehensif untuk dashboard Looker Studio.</a:t>
            </a:r>
            <a:endParaRPr b="0" i="0" sz="2000" u="none" cap="none" strike="noStrike">
              <a:solidFill>
                <a:srgbClr val="000000"/>
              </a:solidFill>
              <a:latin typeface="Rubik"/>
              <a:ea typeface="Rubik"/>
              <a:cs typeface="Rubik"/>
              <a:sym typeface="Rubik"/>
            </a:endParaRPr>
          </a:p>
        </p:txBody>
      </p:sp>
      <p:pic>
        <p:nvPicPr>
          <p:cNvPr id="116" name="Google Shape;116;g23ec2985a68_1_42"/>
          <p:cNvPicPr preferRelativeResize="0"/>
          <p:nvPr/>
        </p:nvPicPr>
        <p:blipFill>
          <a:blip r:embed="rId5">
            <a:alphaModFix/>
          </a:blip>
          <a:stretch>
            <a:fillRect/>
          </a:stretch>
        </p:blipFill>
        <p:spPr>
          <a:xfrm>
            <a:off x="6072670" y="960850"/>
            <a:ext cx="2644825" cy="1747150"/>
          </a:xfrm>
          <a:prstGeom prst="rect">
            <a:avLst/>
          </a:prstGeom>
          <a:noFill/>
          <a:ln>
            <a:noFill/>
          </a:ln>
          <a:effectLst>
            <a:outerShdw blurRad="57150" rotWithShape="0" algn="bl" dir="5400000" dist="19050">
              <a:srgbClr val="000000">
                <a:alpha val="50000"/>
              </a:srgbClr>
            </a:outerShdw>
          </a:effectLst>
        </p:spPr>
      </p:pic>
      <p:pic>
        <p:nvPicPr>
          <p:cNvPr id="117" name="Google Shape;117;g23ec2985a68_1_42"/>
          <p:cNvPicPr preferRelativeResize="0"/>
          <p:nvPr/>
        </p:nvPicPr>
        <p:blipFill rotWithShape="1">
          <a:blip r:embed="rId6">
            <a:alphaModFix/>
          </a:blip>
          <a:srcRect b="0" l="1068" r="0" t="0"/>
          <a:stretch/>
        </p:blipFill>
        <p:spPr>
          <a:xfrm>
            <a:off x="6072675" y="2708000"/>
            <a:ext cx="2616475" cy="2134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23ec2985a68_1_49"/>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23" name="Google Shape;123;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4" name="Google Shape;124;g23ec2985a68_1_49"/>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3"/>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25" name="Google Shape;125;g23ec2985a68_1_49"/>
          <p:cNvSpPr txBox="1"/>
          <p:nvPr/>
        </p:nvSpPr>
        <p:spPr>
          <a:xfrm>
            <a:off x="4141125" y="1420825"/>
            <a:ext cx="4869900" cy="31476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lang="en" sz="1100">
                <a:solidFill>
                  <a:schemeClr val="dk1"/>
                </a:solidFill>
                <a:latin typeface="Rubik"/>
                <a:ea typeface="Rubik"/>
                <a:cs typeface="Rubik"/>
                <a:sym typeface="Rubik"/>
              </a:rPr>
              <a:t>Gambar disamping menampilkan sintaks SQL BigQuery yang digunakan untuk membangun tabel analisa utama </a:t>
            </a:r>
            <a:r>
              <a:rPr b="1" i="1" lang="en" sz="1100">
                <a:solidFill>
                  <a:schemeClr val="dk1"/>
                </a:solidFill>
                <a:latin typeface="Rubik"/>
                <a:ea typeface="Rubik"/>
                <a:cs typeface="Rubik"/>
                <a:sym typeface="Rubik"/>
              </a:rPr>
              <a:t>(analisa_dashboard_kimia_farma)</a:t>
            </a:r>
            <a:r>
              <a:rPr lang="en" sz="1100">
                <a:solidFill>
                  <a:schemeClr val="dk1"/>
                </a:solidFill>
                <a:latin typeface="Rubik"/>
                <a:ea typeface="Rubik"/>
                <a:cs typeface="Rubik"/>
                <a:sym typeface="Rubik"/>
              </a:rPr>
              <a:t>. Query ini dimulai dengan </a:t>
            </a:r>
            <a:r>
              <a:rPr b="1" lang="en" sz="1100">
                <a:solidFill>
                  <a:schemeClr val="dk1"/>
                </a:solidFill>
                <a:latin typeface="Rubik"/>
                <a:ea typeface="Rubik"/>
                <a:cs typeface="Rubik"/>
                <a:sym typeface="Rubik"/>
              </a:rPr>
              <a:t>CREATE OR REPLACE TABLE</a:t>
            </a:r>
            <a:r>
              <a:rPr lang="en" sz="1100">
                <a:solidFill>
                  <a:schemeClr val="dk1"/>
                </a:solidFill>
                <a:latin typeface="Rubik"/>
                <a:ea typeface="Rubik"/>
                <a:cs typeface="Rubik"/>
                <a:sym typeface="Rubik"/>
              </a:rPr>
              <a:t> untuk membuat atau memperbarui tabel, lalu menggunakan </a:t>
            </a:r>
            <a:r>
              <a:rPr b="1" lang="en" sz="1100">
                <a:solidFill>
                  <a:schemeClr val="dk1"/>
                </a:solidFill>
                <a:latin typeface="Rubik"/>
                <a:ea typeface="Rubik"/>
                <a:cs typeface="Rubik"/>
                <a:sym typeface="Rubik"/>
              </a:rPr>
              <a:t>SELECT</a:t>
            </a:r>
            <a:r>
              <a:rPr lang="en" sz="1100">
                <a:solidFill>
                  <a:schemeClr val="dk1"/>
                </a:solidFill>
                <a:latin typeface="Rubik"/>
                <a:ea typeface="Rubik"/>
                <a:cs typeface="Rubik"/>
                <a:sym typeface="Rubik"/>
              </a:rPr>
              <a:t> untuk mendefinisikan kolom output dari hasil </a:t>
            </a:r>
            <a:r>
              <a:rPr b="1" lang="en" sz="1100">
                <a:solidFill>
                  <a:schemeClr val="dk1"/>
                </a:solidFill>
                <a:latin typeface="Rubik"/>
                <a:ea typeface="Rubik"/>
                <a:cs typeface="Rubik"/>
                <a:sym typeface="Rubik"/>
              </a:rPr>
              <a:t>JOIN</a:t>
            </a:r>
            <a:r>
              <a:rPr lang="en" sz="1100">
                <a:solidFill>
                  <a:schemeClr val="dk1"/>
                </a:solidFill>
                <a:latin typeface="Rubik"/>
                <a:ea typeface="Rubik"/>
                <a:cs typeface="Rubik"/>
                <a:sym typeface="Rubik"/>
              </a:rPr>
              <a:t> antara </a:t>
            </a:r>
            <a:r>
              <a:rPr i="1" lang="en" sz="1100">
                <a:solidFill>
                  <a:schemeClr val="dk1"/>
                </a:solidFill>
                <a:latin typeface="Rubik"/>
                <a:ea typeface="Rubik"/>
                <a:cs typeface="Rubik"/>
                <a:sym typeface="Rubik"/>
              </a:rPr>
              <a:t>kf_final_transaction, kf_product, dan kf_kantor_cabang. </a:t>
            </a:r>
            <a:r>
              <a:rPr lang="en" sz="1100">
                <a:solidFill>
                  <a:schemeClr val="dk1"/>
                </a:solidFill>
                <a:latin typeface="Rubik"/>
                <a:ea typeface="Rubik"/>
                <a:cs typeface="Rubik"/>
                <a:sym typeface="Rubik"/>
              </a:rPr>
              <a:t>Perhitungan </a:t>
            </a:r>
            <a:r>
              <a:rPr b="1" lang="en" sz="1100">
                <a:solidFill>
                  <a:schemeClr val="dk1"/>
                </a:solidFill>
                <a:latin typeface="Rubik"/>
                <a:ea typeface="Rubik"/>
                <a:cs typeface="Rubik"/>
                <a:sym typeface="Rubik"/>
              </a:rPr>
              <a:t>nett_sales </a:t>
            </a:r>
            <a:r>
              <a:rPr lang="en" sz="1100">
                <a:solidFill>
                  <a:schemeClr val="dk1"/>
                </a:solidFill>
                <a:latin typeface="Rubik"/>
                <a:ea typeface="Rubik"/>
                <a:cs typeface="Rubik"/>
                <a:sym typeface="Rubik"/>
              </a:rPr>
              <a:t>(harga setelah diskon) dan </a:t>
            </a:r>
            <a:r>
              <a:rPr b="1" lang="en" sz="1100">
                <a:solidFill>
                  <a:schemeClr val="dk1"/>
                </a:solidFill>
                <a:latin typeface="Rubik"/>
                <a:ea typeface="Rubik"/>
                <a:cs typeface="Rubik"/>
                <a:sym typeface="Rubik"/>
              </a:rPr>
              <a:t>nett_profit </a:t>
            </a:r>
            <a:r>
              <a:rPr lang="en" sz="1100">
                <a:solidFill>
                  <a:schemeClr val="dk1"/>
                </a:solidFill>
                <a:latin typeface="Rubik"/>
                <a:ea typeface="Rubik"/>
                <a:cs typeface="Rubik"/>
                <a:sym typeface="Rubik"/>
              </a:rPr>
              <a:t>diimplementasikan langsung dalam query, di mana nett_profit dihitung berdasarkan nett_sales dan </a:t>
            </a:r>
            <a:r>
              <a:rPr b="1" lang="en" sz="1100">
                <a:solidFill>
                  <a:schemeClr val="dk1"/>
                </a:solidFill>
                <a:latin typeface="Rubik"/>
                <a:ea typeface="Rubik"/>
                <a:cs typeface="Rubik"/>
                <a:sym typeface="Rubik"/>
              </a:rPr>
              <a:t>persentase_gross_laba </a:t>
            </a:r>
            <a:r>
              <a:rPr lang="en" sz="1100">
                <a:solidFill>
                  <a:schemeClr val="dk1"/>
                </a:solidFill>
                <a:latin typeface="Rubik"/>
                <a:ea typeface="Rubik"/>
                <a:cs typeface="Rubik"/>
                <a:sym typeface="Rubik"/>
              </a:rPr>
              <a:t>yang ditentukan oleh logika </a:t>
            </a:r>
            <a:r>
              <a:rPr b="1" lang="en" sz="1100">
                <a:solidFill>
                  <a:schemeClr val="dk1"/>
                </a:solidFill>
                <a:latin typeface="Rubik"/>
                <a:ea typeface="Rubik"/>
                <a:cs typeface="Rubik"/>
                <a:sym typeface="Rubik"/>
              </a:rPr>
              <a:t>CASE </a:t>
            </a:r>
            <a:r>
              <a:rPr lang="en" sz="1100">
                <a:solidFill>
                  <a:schemeClr val="dk1"/>
                </a:solidFill>
                <a:latin typeface="Rubik"/>
                <a:ea typeface="Rubik"/>
                <a:cs typeface="Rubik"/>
                <a:sym typeface="Rubik"/>
              </a:rPr>
              <a:t>sesuai rentang harga. Terakhir, klausa </a:t>
            </a:r>
            <a:r>
              <a:rPr b="1" lang="en" sz="1100">
                <a:solidFill>
                  <a:schemeClr val="dk1"/>
                </a:solidFill>
                <a:latin typeface="Rubik"/>
                <a:ea typeface="Rubik"/>
                <a:cs typeface="Rubik"/>
                <a:sym typeface="Rubik"/>
              </a:rPr>
              <a:t>WHERE </a:t>
            </a:r>
            <a:r>
              <a:rPr lang="en" sz="1100">
                <a:solidFill>
                  <a:schemeClr val="dk1"/>
                </a:solidFill>
                <a:latin typeface="Rubik"/>
                <a:ea typeface="Rubik"/>
                <a:cs typeface="Rubik"/>
                <a:sym typeface="Rubik"/>
              </a:rPr>
              <a:t>memfilter data secara presisi untuk transaksi tahun 2020 hingga 2023.</a:t>
            </a:r>
            <a:endParaRPr>
              <a:solidFill>
                <a:schemeClr val="dk1"/>
              </a:solidFill>
              <a:latin typeface="Rubik"/>
              <a:ea typeface="Rubik"/>
              <a:cs typeface="Rubik"/>
              <a:sym typeface="Rubik"/>
            </a:endParaRPr>
          </a:p>
        </p:txBody>
      </p:sp>
      <p:pic>
        <p:nvPicPr>
          <p:cNvPr id="126" name="Google Shape;126;g23ec2985a68_1_49"/>
          <p:cNvPicPr preferRelativeResize="0"/>
          <p:nvPr/>
        </p:nvPicPr>
        <p:blipFill>
          <a:blip r:embed="rId5">
            <a:alphaModFix/>
          </a:blip>
          <a:stretch>
            <a:fillRect/>
          </a:stretch>
        </p:blipFill>
        <p:spPr>
          <a:xfrm>
            <a:off x="1138502" y="1175625"/>
            <a:ext cx="2465467" cy="2011208"/>
          </a:xfrm>
          <a:prstGeom prst="rect">
            <a:avLst/>
          </a:prstGeom>
          <a:noFill/>
          <a:ln>
            <a:noFill/>
          </a:ln>
          <a:effectLst>
            <a:outerShdw blurRad="57150" rotWithShape="0" algn="bl" dir="5400000" dist="19050">
              <a:srgbClr val="000000">
                <a:alpha val="50000"/>
              </a:srgbClr>
            </a:outerShdw>
          </a:effectLst>
        </p:spPr>
      </p:pic>
      <p:pic>
        <p:nvPicPr>
          <p:cNvPr id="127" name="Google Shape;127;g23ec2985a68_1_49"/>
          <p:cNvPicPr preferRelativeResize="0"/>
          <p:nvPr/>
        </p:nvPicPr>
        <p:blipFill>
          <a:blip r:embed="rId6">
            <a:alphaModFix/>
          </a:blip>
          <a:stretch>
            <a:fillRect/>
          </a:stretch>
        </p:blipFill>
        <p:spPr>
          <a:xfrm>
            <a:off x="1142390" y="3186835"/>
            <a:ext cx="2457694" cy="164634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g23ec2985a68_1_56"/>
          <p:cNvPicPr preferRelativeResize="0"/>
          <p:nvPr/>
        </p:nvPicPr>
        <p:blipFill rotWithShape="1">
          <a:blip r:embed="rId3">
            <a:alphaModFix amt="10000"/>
          </a:blip>
          <a:srcRect b="0" l="0" r="0" t="0"/>
          <a:stretch/>
        </p:blipFill>
        <p:spPr>
          <a:xfrm>
            <a:off x="0" y="0"/>
            <a:ext cx="9144001" cy="5143501"/>
          </a:xfrm>
          <a:prstGeom prst="rect">
            <a:avLst/>
          </a:prstGeom>
          <a:noFill/>
          <a:ln>
            <a:noFill/>
          </a:ln>
        </p:spPr>
      </p:pic>
      <p:pic>
        <p:nvPicPr>
          <p:cNvPr id="133" name="Google Shape;133;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4" name="Google Shape;134;g23ec2985a68_1_56"/>
          <p:cNvSpPr txBox="1"/>
          <p:nvPr/>
        </p:nvSpPr>
        <p:spPr>
          <a:xfrm>
            <a:off x="387650" y="185613"/>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400050" lvl="0" marL="457200" marR="0" rtl="0" algn="l">
              <a:lnSpc>
                <a:spcPct val="100000"/>
              </a:lnSpc>
              <a:spcBef>
                <a:spcPts val="0"/>
              </a:spcBef>
              <a:spcAft>
                <a:spcPts val="0"/>
              </a:spcAft>
              <a:buClr>
                <a:srgbClr val="000000"/>
              </a:buClr>
              <a:buSzPts val="2700"/>
              <a:buFont typeface="Rubik"/>
              <a:buAutoNum type="arabicPeriod" startAt="4"/>
            </a:pPr>
            <a:r>
              <a:rPr b="1" i="0" lang="en" sz="2700" u="none" cap="none" strike="noStrike">
                <a:solidFill>
                  <a:srgbClr val="000000"/>
                </a:solidFill>
                <a:latin typeface="Rubik"/>
                <a:ea typeface="Rubik"/>
                <a:cs typeface="Rubik"/>
                <a:sym typeface="Rubik"/>
              </a:rPr>
              <a:t>Dashboard  Performance Analytics</a:t>
            </a:r>
            <a:endParaRPr b="1" i="0" sz="2700" u="none" cap="none" strike="noStrike">
              <a:solidFill>
                <a:srgbClr val="000000"/>
              </a:solidFill>
              <a:latin typeface="Rubik"/>
              <a:ea typeface="Rubik"/>
              <a:cs typeface="Rubik"/>
              <a:sym typeface="Rubik"/>
            </a:endParaRPr>
          </a:p>
        </p:txBody>
      </p:sp>
      <p:pic>
        <p:nvPicPr>
          <p:cNvPr id="135" name="Google Shape;135;g23ec2985a68_1_56" title="Perfromance_Analysist_Kimia_Farma_Dashboard (1)_page-0001.jpg"/>
          <p:cNvPicPr preferRelativeResize="0"/>
          <p:nvPr/>
        </p:nvPicPr>
        <p:blipFill>
          <a:blip r:embed="rId5">
            <a:alphaModFix/>
          </a:blip>
          <a:stretch>
            <a:fillRect/>
          </a:stretch>
        </p:blipFill>
        <p:spPr>
          <a:xfrm>
            <a:off x="1983038" y="936800"/>
            <a:ext cx="5272223" cy="39562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g37252de090a_0_22"/>
          <p:cNvPicPr preferRelativeResize="0"/>
          <p:nvPr/>
        </p:nvPicPr>
        <p:blipFill rotWithShape="1">
          <a:blip r:embed="rId3">
            <a:alphaModFix amt="10000"/>
          </a:blip>
          <a:srcRect b="0" l="0" r="0" t="0"/>
          <a:stretch/>
        </p:blipFill>
        <p:spPr>
          <a:xfrm>
            <a:off x="47150" y="0"/>
            <a:ext cx="9144001" cy="5143501"/>
          </a:xfrm>
          <a:prstGeom prst="rect">
            <a:avLst/>
          </a:prstGeom>
          <a:noFill/>
          <a:ln>
            <a:noFill/>
          </a:ln>
        </p:spPr>
      </p:pic>
      <p:pic>
        <p:nvPicPr>
          <p:cNvPr id="141" name="Google Shape;141;g37252de090a_0_2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2" name="Google Shape;142;g37252de090a_0_22"/>
          <p:cNvSpPr txBox="1"/>
          <p:nvPr/>
        </p:nvSpPr>
        <p:spPr>
          <a:xfrm>
            <a:off x="387650" y="185613"/>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 sz="2700">
                <a:latin typeface="Rubik"/>
                <a:ea typeface="Rubik"/>
                <a:cs typeface="Rubik"/>
                <a:sym typeface="Rubik"/>
              </a:rPr>
              <a:t>5.  Insight Data</a:t>
            </a:r>
            <a:endParaRPr b="1" i="0" sz="2700" u="none" cap="none" strike="noStrike">
              <a:solidFill>
                <a:srgbClr val="000000"/>
              </a:solidFill>
              <a:latin typeface="Rubik"/>
              <a:ea typeface="Rubik"/>
              <a:cs typeface="Rubik"/>
              <a:sym typeface="Rubik"/>
            </a:endParaRPr>
          </a:p>
        </p:txBody>
      </p:sp>
      <p:sp>
        <p:nvSpPr>
          <p:cNvPr id="143" name="Google Shape;143;g37252de090a_0_22"/>
          <p:cNvSpPr txBox="1"/>
          <p:nvPr/>
        </p:nvSpPr>
        <p:spPr>
          <a:xfrm>
            <a:off x="728150" y="837863"/>
            <a:ext cx="8463000" cy="4311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SzPts val="1600"/>
              <a:buFont typeface="Rubik"/>
              <a:buAutoNum type="arabicPeriod"/>
            </a:pPr>
            <a:r>
              <a:rPr lang="en" sz="1600">
                <a:latin typeface="Rubik"/>
                <a:ea typeface="Rubik"/>
                <a:cs typeface="Rubik"/>
                <a:sym typeface="Rubik"/>
              </a:rPr>
              <a:t>Kinerja Finansial secara Keseluruhan</a:t>
            </a:r>
            <a:endParaRPr i="0" sz="1600" u="none" cap="none" strike="noStrike">
              <a:solidFill>
                <a:srgbClr val="000000"/>
              </a:solidFill>
              <a:latin typeface="Rubik"/>
              <a:ea typeface="Rubik"/>
              <a:cs typeface="Rubik"/>
              <a:sym typeface="Rubik"/>
            </a:endParaRPr>
          </a:p>
        </p:txBody>
      </p:sp>
      <p:sp>
        <p:nvSpPr>
          <p:cNvPr id="144" name="Google Shape;144;g37252de090a_0_22"/>
          <p:cNvSpPr txBox="1"/>
          <p:nvPr/>
        </p:nvSpPr>
        <p:spPr>
          <a:xfrm>
            <a:off x="991300" y="1320925"/>
            <a:ext cx="4869900" cy="34170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304800" lvl="0" marL="457200" rtl="0" algn="l">
              <a:lnSpc>
                <a:spcPct val="150000"/>
              </a:lnSpc>
              <a:spcBef>
                <a:spcPts val="0"/>
              </a:spcBef>
              <a:spcAft>
                <a:spcPts val="0"/>
              </a:spcAft>
              <a:buClr>
                <a:schemeClr val="dk1"/>
              </a:buClr>
              <a:buSzPts val="1200"/>
              <a:buChar char="●"/>
            </a:pPr>
            <a:r>
              <a:rPr b="1" lang="en" sz="1200">
                <a:solidFill>
                  <a:schemeClr val="dk1"/>
                </a:solidFill>
              </a:rPr>
              <a:t>Total Pendapatan Bersih:</a:t>
            </a:r>
            <a:r>
              <a:rPr lang="en" sz="1200">
                <a:solidFill>
                  <a:schemeClr val="dk1"/>
                </a:solidFill>
              </a:rPr>
              <a:t> Sepanjang tahun 2020-2023, Kimia Farma mencatat total pendapatan bersih sebesar </a:t>
            </a:r>
            <a:r>
              <a:rPr b="1" lang="en" sz="1200">
                <a:solidFill>
                  <a:schemeClr val="dk1"/>
                </a:solidFill>
              </a:rPr>
              <a:t>Rp 321 Miliar</a:t>
            </a:r>
            <a:r>
              <a:rPr lang="en" sz="1200">
                <a:solidFill>
                  <a:schemeClr val="dk1"/>
                </a:solidFill>
              </a:rPr>
              <a:t>.</a:t>
            </a:r>
            <a:endParaRPr sz="1200">
              <a:solidFill>
                <a:schemeClr val="dk1"/>
              </a:solidFill>
            </a:endParaRPr>
          </a:p>
          <a:p>
            <a:pPr indent="0" lvl="0" marL="457200" rtl="0" algn="l">
              <a:lnSpc>
                <a:spcPct val="150000"/>
              </a:lnSpc>
              <a:spcBef>
                <a:spcPts val="0"/>
              </a:spcBef>
              <a:spcAft>
                <a:spcPts val="0"/>
              </a:spcAft>
              <a:buNone/>
            </a:pPr>
            <a:r>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Total Keuntungan Bersih:</a:t>
            </a:r>
            <a:r>
              <a:rPr lang="en" sz="1200">
                <a:solidFill>
                  <a:schemeClr val="dk1"/>
                </a:solidFill>
              </a:rPr>
              <a:t> Dari jumlah tersebut, total keuntungan bersih (Nett Profit) yang berhasil diperoleh adalah </a:t>
            </a:r>
            <a:r>
              <a:rPr b="1" lang="en" sz="1200">
                <a:solidFill>
                  <a:schemeClr val="dk1"/>
                </a:solidFill>
              </a:rPr>
              <a:t>Rp 91 Miliar</a:t>
            </a:r>
            <a:r>
              <a:rPr lang="en" sz="1200">
                <a:solidFill>
                  <a:schemeClr val="dk1"/>
                </a:solidFill>
              </a:rPr>
              <a:t>.</a:t>
            </a:r>
            <a:endParaRPr sz="1200">
              <a:solidFill>
                <a:schemeClr val="dk1"/>
              </a:solidFill>
            </a:endParaRPr>
          </a:p>
          <a:p>
            <a:pPr indent="0" lvl="0" marL="457200" rtl="0" algn="l">
              <a:lnSpc>
                <a:spcPct val="150000"/>
              </a:lnSpc>
              <a:spcBef>
                <a:spcPts val="0"/>
              </a:spcBef>
              <a:spcAft>
                <a:spcPts val="0"/>
              </a:spcAft>
              <a:buNone/>
            </a:pPr>
            <a:r>
              <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Aktivitas Bisnis:</a:t>
            </a:r>
            <a:r>
              <a:rPr lang="en" sz="1200">
                <a:solidFill>
                  <a:schemeClr val="dk1"/>
                </a:solidFill>
              </a:rPr>
              <a:t> Selama periode yang sama, tercatat lebih dari </a:t>
            </a:r>
            <a:r>
              <a:rPr b="1" lang="en" sz="1200">
                <a:solidFill>
                  <a:schemeClr val="dk1"/>
                </a:solidFill>
              </a:rPr>
              <a:t>672 ribu transaksi</a:t>
            </a:r>
            <a:r>
              <a:rPr lang="en" sz="1200">
                <a:solidFill>
                  <a:schemeClr val="dk1"/>
                </a:solidFill>
              </a:rPr>
              <a:t> yang melibatkan </a:t>
            </a:r>
            <a:r>
              <a:rPr b="1" lang="en" sz="1200">
                <a:solidFill>
                  <a:schemeClr val="dk1"/>
                </a:solidFill>
              </a:rPr>
              <a:t>264 ribu pelanggan</a:t>
            </a:r>
            <a:r>
              <a:rPr lang="en" sz="1200">
                <a:solidFill>
                  <a:schemeClr val="dk1"/>
                </a:solidFill>
              </a:rPr>
              <a:t> unik.</a:t>
            </a:r>
            <a:endParaRPr sz="1200">
              <a:solidFill>
                <a:schemeClr val="dk1"/>
              </a:solidFill>
            </a:endParaRPr>
          </a:p>
          <a:p>
            <a:pPr indent="0" lvl="0" marL="0" marR="0" rtl="0" algn="l">
              <a:lnSpc>
                <a:spcPct val="150000"/>
              </a:lnSpc>
              <a:spcBef>
                <a:spcPts val="0"/>
              </a:spcBef>
              <a:spcAft>
                <a:spcPts val="0"/>
              </a:spcAft>
              <a:buClr>
                <a:schemeClr val="dk1"/>
              </a:buClr>
              <a:buSzPts val="1400"/>
              <a:buFont typeface="Arial"/>
              <a:buNone/>
            </a:pPr>
            <a:r>
              <a:t/>
            </a:r>
            <a:endParaRPr sz="1200">
              <a:solidFill>
                <a:schemeClr val="dk1"/>
              </a:solidFill>
              <a:latin typeface="Rubik"/>
              <a:ea typeface="Rubik"/>
              <a:cs typeface="Rubik"/>
              <a:sym typeface="Rubik"/>
            </a:endParaRPr>
          </a:p>
        </p:txBody>
      </p:sp>
      <p:pic>
        <p:nvPicPr>
          <p:cNvPr id="145" name="Google Shape;145;g37252de090a_0_22"/>
          <p:cNvPicPr preferRelativeResize="0"/>
          <p:nvPr/>
        </p:nvPicPr>
        <p:blipFill>
          <a:blip r:embed="rId5">
            <a:alphaModFix/>
          </a:blip>
          <a:stretch>
            <a:fillRect/>
          </a:stretch>
        </p:blipFill>
        <p:spPr>
          <a:xfrm>
            <a:off x="6203775" y="1926798"/>
            <a:ext cx="2513725" cy="1289900"/>
          </a:xfrm>
          <a:prstGeom prst="rect">
            <a:avLst/>
          </a:prstGeom>
          <a:noFill/>
          <a:ln>
            <a:noFill/>
          </a:ln>
          <a:effectLst>
            <a:outerShdw blurRad="57150" rotWithShape="0" algn="bl" dir="3000000" dist="19050">
              <a:srgbClr val="000000">
                <a:alpha val="66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