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5" r:id="rId3"/>
    <p:sldId id="258" r:id="rId4"/>
    <p:sldId id="287" r:id="rId5"/>
    <p:sldId id="276" r:id="rId6"/>
    <p:sldId id="277" r:id="rId7"/>
    <p:sldId id="278" r:id="rId8"/>
    <p:sldId id="279" r:id="rId9"/>
    <p:sldId id="280" r:id="rId10"/>
    <p:sldId id="281" r:id="rId11"/>
    <p:sldId id="282" r:id="rId12"/>
    <p:sldId id="293" r:id="rId13"/>
    <p:sldId id="283" r:id="rId14"/>
    <p:sldId id="284" r:id="rId15"/>
    <p:sldId id="285" r:id="rId16"/>
    <p:sldId id="294" r:id="rId17"/>
    <p:sldId id="286" r:id="rId18"/>
    <p:sldId id="296" r:id="rId19"/>
    <p:sldId id="290" r:id="rId20"/>
    <p:sldId id="295" r:id="rId21"/>
    <p:sldId id="288" r:id="rId22"/>
    <p:sldId id="28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AFF"/>
    <a:srgbClr val="F3103A"/>
    <a:srgbClr val="FA3EE0"/>
    <a:srgbClr val="F947F0"/>
    <a:srgbClr val="F81A53"/>
    <a:srgbClr val="FD3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07"/>
    <p:restoredTop sz="94679"/>
  </p:normalViewPr>
  <p:slideViewPr>
    <p:cSldViewPr snapToGrid="0">
      <p:cViewPr varScale="1">
        <p:scale>
          <a:sx n="183" d="100"/>
          <a:sy n="183"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193B6-5E70-9947-90BB-6115D3AF2A14}" type="datetimeFigureOut">
              <a:rPr lang="fr-FR" smtClean="0"/>
              <a:t>31/01/2024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C3375-AD00-2849-8B47-02ED823D7559}" type="slidenum">
              <a:rPr lang="fr-FR" smtClean="0"/>
              <a:t>‹N°›</a:t>
            </a:fld>
            <a:endParaRPr lang="fr-FR"/>
          </a:p>
        </p:txBody>
      </p:sp>
    </p:spTree>
    <p:extLst>
      <p:ext uri="{BB962C8B-B14F-4D97-AF65-F5344CB8AC3E}">
        <p14:creationId xmlns:p14="http://schemas.microsoft.com/office/powerpoint/2010/main" val="313889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Bienvenue dans cet atelier qui se nomme « maitriser </a:t>
            </a:r>
            <a:r>
              <a:rPr lang="fr-FR" dirty="0" err="1"/>
              <a:t>angular</a:t>
            </a:r>
            <a:r>
              <a:rPr lang="fr-FR" dirty="0"/>
              <a:t> 17 … » Notre objectif aujourd’hui n’est pas de vous faire maitriser </a:t>
            </a:r>
            <a:r>
              <a:rPr lang="fr-FR" dirty="0" err="1"/>
              <a:t>Angular</a:t>
            </a:r>
            <a:r>
              <a:rPr lang="fr-FR" dirty="0"/>
              <a:t> 17 mais de vous présenter les nouveautés inclus jusqu’à cette version ainsi que vous montrer comment migrer votre application existante vers ces nouveautés.</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1</a:t>
            </a:fld>
            <a:endParaRPr lang="fr-FR"/>
          </a:p>
        </p:txBody>
      </p:sp>
    </p:spTree>
    <p:extLst>
      <p:ext uri="{BB962C8B-B14F-4D97-AF65-F5344CB8AC3E}">
        <p14:creationId xmlns:p14="http://schemas.microsoft.com/office/powerpoint/2010/main" val="133640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A2BC-5167-6A03-0A00-9529303254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43D55B-AF8E-4F2F-1C91-F298F98081E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4805E78-FAFC-3FBD-D7A1-C80B355B73F1}"/>
              </a:ext>
            </a:extLst>
          </p:cNvPr>
          <p:cNvSpPr>
            <a:spLocks noGrp="1"/>
          </p:cNvSpPr>
          <p:nvPr>
            <p:ph type="body" idx="1"/>
          </p:nvPr>
        </p:nvSpPr>
        <p:spPr/>
        <p:txBody>
          <a:bodyPr/>
          <a:lstStyle/>
          <a:p>
            <a:r>
              <a:rPr lang="fr-FR" dirty="0"/>
              <a:t>Jusqu’à la version 13, il n’y avait pas de typage sur les formulaires. Ce qui veut dire qu’on avait pas de contrôle de cohérence sur les données sortie du formulaire. Aujourd’hui ce n’est plus le cas !!! On va pouvoir profiter de la puissance de </a:t>
            </a:r>
            <a:r>
              <a:rPr lang="fr-FR" dirty="0" err="1"/>
              <a:t>typescript</a:t>
            </a:r>
            <a:r>
              <a:rPr lang="fr-FR" dirty="0"/>
              <a:t> même sur cette partie là</a:t>
            </a:r>
          </a:p>
        </p:txBody>
      </p:sp>
      <p:sp>
        <p:nvSpPr>
          <p:cNvPr id="4" name="Espace réservé du numéro de diapositive 3">
            <a:extLst>
              <a:ext uri="{FF2B5EF4-FFF2-40B4-BE49-F238E27FC236}">
                <a16:creationId xmlns:a16="http://schemas.microsoft.com/office/drawing/2014/main" id="{F08E4A46-71DD-EE67-71FB-407F9DCAFAE2}"/>
              </a:ext>
            </a:extLst>
          </p:cNvPr>
          <p:cNvSpPr>
            <a:spLocks noGrp="1"/>
          </p:cNvSpPr>
          <p:nvPr>
            <p:ph type="sldNum" sz="quarter" idx="5"/>
          </p:nvPr>
        </p:nvSpPr>
        <p:spPr/>
        <p:txBody>
          <a:bodyPr/>
          <a:lstStyle/>
          <a:p>
            <a:fld id="{EB0C3375-AD00-2849-8B47-02ED823D7559}" type="slidenum">
              <a:rPr lang="fr-FR" smtClean="0"/>
              <a:t>10</a:t>
            </a:fld>
            <a:endParaRPr lang="fr-FR"/>
          </a:p>
        </p:txBody>
      </p:sp>
    </p:spTree>
    <p:extLst>
      <p:ext uri="{BB962C8B-B14F-4D97-AF65-F5344CB8AC3E}">
        <p14:creationId xmlns:p14="http://schemas.microsoft.com/office/powerpoint/2010/main" val="325570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84CA-E9C7-E21A-551B-83D69EE7BB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3C61A0-68D4-CD34-9D4C-A64F14F575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7C52168-ADB6-6D69-30FA-6B8AA1F38007}"/>
              </a:ext>
            </a:extLst>
          </p:cNvPr>
          <p:cNvSpPr>
            <a:spLocks noGrp="1"/>
          </p:cNvSpPr>
          <p:nvPr>
            <p:ph type="body" idx="1"/>
          </p:nvPr>
        </p:nvSpPr>
        <p:spPr/>
        <p:txBody>
          <a:bodyPr/>
          <a:lstStyle/>
          <a:p>
            <a:r>
              <a:rPr lang="fr-FR" dirty="0"/>
              <a:t>Sans </a:t>
            </a:r>
            <a:r>
              <a:rPr lang="fr-FR" dirty="0" err="1"/>
              <a:t>esbuild</a:t>
            </a:r>
            <a:r>
              <a:rPr lang="fr-FR" dirty="0"/>
              <a:t> -&gt; Création d’un bundle (minification / regroupement de tout ce qui concerne un module dans une fichier …) puis on était prêt à rendre l’application (comme ça que fonctionnait jusqu’ici </a:t>
            </a:r>
            <a:r>
              <a:rPr lang="fr-FR" dirty="0" err="1"/>
              <a:t>Angular</a:t>
            </a:r>
            <a:r>
              <a:rPr lang="fr-FR" dirty="0"/>
              <a:t> via </a:t>
            </a:r>
            <a:r>
              <a:rPr lang="fr-FR" dirty="0" err="1"/>
              <a:t>Webpack</a:t>
            </a:r>
            <a:r>
              <a:rPr lang="fr-FR" dirty="0"/>
              <a:t>)</a:t>
            </a:r>
          </a:p>
        </p:txBody>
      </p:sp>
      <p:sp>
        <p:nvSpPr>
          <p:cNvPr id="4" name="Espace réservé du numéro de diapositive 3">
            <a:extLst>
              <a:ext uri="{FF2B5EF4-FFF2-40B4-BE49-F238E27FC236}">
                <a16:creationId xmlns:a16="http://schemas.microsoft.com/office/drawing/2014/main" id="{2AD28C42-A23B-FECB-3FBF-D9D536989C1E}"/>
              </a:ext>
            </a:extLst>
          </p:cNvPr>
          <p:cNvSpPr>
            <a:spLocks noGrp="1"/>
          </p:cNvSpPr>
          <p:nvPr>
            <p:ph type="sldNum" sz="quarter" idx="5"/>
          </p:nvPr>
        </p:nvSpPr>
        <p:spPr/>
        <p:txBody>
          <a:bodyPr/>
          <a:lstStyle/>
          <a:p>
            <a:fld id="{EB0C3375-AD00-2849-8B47-02ED823D7559}" type="slidenum">
              <a:rPr lang="fr-FR" smtClean="0"/>
              <a:t>11</a:t>
            </a:fld>
            <a:endParaRPr lang="fr-FR"/>
          </a:p>
        </p:txBody>
      </p:sp>
    </p:spTree>
    <p:extLst>
      <p:ext uri="{BB962C8B-B14F-4D97-AF65-F5344CB8AC3E}">
        <p14:creationId xmlns:p14="http://schemas.microsoft.com/office/powerpoint/2010/main" val="167334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320A-6B38-FDBE-8CBC-B335E195E0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7C0E1F-0928-8926-85A8-50B077ED5B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C598F18-62EB-6CD1-1C02-FF1466FD7FE1}"/>
              </a:ext>
            </a:extLst>
          </p:cNvPr>
          <p:cNvSpPr>
            <a:spLocks noGrp="1"/>
          </p:cNvSpPr>
          <p:nvPr>
            <p:ph type="body" idx="1"/>
          </p:nvPr>
        </p:nvSpPr>
        <p:spPr/>
        <p:txBody>
          <a:bodyPr/>
          <a:lstStyle/>
          <a:p>
            <a:r>
              <a:rPr lang="fr-FR" dirty="0"/>
              <a:t>Avec </a:t>
            </a:r>
            <a:r>
              <a:rPr lang="fr-FR" dirty="0" err="1"/>
              <a:t>EsBuild</a:t>
            </a:r>
            <a:r>
              <a:rPr lang="fr-FR" dirty="0"/>
              <a:t> -&gt; le serveur est prêt directement. Lorsqu’on tape une requête http, on va </a:t>
            </a:r>
            <a:r>
              <a:rPr lang="fr-FR" dirty="0" err="1"/>
              <a:t>builder</a:t>
            </a:r>
            <a:r>
              <a:rPr lang="fr-FR" dirty="0"/>
              <a:t> via </a:t>
            </a:r>
            <a:r>
              <a:rPr lang="fr-FR" dirty="0" err="1"/>
              <a:t>ViteJs</a:t>
            </a:r>
            <a:r>
              <a:rPr lang="fr-FR" dirty="0"/>
              <a:t> et </a:t>
            </a:r>
            <a:r>
              <a:rPr lang="fr-FR" dirty="0" err="1"/>
              <a:t>EsBuild</a:t>
            </a:r>
            <a:r>
              <a:rPr lang="fr-FR" dirty="0"/>
              <a:t> l’application et renvoyé uniquement ce qui est nécessaire à l’application.</a:t>
            </a:r>
          </a:p>
        </p:txBody>
      </p:sp>
      <p:sp>
        <p:nvSpPr>
          <p:cNvPr id="4" name="Espace réservé du numéro de diapositive 3">
            <a:extLst>
              <a:ext uri="{FF2B5EF4-FFF2-40B4-BE49-F238E27FC236}">
                <a16:creationId xmlns:a16="http://schemas.microsoft.com/office/drawing/2014/main" id="{D380122B-73B1-7F50-9FD8-FEF8C3543F38}"/>
              </a:ext>
            </a:extLst>
          </p:cNvPr>
          <p:cNvSpPr>
            <a:spLocks noGrp="1"/>
          </p:cNvSpPr>
          <p:nvPr>
            <p:ph type="sldNum" sz="quarter" idx="5"/>
          </p:nvPr>
        </p:nvSpPr>
        <p:spPr/>
        <p:txBody>
          <a:bodyPr/>
          <a:lstStyle/>
          <a:p>
            <a:fld id="{EB0C3375-AD00-2849-8B47-02ED823D7559}" type="slidenum">
              <a:rPr lang="fr-FR" smtClean="0"/>
              <a:t>12</a:t>
            </a:fld>
            <a:endParaRPr lang="fr-FR"/>
          </a:p>
        </p:txBody>
      </p:sp>
    </p:spTree>
    <p:extLst>
      <p:ext uri="{BB962C8B-B14F-4D97-AF65-F5344CB8AC3E}">
        <p14:creationId xmlns:p14="http://schemas.microsoft.com/office/powerpoint/2010/main" val="167279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74937-9BE7-EB22-677D-58638D427A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5666B3-37AF-B0EB-F5F2-124B6F49BBC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7260E2-E1D2-8162-F882-D26D168EBBF1}"/>
              </a:ext>
            </a:extLst>
          </p:cNvPr>
          <p:cNvSpPr>
            <a:spLocks noGrp="1"/>
          </p:cNvSpPr>
          <p:nvPr>
            <p:ph type="body" idx="1"/>
          </p:nvPr>
        </p:nvSpPr>
        <p:spPr/>
        <p:txBody>
          <a:bodyPr/>
          <a:lstStyle/>
          <a:p>
            <a:r>
              <a:rPr lang="fr-FR" dirty="0"/>
              <a:t>Le SSR est la capacité à généré côté back les pages front avec le </a:t>
            </a:r>
            <a:r>
              <a:rPr lang="fr-FR" dirty="0" err="1"/>
              <a:t>framework</a:t>
            </a:r>
            <a:r>
              <a:rPr lang="fr-FR" dirty="0"/>
              <a:t> </a:t>
            </a:r>
            <a:r>
              <a:rPr lang="fr-FR" dirty="0" err="1"/>
              <a:t>Angular</a:t>
            </a:r>
            <a:r>
              <a:rPr lang="fr-FR" dirty="0"/>
              <a:t>.</a:t>
            </a:r>
          </a:p>
          <a:p>
            <a:r>
              <a:rPr lang="fr-FR" dirty="0"/>
              <a:t>Cette fonctionnalité existait dans un package séparé, ça a été réintégré dans </a:t>
            </a:r>
            <a:r>
              <a:rPr lang="fr-FR" dirty="0" err="1"/>
              <a:t>Angular</a:t>
            </a:r>
            <a:r>
              <a:rPr lang="fr-FR" dirty="0"/>
              <a:t> et doté d’une notion de de </a:t>
            </a:r>
            <a:r>
              <a:rPr lang="fr-FR" dirty="0" err="1"/>
              <a:t>hydration</a:t>
            </a:r>
            <a:r>
              <a:rPr lang="fr-FR" dirty="0"/>
              <a:t> (Hydratation). Cette Hydratation est la grosse nouveauté qui rend l’usage du SSR avec </a:t>
            </a:r>
            <a:r>
              <a:rPr lang="fr-FR" dirty="0" err="1"/>
              <a:t>Angular</a:t>
            </a:r>
            <a:r>
              <a:rPr lang="fr-FR" dirty="0"/>
              <a:t> « utilisable ». Avant à chaque changement, on rechargeait l’ensemble de la page. </a:t>
            </a:r>
            <a:r>
              <a:rPr lang="fr-FR" dirty="0" err="1"/>
              <a:t>Mainteant</a:t>
            </a:r>
            <a:r>
              <a:rPr lang="fr-FR" dirty="0"/>
              <a:t> on va être capable de modifier uniquement les partie modifiées.</a:t>
            </a:r>
          </a:p>
        </p:txBody>
      </p:sp>
      <p:sp>
        <p:nvSpPr>
          <p:cNvPr id="4" name="Espace réservé du numéro de diapositive 3">
            <a:extLst>
              <a:ext uri="{FF2B5EF4-FFF2-40B4-BE49-F238E27FC236}">
                <a16:creationId xmlns:a16="http://schemas.microsoft.com/office/drawing/2014/main" id="{369DEF03-8486-B504-ECBC-8DEE59D6314D}"/>
              </a:ext>
            </a:extLst>
          </p:cNvPr>
          <p:cNvSpPr>
            <a:spLocks noGrp="1"/>
          </p:cNvSpPr>
          <p:nvPr>
            <p:ph type="sldNum" sz="quarter" idx="5"/>
          </p:nvPr>
        </p:nvSpPr>
        <p:spPr/>
        <p:txBody>
          <a:bodyPr/>
          <a:lstStyle/>
          <a:p>
            <a:fld id="{EB0C3375-AD00-2849-8B47-02ED823D7559}" type="slidenum">
              <a:rPr lang="fr-FR" smtClean="0"/>
              <a:t>13</a:t>
            </a:fld>
            <a:endParaRPr lang="fr-FR"/>
          </a:p>
        </p:txBody>
      </p:sp>
    </p:spTree>
    <p:extLst>
      <p:ext uri="{BB962C8B-B14F-4D97-AF65-F5344CB8AC3E}">
        <p14:creationId xmlns:p14="http://schemas.microsoft.com/office/powerpoint/2010/main" val="371362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5114-7467-48EC-7633-99E9550AF9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9C72FA6-F5B2-8F80-0D2D-9CD8B5F41C4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143F98-F9F2-1EB3-03E0-A050D20BCFE9}"/>
              </a:ext>
            </a:extLst>
          </p:cNvPr>
          <p:cNvSpPr>
            <a:spLocks noGrp="1"/>
          </p:cNvSpPr>
          <p:nvPr>
            <p:ph type="body" idx="1"/>
          </p:nvPr>
        </p:nvSpPr>
        <p:spPr/>
        <p:txBody>
          <a:bodyPr/>
          <a:lstStyle/>
          <a:p>
            <a:r>
              <a:rPr lang="fr-FR" dirty="0"/>
              <a:t>Nouveau système d’injection -&gt; via une fonction </a:t>
            </a:r>
            <a:r>
              <a:rPr lang="fr-FR" dirty="0" err="1"/>
              <a:t>inject</a:t>
            </a:r>
            <a:r>
              <a:rPr lang="fr-FR" dirty="0"/>
              <a:t> présent dans @</a:t>
            </a:r>
            <a:r>
              <a:rPr lang="fr-FR" dirty="0" err="1"/>
              <a:t>angular</a:t>
            </a:r>
            <a:r>
              <a:rPr lang="fr-FR" dirty="0"/>
              <a:t>/</a:t>
            </a:r>
            <a:r>
              <a:rPr lang="fr-FR" dirty="0" err="1"/>
              <a:t>core</a:t>
            </a:r>
            <a:endParaRPr lang="fr-FR" dirty="0"/>
          </a:p>
          <a:p>
            <a:r>
              <a:rPr lang="fr-FR" dirty="0"/>
              <a:t>Avantage, on va pouvoir se passer de classe pour utiliser des fonctions. C’est l’évolution qui a permis d’avoir des </a:t>
            </a:r>
            <a:r>
              <a:rPr lang="fr-FR" dirty="0" err="1"/>
              <a:t>guards</a:t>
            </a:r>
            <a:r>
              <a:rPr lang="fr-FR" dirty="0"/>
              <a:t> sous forme de fonction …</a:t>
            </a:r>
          </a:p>
          <a:p>
            <a:r>
              <a:rPr lang="fr-FR" dirty="0"/>
              <a:t>Il existe des limitations bien entendu : On ne peut pas utiliser cette fonction </a:t>
            </a:r>
            <a:r>
              <a:rPr lang="fr-FR" dirty="0" err="1"/>
              <a:t>inject</a:t>
            </a:r>
            <a:r>
              <a:rPr lang="fr-FR" dirty="0"/>
              <a:t> partout, il est nécessaire d’être dans un </a:t>
            </a:r>
            <a:r>
              <a:rPr lang="fr-FR"/>
              <a:t>contexte d’injection.</a:t>
            </a:r>
            <a:endParaRPr lang="fr-FR" dirty="0"/>
          </a:p>
        </p:txBody>
      </p:sp>
      <p:sp>
        <p:nvSpPr>
          <p:cNvPr id="4" name="Espace réservé du numéro de diapositive 3">
            <a:extLst>
              <a:ext uri="{FF2B5EF4-FFF2-40B4-BE49-F238E27FC236}">
                <a16:creationId xmlns:a16="http://schemas.microsoft.com/office/drawing/2014/main" id="{2E65AB9E-845B-24FE-8FC5-208C5FA641A1}"/>
              </a:ext>
            </a:extLst>
          </p:cNvPr>
          <p:cNvSpPr>
            <a:spLocks noGrp="1"/>
          </p:cNvSpPr>
          <p:nvPr>
            <p:ph type="sldNum" sz="quarter" idx="5"/>
          </p:nvPr>
        </p:nvSpPr>
        <p:spPr/>
        <p:txBody>
          <a:bodyPr/>
          <a:lstStyle/>
          <a:p>
            <a:fld id="{EB0C3375-AD00-2849-8B47-02ED823D7559}" type="slidenum">
              <a:rPr lang="fr-FR" smtClean="0"/>
              <a:t>14</a:t>
            </a:fld>
            <a:endParaRPr lang="fr-FR"/>
          </a:p>
        </p:txBody>
      </p:sp>
    </p:spTree>
    <p:extLst>
      <p:ext uri="{BB962C8B-B14F-4D97-AF65-F5344CB8AC3E}">
        <p14:creationId xmlns:p14="http://schemas.microsoft.com/office/powerpoint/2010/main" val="2676522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EC613-D596-1363-6830-D64D3A0A56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56D55A-7008-91D3-A163-3413DF36C3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75949F8-8705-3F31-897C-0D5895EB805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9BC6EDD-279B-6AE9-58F0-927ABA40505F}"/>
              </a:ext>
            </a:extLst>
          </p:cNvPr>
          <p:cNvSpPr>
            <a:spLocks noGrp="1"/>
          </p:cNvSpPr>
          <p:nvPr>
            <p:ph type="sldNum" sz="quarter" idx="5"/>
          </p:nvPr>
        </p:nvSpPr>
        <p:spPr/>
        <p:txBody>
          <a:bodyPr/>
          <a:lstStyle/>
          <a:p>
            <a:fld id="{EB0C3375-AD00-2849-8B47-02ED823D7559}" type="slidenum">
              <a:rPr lang="fr-FR" smtClean="0"/>
              <a:t>15</a:t>
            </a:fld>
            <a:endParaRPr lang="fr-FR"/>
          </a:p>
        </p:txBody>
      </p:sp>
    </p:spTree>
    <p:extLst>
      <p:ext uri="{BB962C8B-B14F-4D97-AF65-F5344CB8AC3E}">
        <p14:creationId xmlns:p14="http://schemas.microsoft.com/office/powerpoint/2010/main" val="281423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9F01-C1AA-EB05-1EE6-8B84B70AB23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0F4CF9-7127-5271-B119-CE21E99110B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6DC35A5-DA4F-5905-12EA-3A099D7CD4E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32C3865-3E37-1447-B1CC-EF6690AD0691}"/>
              </a:ext>
            </a:extLst>
          </p:cNvPr>
          <p:cNvSpPr>
            <a:spLocks noGrp="1"/>
          </p:cNvSpPr>
          <p:nvPr>
            <p:ph type="sldNum" sz="quarter" idx="5"/>
          </p:nvPr>
        </p:nvSpPr>
        <p:spPr/>
        <p:txBody>
          <a:bodyPr/>
          <a:lstStyle/>
          <a:p>
            <a:fld id="{EB0C3375-AD00-2849-8B47-02ED823D7559}" type="slidenum">
              <a:rPr lang="fr-FR" smtClean="0"/>
              <a:t>16</a:t>
            </a:fld>
            <a:endParaRPr lang="fr-FR"/>
          </a:p>
        </p:txBody>
      </p:sp>
    </p:spTree>
    <p:extLst>
      <p:ext uri="{BB962C8B-B14F-4D97-AF65-F5344CB8AC3E}">
        <p14:creationId xmlns:p14="http://schemas.microsoft.com/office/powerpoint/2010/main" val="3385922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13F0-37D6-D747-1421-6E60B8C07C7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CA557E2-1303-1B92-DE50-632EB09C87A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D81247-1186-5C36-1438-1C1DDC87D2A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54513DC-AD84-18E9-2B94-9358F81DDCE2}"/>
              </a:ext>
            </a:extLst>
          </p:cNvPr>
          <p:cNvSpPr>
            <a:spLocks noGrp="1"/>
          </p:cNvSpPr>
          <p:nvPr>
            <p:ph type="sldNum" sz="quarter" idx="5"/>
          </p:nvPr>
        </p:nvSpPr>
        <p:spPr/>
        <p:txBody>
          <a:bodyPr/>
          <a:lstStyle/>
          <a:p>
            <a:fld id="{EB0C3375-AD00-2849-8B47-02ED823D7559}" type="slidenum">
              <a:rPr lang="fr-FR" smtClean="0"/>
              <a:t>17</a:t>
            </a:fld>
            <a:endParaRPr lang="fr-FR"/>
          </a:p>
        </p:txBody>
      </p:sp>
    </p:spTree>
    <p:extLst>
      <p:ext uri="{BB962C8B-B14F-4D97-AF65-F5344CB8AC3E}">
        <p14:creationId xmlns:p14="http://schemas.microsoft.com/office/powerpoint/2010/main" val="221624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AA110-C694-038E-FE2C-CB79290D8AD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E96C880-036E-6F99-9222-750A987345B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4D58964-6A0C-4D8E-2E03-4B99E25AB2A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308DD36-8BED-02FE-60A8-C96CB32E4A4B}"/>
              </a:ext>
            </a:extLst>
          </p:cNvPr>
          <p:cNvSpPr>
            <a:spLocks noGrp="1"/>
          </p:cNvSpPr>
          <p:nvPr>
            <p:ph type="sldNum" sz="quarter" idx="5"/>
          </p:nvPr>
        </p:nvSpPr>
        <p:spPr/>
        <p:txBody>
          <a:bodyPr/>
          <a:lstStyle/>
          <a:p>
            <a:fld id="{EB0C3375-AD00-2849-8B47-02ED823D7559}" type="slidenum">
              <a:rPr lang="fr-FR" smtClean="0"/>
              <a:t>18</a:t>
            </a:fld>
            <a:endParaRPr lang="fr-FR"/>
          </a:p>
        </p:txBody>
      </p:sp>
    </p:spTree>
    <p:extLst>
      <p:ext uri="{BB962C8B-B14F-4D97-AF65-F5344CB8AC3E}">
        <p14:creationId xmlns:p14="http://schemas.microsoft.com/office/powerpoint/2010/main" val="287557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13F0-37D6-D747-1421-6E60B8C07C7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CA557E2-1303-1B92-DE50-632EB09C87A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D81247-1186-5C36-1438-1C1DDC87D2A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54513DC-AD84-18E9-2B94-9358F81DDCE2}"/>
              </a:ext>
            </a:extLst>
          </p:cNvPr>
          <p:cNvSpPr>
            <a:spLocks noGrp="1"/>
          </p:cNvSpPr>
          <p:nvPr>
            <p:ph type="sldNum" sz="quarter" idx="5"/>
          </p:nvPr>
        </p:nvSpPr>
        <p:spPr/>
        <p:txBody>
          <a:bodyPr/>
          <a:lstStyle/>
          <a:p>
            <a:fld id="{EB0C3375-AD00-2849-8B47-02ED823D7559}" type="slidenum">
              <a:rPr lang="fr-FR" smtClean="0"/>
              <a:t>19</a:t>
            </a:fld>
            <a:endParaRPr lang="fr-FR"/>
          </a:p>
        </p:txBody>
      </p:sp>
    </p:spTree>
    <p:extLst>
      <p:ext uri="{BB962C8B-B14F-4D97-AF65-F5344CB8AC3E}">
        <p14:creationId xmlns:p14="http://schemas.microsoft.com/office/powerpoint/2010/main" val="18770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présentation</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2</a:t>
            </a:fld>
            <a:endParaRPr lang="fr-FR"/>
          </a:p>
        </p:txBody>
      </p:sp>
    </p:spTree>
    <p:extLst>
      <p:ext uri="{BB962C8B-B14F-4D97-AF65-F5344CB8AC3E}">
        <p14:creationId xmlns:p14="http://schemas.microsoft.com/office/powerpoint/2010/main" val="1380767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80864-11BA-9C29-ECF8-CD8A21BBDE4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180D06-92E9-FC71-D74B-B472C90A58D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1448EA3-4331-13DB-F626-F5E1F9AB6B0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E6A5A19-6C5B-D7D0-4B4D-A661D20F24BF}"/>
              </a:ext>
            </a:extLst>
          </p:cNvPr>
          <p:cNvSpPr>
            <a:spLocks noGrp="1"/>
          </p:cNvSpPr>
          <p:nvPr>
            <p:ph type="sldNum" sz="quarter" idx="5"/>
          </p:nvPr>
        </p:nvSpPr>
        <p:spPr/>
        <p:txBody>
          <a:bodyPr/>
          <a:lstStyle/>
          <a:p>
            <a:fld id="{EB0C3375-AD00-2849-8B47-02ED823D7559}" type="slidenum">
              <a:rPr lang="fr-FR" smtClean="0"/>
              <a:t>20</a:t>
            </a:fld>
            <a:endParaRPr lang="fr-FR"/>
          </a:p>
        </p:txBody>
      </p:sp>
    </p:spTree>
    <p:extLst>
      <p:ext uri="{BB962C8B-B14F-4D97-AF65-F5344CB8AC3E}">
        <p14:creationId xmlns:p14="http://schemas.microsoft.com/office/powerpoint/2010/main" val="384246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5E84-2CE3-9548-EE69-BF923738A1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7D894F-772D-5E4B-1243-8266B8DDA65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D83025-DB39-07F0-EA02-0EEDE356C91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695B049-66C2-B44C-D3BA-30A6938FE4BC}"/>
              </a:ext>
            </a:extLst>
          </p:cNvPr>
          <p:cNvSpPr>
            <a:spLocks noGrp="1"/>
          </p:cNvSpPr>
          <p:nvPr>
            <p:ph type="sldNum" sz="quarter" idx="5"/>
          </p:nvPr>
        </p:nvSpPr>
        <p:spPr/>
        <p:txBody>
          <a:bodyPr/>
          <a:lstStyle/>
          <a:p>
            <a:fld id="{EB0C3375-AD00-2849-8B47-02ED823D7559}" type="slidenum">
              <a:rPr lang="fr-FR" smtClean="0"/>
              <a:t>21</a:t>
            </a:fld>
            <a:endParaRPr lang="fr-FR"/>
          </a:p>
        </p:txBody>
      </p:sp>
    </p:spTree>
    <p:extLst>
      <p:ext uri="{BB962C8B-B14F-4D97-AF65-F5344CB8AC3E}">
        <p14:creationId xmlns:p14="http://schemas.microsoft.com/office/powerpoint/2010/main" val="3296688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11A7E-4646-B6FB-2B53-97F31F9A9C4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1AFE55-B6F8-2204-C2FB-4552E4A9783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89D098-6A73-1198-4406-45943C74189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A16D995-1F2F-F047-9953-519E94397D9D}"/>
              </a:ext>
            </a:extLst>
          </p:cNvPr>
          <p:cNvSpPr>
            <a:spLocks noGrp="1"/>
          </p:cNvSpPr>
          <p:nvPr>
            <p:ph type="sldNum" sz="quarter" idx="5"/>
          </p:nvPr>
        </p:nvSpPr>
        <p:spPr/>
        <p:txBody>
          <a:bodyPr/>
          <a:lstStyle/>
          <a:p>
            <a:fld id="{EB0C3375-AD00-2849-8B47-02ED823D7559}" type="slidenum">
              <a:rPr lang="fr-FR" smtClean="0"/>
              <a:t>22</a:t>
            </a:fld>
            <a:endParaRPr lang="fr-FR"/>
          </a:p>
        </p:txBody>
      </p:sp>
    </p:spTree>
    <p:extLst>
      <p:ext uri="{BB962C8B-B14F-4D97-AF65-F5344CB8AC3E}">
        <p14:creationId xmlns:p14="http://schemas.microsoft.com/office/powerpoint/2010/main" val="222472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3</a:t>
            </a:fld>
            <a:endParaRPr lang="fr-FR"/>
          </a:p>
        </p:txBody>
      </p:sp>
    </p:spTree>
    <p:extLst>
      <p:ext uri="{BB962C8B-B14F-4D97-AF65-F5344CB8AC3E}">
        <p14:creationId xmlns:p14="http://schemas.microsoft.com/office/powerpoint/2010/main" val="2028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2CF0-DCFB-F0AD-1BDF-4916640D94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5E629D-DB2C-99A2-60CE-F755B91D6F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A5DA84-4282-F299-AB24-30F46ABA13FB}"/>
              </a:ext>
            </a:extLst>
          </p:cNvPr>
          <p:cNvSpPr>
            <a:spLocks noGrp="1"/>
          </p:cNvSpPr>
          <p:nvPr>
            <p:ph type="body" idx="1"/>
          </p:nvPr>
        </p:nvSpPr>
        <p:spPr/>
        <p:txBody>
          <a:bodyPr/>
          <a:lstStyle/>
          <a:p>
            <a:r>
              <a:rPr lang="fr-FR" dirty="0"/>
              <a:t>Nous allons d’abord passer en revue les grandes nouveautés introduit dans les dernières versions d’</a:t>
            </a:r>
            <a:r>
              <a:rPr lang="fr-FR" dirty="0" err="1"/>
              <a:t>Angular</a:t>
            </a:r>
            <a:r>
              <a:rPr lang="fr-FR" dirty="0"/>
              <a:t> (pas forcément la 17)</a:t>
            </a:r>
          </a:p>
          <a:p>
            <a:endParaRPr lang="fr-FR" dirty="0"/>
          </a:p>
          <a:p>
            <a:r>
              <a:rPr lang="fr-FR" dirty="0"/>
              <a:t>Nous présenterons ensuite le TP que nous allons réaliser au cours de cet atelier.</a:t>
            </a:r>
          </a:p>
        </p:txBody>
      </p:sp>
      <p:sp>
        <p:nvSpPr>
          <p:cNvPr id="4" name="Espace réservé du numéro de diapositive 3">
            <a:extLst>
              <a:ext uri="{FF2B5EF4-FFF2-40B4-BE49-F238E27FC236}">
                <a16:creationId xmlns:a16="http://schemas.microsoft.com/office/drawing/2014/main" id="{00C74362-3677-E287-004E-DC4619BFD224}"/>
              </a:ext>
            </a:extLst>
          </p:cNvPr>
          <p:cNvSpPr>
            <a:spLocks noGrp="1"/>
          </p:cNvSpPr>
          <p:nvPr>
            <p:ph type="sldNum" sz="quarter" idx="5"/>
          </p:nvPr>
        </p:nvSpPr>
        <p:spPr/>
        <p:txBody>
          <a:bodyPr/>
          <a:lstStyle/>
          <a:p>
            <a:fld id="{EB0C3375-AD00-2849-8B47-02ED823D7559}" type="slidenum">
              <a:rPr lang="fr-FR" smtClean="0"/>
              <a:t>4</a:t>
            </a:fld>
            <a:endParaRPr lang="fr-FR"/>
          </a:p>
        </p:txBody>
      </p:sp>
    </p:spTree>
    <p:extLst>
      <p:ext uri="{BB962C8B-B14F-4D97-AF65-F5344CB8AC3E}">
        <p14:creationId xmlns:p14="http://schemas.microsoft.com/office/powerpoint/2010/main" val="406159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0A86-E577-1E8A-AC1A-B9E688F3B2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7017F-672C-B95E-C071-4FF1D8A549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B78A83F-393E-123C-2AEE-44C031F0D998}"/>
              </a:ext>
            </a:extLst>
          </p:cNvPr>
          <p:cNvSpPr>
            <a:spLocks noGrp="1"/>
          </p:cNvSpPr>
          <p:nvPr>
            <p:ph type="body" idx="1"/>
          </p:nvPr>
        </p:nvSpPr>
        <p:spPr/>
        <p:txBody>
          <a:bodyPr/>
          <a:lstStyle/>
          <a:p>
            <a:r>
              <a:rPr lang="fr-FR" dirty="0" err="1"/>
              <a:t>Angular</a:t>
            </a:r>
            <a:r>
              <a:rPr lang="fr-FR" dirty="0"/>
              <a:t> 17 marque un renouveau pour </a:t>
            </a:r>
            <a:r>
              <a:rPr lang="fr-FR" dirty="0" err="1"/>
              <a:t>Angular</a:t>
            </a:r>
            <a:r>
              <a:rPr lang="fr-FR" dirty="0"/>
              <a:t> -&gt; ils ont fait les choses en grand, nouveau logo, attention c’est pas non plus la même marche que lorsqu’on est passé de </a:t>
            </a:r>
            <a:r>
              <a:rPr lang="fr-FR" dirty="0" err="1"/>
              <a:t>angularjs</a:t>
            </a:r>
            <a:r>
              <a:rPr lang="fr-FR" dirty="0"/>
              <a:t> à </a:t>
            </a:r>
            <a:r>
              <a:rPr lang="fr-FR" dirty="0" err="1"/>
              <a:t>angular</a:t>
            </a:r>
            <a:r>
              <a:rPr lang="fr-FR" dirty="0"/>
              <a:t> 2 !!!</a:t>
            </a:r>
          </a:p>
        </p:txBody>
      </p:sp>
      <p:sp>
        <p:nvSpPr>
          <p:cNvPr id="4" name="Espace réservé du numéro de diapositive 3">
            <a:extLst>
              <a:ext uri="{FF2B5EF4-FFF2-40B4-BE49-F238E27FC236}">
                <a16:creationId xmlns:a16="http://schemas.microsoft.com/office/drawing/2014/main" id="{B46E45B7-9477-0B2E-1FCA-27B5685D0C0B}"/>
              </a:ext>
            </a:extLst>
          </p:cNvPr>
          <p:cNvSpPr>
            <a:spLocks noGrp="1"/>
          </p:cNvSpPr>
          <p:nvPr>
            <p:ph type="sldNum" sz="quarter" idx="5"/>
          </p:nvPr>
        </p:nvSpPr>
        <p:spPr/>
        <p:txBody>
          <a:bodyPr/>
          <a:lstStyle/>
          <a:p>
            <a:fld id="{EB0C3375-AD00-2849-8B47-02ED823D7559}" type="slidenum">
              <a:rPr lang="fr-FR" smtClean="0"/>
              <a:t>5</a:t>
            </a:fld>
            <a:endParaRPr lang="fr-FR"/>
          </a:p>
        </p:txBody>
      </p:sp>
    </p:spTree>
    <p:extLst>
      <p:ext uri="{BB962C8B-B14F-4D97-AF65-F5344CB8AC3E}">
        <p14:creationId xmlns:p14="http://schemas.microsoft.com/office/powerpoint/2010/main" val="407424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F96D5-57AF-E358-48DF-1810C949187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CAC1E8-05B9-59A5-6729-B82D56802A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ECFE99-2EB9-6B0F-2486-ABE642683AF7}"/>
              </a:ext>
            </a:extLst>
          </p:cNvPr>
          <p:cNvSpPr>
            <a:spLocks noGrp="1"/>
          </p:cNvSpPr>
          <p:nvPr>
            <p:ph type="body" idx="1"/>
          </p:nvPr>
        </p:nvSpPr>
        <p:spPr/>
        <p:txBody>
          <a:bodyPr/>
          <a:lstStyle/>
          <a:p>
            <a:r>
              <a:rPr lang="fr-FR" dirty="0"/>
              <a:t>Nouvelle documentation -&gt; l’ancienne existe toujours !!!</a:t>
            </a:r>
          </a:p>
        </p:txBody>
      </p:sp>
      <p:sp>
        <p:nvSpPr>
          <p:cNvPr id="4" name="Espace réservé du numéro de diapositive 3">
            <a:extLst>
              <a:ext uri="{FF2B5EF4-FFF2-40B4-BE49-F238E27FC236}">
                <a16:creationId xmlns:a16="http://schemas.microsoft.com/office/drawing/2014/main" id="{17040E66-B213-D403-66FD-D0E92FB1FCE1}"/>
              </a:ext>
            </a:extLst>
          </p:cNvPr>
          <p:cNvSpPr>
            <a:spLocks noGrp="1"/>
          </p:cNvSpPr>
          <p:nvPr>
            <p:ph type="sldNum" sz="quarter" idx="5"/>
          </p:nvPr>
        </p:nvSpPr>
        <p:spPr/>
        <p:txBody>
          <a:bodyPr/>
          <a:lstStyle/>
          <a:p>
            <a:fld id="{EB0C3375-AD00-2849-8B47-02ED823D7559}" type="slidenum">
              <a:rPr lang="fr-FR" smtClean="0"/>
              <a:t>6</a:t>
            </a:fld>
            <a:endParaRPr lang="fr-FR"/>
          </a:p>
        </p:txBody>
      </p:sp>
    </p:spTree>
    <p:extLst>
      <p:ext uri="{BB962C8B-B14F-4D97-AF65-F5344CB8AC3E}">
        <p14:creationId xmlns:p14="http://schemas.microsoft.com/office/powerpoint/2010/main" val="53182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29752-53E3-A132-C745-C69854F0084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FE0B35-5E77-A2F1-7B92-3F2F65ADD9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9DBE28-A7C8-D810-96E2-69CA322E7A5D}"/>
              </a:ext>
            </a:extLst>
          </p:cNvPr>
          <p:cNvSpPr>
            <a:spLocks noGrp="1"/>
          </p:cNvSpPr>
          <p:nvPr>
            <p:ph type="body" idx="1"/>
          </p:nvPr>
        </p:nvSpPr>
        <p:spPr/>
        <p:txBody>
          <a:bodyPr/>
          <a:lstStyle/>
          <a:p>
            <a:r>
              <a:rPr lang="fr-FR" dirty="0" err="1"/>
              <a:t>Playgrond</a:t>
            </a:r>
            <a:r>
              <a:rPr lang="fr-FR" dirty="0"/>
              <a:t> disponible pour jouer directement sur votre navigateur sans installation sur votre poste. Idem pour les tutoriaux …</a:t>
            </a:r>
          </a:p>
        </p:txBody>
      </p:sp>
      <p:sp>
        <p:nvSpPr>
          <p:cNvPr id="4" name="Espace réservé du numéro de diapositive 3">
            <a:extLst>
              <a:ext uri="{FF2B5EF4-FFF2-40B4-BE49-F238E27FC236}">
                <a16:creationId xmlns:a16="http://schemas.microsoft.com/office/drawing/2014/main" id="{44AE43C6-D655-1123-FE63-301038B7E899}"/>
              </a:ext>
            </a:extLst>
          </p:cNvPr>
          <p:cNvSpPr>
            <a:spLocks noGrp="1"/>
          </p:cNvSpPr>
          <p:nvPr>
            <p:ph type="sldNum" sz="quarter" idx="5"/>
          </p:nvPr>
        </p:nvSpPr>
        <p:spPr/>
        <p:txBody>
          <a:bodyPr/>
          <a:lstStyle/>
          <a:p>
            <a:fld id="{EB0C3375-AD00-2849-8B47-02ED823D7559}" type="slidenum">
              <a:rPr lang="fr-FR" smtClean="0"/>
              <a:t>7</a:t>
            </a:fld>
            <a:endParaRPr lang="fr-FR"/>
          </a:p>
        </p:txBody>
      </p:sp>
    </p:spTree>
    <p:extLst>
      <p:ext uri="{BB962C8B-B14F-4D97-AF65-F5344CB8AC3E}">
        <p14:creationId xmlns:p14="http://schemas.microsoft.com/office/powerpoint/2010/main" val="142097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792C-CD17-507E-94AB-690AF449AB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3E8F257-72F8-425A-EF31-78B2670320A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F5AA5E-1AE1-64B9-5C38-A7725425081C}"/>
              </a:ext>
            </a:extLst>
          </p:cNvPr>
          <p:cNvSpPr>
            <a:spLocks noGrp="1"/>
          </p:cNvSpPr>
          <p:nvPr>
            <p:ph type="body" idx="1"/>
          </p:nvPr>
        </p:nvSpPr>
        <p:spPr/>
        <p:txBody>
          <a:bodyPr/>
          <a:lstStyle/>
          <a:p>
            <a:r>
              <a:rPr lang="fr-FR" dirty="0"/>
              <a:t>Les standalones sont un nouveau concept introduit afin de se séparer de la notion de module au niveau du code.</a:t>
            </a:r>
          </a:p>
          <a:p>
            <a:endParaRPr lang="fr-FR" dirty="0"/>
          </a:p>
          <a:p>
            <a:r>
              <a:rPr lang="fr-FR" dirty="0"/>
              <a:t>Comment faire un standalone, c’est pas très compliqué :</a:t>
            </a:r>
          </a:p>
          <a:p>
            <a:r>
              <a:rPr lang="fr-FR" dirty="0"/>
              <a:t>- on ajoute le flag standalone au composant</a:t>
            </a:r>
          </a:p>
          <a:p>
            <a:r>
              <a:rPr lang="fr-FR" dirty="0"/>
              <a:t>- On supprime le composant des </a:t>
            </a:r>
            <a:r>
              <a:rPr lang="fr-FR" dirty="0" err="1"/>
              <a:t>declarations</a:t>
            </a:r>
            <a:r>
              <a:rPr lang="fr-FR" dirty="0"/>
              <a:t> du modules</a:t>
            </a:r>
          </a:p>
          <a:p>
            <a:r>
              <a:rPr lang="fr-FR" dirty="0"/>
              <a:t>- On ajoute les imports nécessaires au composant</a:t>
            </a:r>
          </a:p>
          <a:p>
            <a:endParaRPr lang="fr-FR" dirty="0"/>
          </a:p>
          <a:p>
            <a:r>
              <a:rPr lang="fr-FR" dirty="0"/>
              <a:t>Et voilà</a:t>
            </a:r>
          </a:p>
          <a:p>
            <a:endParaRPr lang="fr-FR" dirty="0"/>
          </a:p>
          <a:p>
            <a:r>
              <a:rPr lang="fr-FR" dirty="0"/>
              <a:t>En réalité, c’est comme si il existait un module avec uniquement le composant !!!</a:t>
            </a:r>
          </a:p>
        </p:txBody>
      </p:sp>
      <p:sp>
        <p:nvSpPr>
          <p:cNvPr id="4" name="Espace réservé du numéro de diapositive 3">
            <a:extLst>
              <a:ext uri="{FF2B5EF4-FFF2-40B4-BE49-F238E27FC236}">
                <a16:creationId xmlns:a16="http://schemas.microsoft.com/office/drawing/2014/main" id="{AC53FD6E-57F6-1480-15E0-8BE0F8794267}"/>
              </a:ext>
            </a:extLst>
          </p:cNvPr>
          <p:cNvSpPr>
            <a:spLocks noGrp="1"/>
          </p:cNvSpPr>
          <p:nvPr>
            <p:ph type="sldNum" sz="quarter" idx="5"/>
          </p:nvPr>
        </p:nvSpPr>
        <p:spPr/>
        <p:txBody>
          <a:bodyPr/>
          <a:lstStyle/>
          <a:p>
            <a:fld id="{EB0C3375-AD00-2849-8B47-02ED823D7559}" type="slidenum">
              <a:rPr lang="fr-FR" smtClean="0"/>
              <a:t>8</a:t>
            </a:fld>
            <a:endParaRPr lang="fr-FR"/>
          </a:p>
        </p:txBody>
      </p:sp>
    </p:spTree>
    <p:extLst>
      <p:ext uri="{BB962C8B-B14F-4D97-AF65-F5344CB8AC3E}">
        <p14:creationId xmlns:p14="http://schemas.microsoft.com/office/powerpoint/2010/main" val="2742731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FF61-D737-C641-44C0-630727D0B4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6FF00B-FCF6-62D8-3C03-6B38BA53112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5C9EE96-BC28-29D4-5664-E1C7650346D6}"/>
              </a:ext>
            </a:extLst>
          </p:cNvPr>
          <p:cNvSpPr>
            <a:spLocks noGrp="1"/>
          </p:cNvSpPr>
          <p:nvPr>
            <p:ph type="body" idx="1"/>
          </p:nvPr>
        </p:nvSpPr>
        <p:spPr/>
        <p:txBody>
          <a:bodyPr/>
          <a:lstStyle/>
          <a:p>
            <a:r>
              <a:rPr lang="fr-FR" dirty="0"/>
              <a:t>Les signaux sont de nouveau type d’objet permettant de commencer une transition pour se passer de </a:t>
            </a:r>
            <a:r>
              <a:rPr lang="fr-FR" dirty="0" err="1"/>
              <a:t>zoneJs</a:t>
            </a:r>
            <a:r>
              <a:rPr lang="fr-FR" dirty="0"/>
              <a:t>. Comment ça fonctionne. En gros les signaux sont indépendant sur cycle de vie d’un composant. Lorsqu’une valeur est changé dans un signal, elle est auto propagé aux autres signaux en cascade. Il existe plein de façon de pouvoir les utiliser.</a:t>
            </a:r>
          </a:p>
        </p:txBody>
      </p:sp>
      <p:sp>
        <p:nvSpPr>
          <p:cNvPr id="4" name="Espace réservé du numéro de diapositive 3">
            <a:extLst>
              <a:ext uri="{FF2B5EF4-FFF2-40B4-BE49-F238E27FC236}">
                <a16:creationId xmlns:a16="http://schemas.microsoft.com/office/drawing/2014/main" id="{4C8DE538-CE53-C827-546B-59A844A00775}"/>
              </a:ext>
            </a:extLst>
          </p:cNvPr>
          <p:cNvSpPr>
            <a:spLocks noGrp="1"/>
          </p:cNvSpPr>
          <p:nvPr>
            <p:ph type="sldNum" sz="quarter" idx="5"/>
          </p:nvPr>
        </p:nvSpPr>
        <p:spPr/>
        <p:txBody>
          <a:bodyPr/>
          <a:lstStyle/>
          <a:p>
            <a:fld id="{EB0C3375-AD00-2849-8B47-02ED823D7559}" type="slidenum">
              <a:rPr lang="fr-FR" smtClean="0"/>
              <a:t>9</a:t>
            </a:fld>
            <a:endParaRPr lang="fr-FR"/>
          </a:p>
        </p:txBody>
      </p:sp>
    </p:spTree>
    <p:extLst>
      <p:ext uri="{BB962C8B-B14F-4D97-AF65-F5344CB8AC3E}">
        <p14:creationId xmlns:p14="http://schemas.microsoft.com/office/powerpoint/2010/main" val="341993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AB7B1-31CA-9D62-CCCE-6C839DBBA5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FED2C1-1851-96A5-FFAA-8893C469A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8B6236-D165-69C9-53D2-054BCEE4F6DF}"/>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B5F91FE5-B9A5-7CBE-1D4E-E1C8C2F11B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720631-9B62-137B-E9F3-7F1AC6224064}"/>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16660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88C1F-15F2-1511-20DB-667B3F912CC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87BF6C-33DD-A35D-E48A-A4451E20E8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616619-7FC6-B45B-7D43-167EDCAA02BF}"/>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B7459926-154A-0CD0-908C-1F3DD53837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726B7-F2FA-13D7-C98F-EF6CF7D1BB5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94138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56749D-666C-0E88-25AB-9C6B33661FC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A2BF32-A442-2D2E-963D-1BD858CD8E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E691FA-8EAE-C6A2-8C21-E1078B66AAB2}"/>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CBBB41C9-5C5B-F13D-AB5B-7871DA4BF5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7EE195-25E1-EAD9-6A18-9A2AD26821E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9354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A6B1E-5EC3-289D-F187-F25EFBFC81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53D12C-026C-0E03-8B64-3C969D1317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2B7F1-E45F-9D80-5C39-43143D92BED0}"/>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EA4A5750-92D3-A05D-722E-57C10D57C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57A3B3-CC98-F02F-C08B-264450B7037F}"/>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8408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9B697-EC02-CCB4-B355-627B964A64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B1781D6-F8BE-CABC-4389-45EB15DA3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13D1E7-8DD8-DEE6-0419-9F863F723322}"/>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0116B54D-ACBE-DE0C-3BC4-B2EFC7181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7D844-30DB-4749-EF92-2A41884CC7B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04903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691F1-7DC1-F86F-0529-4A98DF425F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61498-4293-7FD7-AE5F-F1654534027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F3F2BB-2B72-7DB7-B6BC-D316090F46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599F94-F297-823C-FD29-3DF3242A31AF}"/>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6" name="Espace réservé du pied de page 5">
            <a:extLst>
              <a:ext uri="{FF2B5EF4-FFF2-40B4-BE49-F238E27FC236}">
                <a16:creationId xmlns:a16="http://schemas.microsoft.com/office/drawing/2014/main" id="{D4C3F366-DC16-001E-8E9A-91C4102E1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4FD3BD-0CC2-6E87-9BB3-084F073EED3B}"/>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07764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FFBEA-D946-BE22-2753-4711A77DB8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AF72DA-88ED-B33D-10FB-228D11760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FA6C59-D2E0-6E83-F0D6-24B66D0C5A0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73EFD61-6191-20C3-5BFB-994ABEECC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4D0A1D-308D-61B7-6367-8A91720621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4EACE4-EE40-074B-0C56-1CF9A3A7FAAD}"/>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8" name="Espace réservé du pied de page 7">
            <a:extLst>
              <a:ext uri="{FF2B5EF4-FFF2-40B4-BE49-F238E27FC236}">
                <a16:creationId xmlns:a16="http://schemas.microsoft.com/office/drawing/2014/main" id="{566753B0-625E-526E-7A74-A48EBCF39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3973340-F37E-6A8F-5E55-0FE20ECCC56A}"/>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22464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DCD2E-ED7B-2433-BFDD-E5907838C6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6ECB8F7-1DDD-8ED9-EABB-FD8F7F79206E}"/>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4" name="Espace réservé du pied de page 3">
            <a:extLst>
              <a:ext uri="{FF2B5EF4-FFF2-40B4-BE49-F238E27FC236}">
                <a16:creationId xmlns:a16="http://schemas.microsoft.com/office/drawing/2014/main" id="{ACB40375-4180-86B8-5D09-502C8687DC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1E68B59-F98D-574C-C2FB-5F3F1DC60BD1}"/>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94377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A3E85F-484E-D095-0A62-2FD2F7E0B7BB}"/>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3" name="Espace réservé du pied de page 2">
            <a:extLst>
              <a:ext uri="{FF2B5EF4-FFF2-40B4-BE49-F238E27FC236}">
                <a16:creationId xmlns:a16="http://schemas.microsoft.com/office/drawing/2014/main" id="{0A2CB311-974C-2B32-8072-5D09842A622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273060-9911-7F3A-C55B-48A4C3042CC6}"/>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7719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E7801-E28B-9BF3-494E-591ADC5CCE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7E7C0E-983D-A7B9-98AD-30CCFCC87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6F97B2-366F-C142-D489-3F43DF1B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84FBE4-C88D-BDD1-29E0-F672E5F8B20C}"/>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6" name="Espace réservé du pied de page 5">
            <a:extLst>
              <a:ext uri="{FF2B5EF4-FFF2-40B4-BE49-F238E27FC236}">
                <a16:creationId xmlns:a16="http://schemas.microsoft.com/office/drawing/2014/main" id="{ECAEA760-319B-4C4D-4F50-1596E9B2CA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286410-1149-BC0E-B7D0-D0C492CEA5A7}"/>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051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0B1CC-05E3-2299-C5CE-FD788EA4D4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4503BA-3C05-3400-3EA5-5699A83A2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ECD7EF-A9EE-6B7A-4560-873DB31A7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561B2F-05FB-46BD-9DC9-C368038CF3B6}"/>
              </a:ext>
            </a:extLst>
          </p:cNvPr>
          <p:cNvSpPr>
            <a:spLocks noGrp="1"/>
          </p:cNvSpPr>
          <p:nvPr>
            <p:ph type="dt" sz="half" idx="10"/>
          </p:nvPr>
        </p:nvSpPr>
        <p:spPr/>
        <p:txBody>
          <a:bodyPr/>
          <a:lstStyle/>
          <a:p>
            <a:fld id="{B31D952E-9AEA-B24E-B6B1-F2B5D1DED824}" type="datetimeFigureOut">
              <a:rPr lang="fr-FR" smtClean="0"/>
              <a:t>31/01/2024</a:t>
            </a:fld>
            <a:endParaRPr lang="fr-FR"/>
          </a:p>
        </p:txBody>
      </p:sp>
      <p:sp>
        <p:nvSpPr>
          <p:cNvPr id="6" name="Espace réservé du pied de page 5">
            <a:extLst>
              <a:ext uri="{FF2B5EF4-FFF2-40B4-BE49-F238E27FC236}">
                <a16:creationId xmlns:a16="http://schemas.microsoft.com/office/drawing/2014/main" id="{7098EE5A-8A5F-2565-92FF-BBC711FD37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C07C4B-6C61-9260-F1FD-1E0C50EBD16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2523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E5E7EE-4B11-B77D-1A03-15CED19B7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6E3298-B22B-6315-0537-68FC97C4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36AA4E-43E7-789A-2A4A-4C3BC083D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D952E-9AEA-B24E-B6B1-F2B5D1DED824}" type="datetimeFigureOut">
              <a:rPr lang="fr-FR" smtClean="0"/>
              <a:t>31/01/2024</a:t>
            </a:fld>
            <a:endParaRPr lang="fr-FR"/>
          </a:p>
        </p:txBody>
      </p:sp>
      <p:sp>
        <p:nvSpPr>
          <p:cNvPr id="5" name="Espace réservé du pied de page 4">
            <a:extLst>
              <a:ext uri="{FF2B5EF4-FFF2-40B4-BE49-F238E27FC236}">
                <a16:creationId xmlns:a16="http://schemas.microsoft.com/office/drawing/2014/main" id="{615EB88D-2E34-7366-7A97-CA5D769CB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9819CE-BEEE-7306-9DF9-252A8B68A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4B60F-DB63-5F41-86F4-5A0CC13919DB}" type="slidenum">
              <a:rPr lang="fr-FR" smtClean="0"/>
              <a:t>‹N°›</a:t>
            </a:fld>
            <a:endParaRPr lang="fr-FR"/>
          </a:p>
        </p:txBody>
      </p:sp>
    </p:spTree>
    <p:extLst>
      <p:ext uri="{BB962C8B-B14F-4D97-AF65-F5344CB8AC3E}">
        <p14:creationId xmlns:p14="http://schemas.microsoft.com/office/powerpoint/2010/main" val="152679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yatho.github.io/atelier-Angular17/atelier-angular-17/" TargetMode="Externa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yatho.github.io/atelier-Angular17/atelier-angular-17/"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angular.io/" TargetMode="External"/><Relationship Id="rId4" Type="http://schemas.openxmlformats.org/officeDocument/2006/relationships/hyperlink" Target="https://angular.de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gular.dev/playgroun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709D11-0C9D-2770-47B9-6C3645089497}"/>
              </a:ext>
            </a:extLst>
          </p:cNvPr>
          <p:cNvSpPr/>
          <p:nvPr/>
        </p:nvSpPr>
        <p:spPr>
          <a:xfrm>
            <a:off x="0" y="0"/>
            <a:ext cx="12370982" cy="722482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pic>
        <p:nvPicPr>
          <p:cNvPr id="3" name="Image 2">
            <a:extLst>
              <a:ext uri="{FF2B5EF4-FFF2-40B4-BE49-F238E27FC236}">
                <a16:creationId xmlns:a16="http://schemas.microsoft.com/office/drawing/2014/main" id="{904890E4-F5D4-F00F-83F6-FEEB7DC49E0F}"/>
              </a:ext>
            </a:extLst>
          </p:cNvPr>
          <p:cNvPicPr>
            <a:picLocks noChangeAspect="1"/>
          </p:cNvPicPr>
          <p:nvPr/>
        </p:nvPicPr>
        <p:blipFill>
          <a:blip r:embed="rId3"/>
          <a:stretch>
            <a:fillRect/>
          </a:stretch>
        </p:blipFill>
        <p:spPr>
          <a:xfrm>
            <a:off x="2209800" y="489098"/>
            <a:ext cx="7772400" cy="2430195"/>
          </a:xfrm>
          <a:prstGeom prst="rect">
            <a:avLst/>
          </a:prstGeom>
        </p:spPr>
      </p:pic>
      <p:sp>
        <p:nvSpPr>
          <p:cNvPr id="12" name="ZoneTexte 11">
            <a:extLst>
              <a:ext uri="{FF2B5EF4-FFF2-40B4-BE49-F238E27FC236}">
                <a16:creationId xmlns:a16="http://schemas.microsoft.com/office/drawing/2014/main" id="{2E3B251F-7B20-E658-080F-BC057C19E63F}"/>
              </a:ext>
            </a:extLst>
          </p:cNvPr>
          <p:cNvSpPr txBox="1"/>
          <p:nvPr/>
        </p:nvSpPr>
        <p:spPr>
          <a:xfrm>
            <a:off x="562641" y="3185107"/>
            <a:ext cx="11245700" cy="3139321"/>
          </a:xfrm>
          <a:prstGeom prst="rect">
            <a:avLst/>
          </a:prstGeom>
          <a:noFill/>
        </p:spPr>
        <p:txBody>
          <a:bodyPr wrap="square" rtlCol="0">
            <a:spAutoFit/>
          </a:bodyPr>
          <a:lstStyle/>
          <a:p>
            <a:r>
              <a:rPr lang="fr-FR" sz="6600" b="1" i="0" dirty="0">
                <a:ln>
                  <a:solidFill>
                    <a:sysClr val="windowText" lastClr="000000"/>
                  </a:solidFill>
                </a:ln>
                <a:solidFill>
                  <a:schemeClr val="bg1"/>
                </a:solidFill>
                <a:effectLst/>
                <a:latin typeface="Source Sans Pro" panose="020F0502020204030204" pitchFamily="34" charset="0"/>
              </a:rPr>
              <a:t>Maîtriser </a:t>
            </a:r>
            <a:r>
              <a:rPr lang="fr-FR" sz="6600" b="1" i="0" dirty="0" err="1">
                <a:ln>
                  <a:solidFill>
                    <a:sysClr val="windowText" lastClr="000000"/>
                  </a:solidFill>
                </a:ln>
                <a:solidFill>
                  <a:schemeClr val="bg1"/>
                </a:solidFill>
                <a:effectLst/>
                <a:latin typeface="Source Sans Pro" panose="020F0502020204030204" pitchFamily="34" charset="0"/>
              </a:rPr>
              <a:t>Angular</a:t>
            </a:r>
            <a:r>
              <a:rPr lang="fr-FR" sz="6600" b="1" i="0" dirty="0">
                <a:ln>
                  <a:solidFill>
                    <a:sysClr val="windowText" lastClr="000000"/>
                  </a:solidFill>
                </a:ln>
                <a:solidFill>
                  <a:schemeClr val="bg1"/>
                </a:solidFill>
                <a:effectLst/>
                <a:latin typeface="Source Sans Pro" panose="020F0502020204030204" pitchFamily="34" charset="0"/>
              </a:rPr>
              <a:t> 17: Développement Avancé et Techniques Novatrices</a:t>
            </a:r>
            <a:endParaRPr lang="fr-FR" sz="6600" dirty="0"/>
          </a:p>
        </p:txBody>
      </p:sp>
    </p:spTree>
    <p:extLst>
      <p:ext uri="{BB962C8B-B14F-4D97-AF65-F5344CB8AC3E}">
        <p14:creationId xmlns:p14="http://schemas.microsoft.com/office/powerpoint/2010/main" val="11556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2718-6022-1514-F1BB-85079349803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2EA991F-7935-9F6A-4904-839F2A218A29}"/>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946FEE9-FF06-70B6-083D-B58D35E2CCC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AE1F5BA-1967-1732-E9C0-A7785B5F2507}"/>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2E610A68-EC77-3C97-B81C-B9CD4E8A3C72}"/>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6755CC27-6302-B6B0-D67A-6F24C4DF122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1B893D89-0EB5-6B8F-1C50-9F4F23C3CD9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1" name="ZoneTexte 20">
            <a:extLst>
              <a:ext uri="{FF2B5EF4-FFF2-40B4-BE49-F238E27FC236}">
                <a16:creationId xmlns:a16="http://schemas.microsoft.com/office/drawing/2014/main" id="{B1C17CCB-E976-CE1C-8B75-CC8A1A289A8D}"/>
              </a:ext>
            </a:extLst>
          </p:cNvPr>
          <p:cNvSpPr txBox="1"/>
          <p:nvPr/>
        </p:nvSpPr>
        <p:spPr>
          <a:xfrm>
            <a:off x="277548" y="2016611"/>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319108EF-F1C9-9539-4CFB-90CEA5AF8513}"/>
              </a:ext>
            </a:extLst>
          </p:cNvPr>
          <p:cNvSpPr txBox="1"/>
          <p:nvPr/>
        </p:nvSpPr>
        <p:spPr>
          <a:xfrm>
            <a:off x="277548" y="2283783"/>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389A208A-0FC7-CCD2-8BFD-8CBAD2DB881E}"/>
              </a:ext>
            </a:extLst>
          </p:cNvPr>
          <p:cNvSpPr txBox="1"/>
          <p:nvPr/>
        </p:nvSpPr>
        <p:spPr>
          <a:xfrm>
            <a:off x="277548" y="25509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0" name="ZoneTexte 19">
            <a:extLst>
              <a:ext uri="{FF2B5EF4-FFF2-40B4-BE49-F238E27FC236}">
                <a16:creationId xmlns:a16="http://schemas.microsoft.com/office/drawing/2014/main" id="{C3CC2439-6019-5650-3845-E050FBE17195}"/>
              </a:ext>
            </a:extLst>
          </p:cNvPr>
          <p:cNvSpPr txBox="1"/>
          <p:nvPr/>
        </p:nvSpPr>
        <p:spPr>
          <a:xfrm>
            <a:off x="277548" y="1337846"/>
            <a:ext cx="1716832" cy="707886"/>
          </a:xfrm>
          <a:prstGeom prst="rect">
            <a:avLst/>
          </a:prstGeom>
          <a:noFill/>
        </p:spPr>
        <p:txBody>
          <a:bodyPr wrap="square" rtlCol="0">
            <a:spAutoFit/>
          </a:bodyPr>
          <a:lstStyle/>
          <a:p>
            <a:r>
              <a:rPr lang="fr-FR" sz="2000" dirty="0">
                <a:solidFill>
                  <a:schemeClr val="bg1"/>
                </a:solidFill>
              </a:rPr>
              <a:t>Formulaire Typé</a:t>
            </a:r>
          </a:p>
        </p:txBody>
      </p:sp>
      <p:pic>
        <p:nvPicPr>
          <p:cNvPr id="5" name="Image 4">
            <a:extLst>
              <a:ext uri="{FF2B5EF4-FFF2-40B4-BE49-F238E27FC236}">
                <a16:creationId xmlns:a16="http://schemas.microsoft.com/office/drawing/2014/main" id="{C0660E86-26F3-1B1B-5312-D38F5A91DA74}"/>
              </a:ext>
            </a:extLst>
          </p:cNvPr>
          <p:cNvPicPr>
            <a:picLocks noChangeAspect="1"/>
          </p:cNvPicPr>
          <p:nvPr/>
        </p:nvPicPr>
        <p:blipFill>
          <a:blip r:embed="rId4"/>
          <a:stretch>
            <a:fillRect/>
          </a:stretch>
        </p:blipFill>
        <p:spPr>
          <a:xfrm>
            <a:off x="3711437" y="1190100"/>
            <a:ext cx="7420785" cy="4991100"/>
          </a:xfrm>
          <a:prstGeom prst="rect">
            <a:avLst/>
          </a:prstGeom>
        </p:spPr>
      </p:pic>
    </p:spTree>
    <p:extLst>
      <p:ext uri="{BB962C8B-B14F-4D97-AF65-F5344CB8AC3E}">
        <p14:creationId xmlns:p14="http://schemas.microsoft.com/office/powerpoint/2010/main" val="2012407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3722-CDB3-F5CE-5B9A-057D536C4D5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DB66283-A629-26D2-F1CE-47A18D9461B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1F0FB0BE-C811-886D-1BDB-871EE20B45E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304956C-9FFC-5C71-8A28-58C69486BF5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A3182EBB-B116-002E-5B7D-E915281450EC}"/>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2AE02B4-F562-9C16-0CF5-6ED82C82A350}"/>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D617D25A-4608-C3AB-79A1-7A3DC02632AE}"/>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75E730E7-5115-2DB3-E69D-01C22CEB0B89}"/>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402A1156-2A38-591A-4D49-10CA211A7646}"/>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38E6736F-7697-866A-9D48-98174607799E}"/>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6" name="Image 5" descr="Une image contenant capture d’écran, texte, diagramme, ligne&#10;&#10;Description générée automatiquement">
            <a:extLst>
              <a:ext uri="{FF2B5EF4-FFF2-40B4-BE49-F238E27FC236}">
                <a16:creationId xmlns:a16="http://schemas.microsoft.com/office/drawing/2014/main" id="{52F43BC2-79A0-9F57-39D2-453436D02A29}"/>
              </a:ext>
            </a:extLst>
          </p:cNvPr>
          <p:cNvPicPr>
            <a:picLocks noChangeAspect="1"/>
          </p:cNvPicPr>
          <p:nvPr/>
        </p:nvPicPr>
        <p:blipFill rotWithShape="1">
          <a:blip r:embed="rId4"/>
          <a:srcRect l="1285"/>
          <a:stretch/>
        </p:blipFill>
        <p:spPr>
          <a:xfrm>
            <a:off x="3250361" y="1333788"/>
            <a:ext cx="8421224" cy="4871580"/>
          </a:xfrm>
          <a:prstGeom prst="rect">
            <a:avLst/>
          </a:prstGeom>
        </p:spPr>
      </p:pic>
      <p:sp>
        <p:nvSpPr>
          <p:cNvPr id="9" name="ZoneTexte 8">
            <a:extLst>
              <a:ext uri="{FF2B5EF4-FFF2-40B4-BE49-F238E27FC236}">
                <a16:creationId xmlns:a16="http://schemas.microsoft.com/office/drawing/2014/main" id="{E3D83EBE-E6D4-D2C9-85AB-39CA86210383}"/>
              </a:ext>
            </a:extLst>
          </p:cNvPr>
          <p:cNvSpPr txBox="1"/>
          <p:nvPr/>
        </p:nvSpPr>
        <p:spPr>
          <a:xfrm>
            <a:off x="3250361" y="887896"/>
            <a:ext cx="6341166" cy="369332"/>
          </a:xfrm>
          <a:prstGeom prst="rect">
            <a:avLst/>
          </a:prstGeom>
          <a:noFill/>
        </p:spPr>
        <p:txBody>
          <a:bodyPr wrap="square" rtlCol="0">
            <a:spAutoFit/>
          </a:bodyPr>
          <a:lstStyle/>
          <a:p>
            <a:r>
              <a:rPr lang="fr-FR" dirty="0"/>
              <a:t>Sans </a:t>
            </a:r>
            <a:r>
              <a:rPr lang="fr-FR" dirty="0" err="1"/>
              <a:t>ESBuild</a:t>
            </a:r>
            <a:endParaRPr lang="fr-FR" dirty="0"/>
          </a:p>
        </p:txBody>
      </p:sp>
    </p:spTree>
    <p:extLst>
      <p:ext uri="{BB962C8B-B14F-4D97-AF65-F5344CB8AC3E}">
        <p14:creationId xmlns:p14="http://schemas.microsoft.com/office/powerpoint/2010/main" val="2592693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8E0E-AFB5-AEEF-7CED-9B63C106E8C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AA94758D-DBAB-9B50-7107-2906BA4510FB}"/>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89B63361-FF23-E77F-301C-63A5DD4A7694}"/>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F020B09-9196-7023-454A-43FB1A1323D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8C874CBB-B5DF-47F1-B53B-A8BB6471CF25}"/>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5426F4D-184F-7071-24D5-1B66D55E4BB8}"/>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0E4D903-BA5E-698B-818D-481BE1E49F3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FFE1712A-6C6D-B709-CB2C-024B5EC292FD}"/>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6A7CFD2F-C4BA-652B-2432-B0F9C6987A2F}"/>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E5D51979-8D10-340C-8727-28DEDB83FF36}"/>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4" name="Image 3" descr="Une image contenant texte, capture d’écran, diagramme, Police&#10;&#10;Description générée automatiquement">
            <a:extLst>
              <a:ext uri="{FF2B5EF4-FFF2-40B4-BE49-F238E27FC236}">
                <a16:creationId xmlns:a16="http://schemas.microsoft.com/office/drawing/2014/main" id="{0966F26B-815F-D53C-6D59-0D0B0881BCFB}"/>
              </a:ext>
            </a:extLst>
          </p:cNvPr>
          <p:cNvPicPr>
            <a:picLocks noChangeAspect="1"/>
          </p:cNvPicPr>
          <p:nvPr/>
        </p:nvPicPr>
        <p:blipFill>
          <a:blip r:embed="rId4"/>
          <a:stretch>
            <a:fillRect/>
          </a:stretch>
        </p:blipFill>
        <p:spPr>
          <a:xfrm>
            <a:off x="3263612" y="1333788"/>
            <a:ext cx="8407973" cy="4862590"/>
          </a:xfrm>
          <a:prstGeom prst="rect">
            <a:avLst/>
          </a:prstGeom>
        </p:spPr>
      </p:pic>
      <p:sp>
        <p:nvSpPr>
          <p:cNvPr id="7" name="ZoneTexte 6">
            <a:extLst>
              <a:ext uri="{FF2B5EF4-FFF2-40B4-BE49-F238E27FC236}">
                <a16:creationId xmlns:a16="http://schemas.microsoft.com/office/drawing/2014/main" id="{03FA2C8C-65B9-A0C0-A0A7-E8DB7CE2DAC1}"/>
              </a:ext>
            </a:extLst>
          </p:cNvPr>
          <p:cNvSpPr txBox="1"/>
          <p:nvPr/>
        </p:nvSpPr>
        <p:spPr>
          <a:xfrm>
            <a:off x="3250361" y="887896"/>
            <a:ext cx="6341166" cy="369332"/>
          </a:xfrm>
          <a:prstGeom prst="rect">
            <a:avLst/>
          </a:prstGeom>
          <a:noFill/>
        </p:spPr>
        <p:txBody>
          <a:bodyPr wrap="square" rtlCol="0">
            <a:spAutoFit/>
          </a:bodyPr>
          <a:lstStyle/>
          <a:p>
            <a:r>
              <a:rPr lang="fr-FR" dirty="0"/>
              <a:t>Avec </a:t>
            </a:r>
            <a:r>
              <a:rPr lang="fr-FR" dirty="0" err="1"/>
              <a:t>ESBuild</a:t>
            </a:r>
            <a:endParaRPr lang="fr-FR" dirty="0"/>
          </a:p>
        </p:txBody>
      </p:sp>
    </p:spTree>
    <p:extLst>
      <p:ext uri="{BB962C8B-B14F-4D97-AF65-F5344CB8AC3E}">
        <p14:creationId xmlns:p14="http://schemas.microsoft.com/office/powerpoint/2010/main" val="2362202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285C6-DABD-1477-F466-F95CECEB05CB}"/>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9595AAD1-373C-5F2B-9C7F-E61B3C2D6234}"/>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9334709C-024C-EB41-18A1-F8F3D2322C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D6221A7-8096-2181-0787-90E5098AB4A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BD9CDFE8-640C-D12C-37A1-F2EF6FA47EEE}"/>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F8CD77AF-EFD5-9B5E-58A9-C84BA04223D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81209F9B-7AE2-9054-3BAE-365702549539}"/>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5C7E25E7-F7D1-2C39-F5F5-B481EBEF6D71}"/>
              </a:ext>
            </a:extLst>
          </p:cNvPr>
          <p:cNvSpPr txBox="1"/>
          <p:nvPr/>
        </p:nvSpPr>
        <p:spPr>
          <a:xfrm>
            <a:off x="277548" y="200834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 name="ZoneTexte 1">
            <a:extLst>
              <a:ext uri="{FF2B5EF4-FFF2-40B4-BE49-F238E27FC236}">
                <a16:creationId xmlns:a16="http://schemas.microsoft.com/office/drawing/2014/main" id="{0C604DC3-BF64-16C2-948B-81C17224D0F1}"/>
              </a:ext>
            </a:extLst>
          </p:cNvPr>
          <p:cNvSpPr txBox="1"/>
          <p:nvPr/>
        </p:nvSpPr>
        <p:spPr>
          <a:xfrm>
            <a:off x="277548" y="1482883"/>
            <a:ext cx="1716832" cy="400110"/>
          </a:xfrm>
          <a:prstGeom prst="rect">
            <a:avLst/>
          </a:prstGeom>
          <a:noFill/>
        </p:spPr>
        <p:txBody>
          <a:bodyPr wrap="square" rtlCol="0">
            <a:spAutoFit/>
          </a:bodyPr>
          <a:lstStyle/>
          <a:p>
            <a:r>
              <a:rPr lang="fr-FR" sz="2000" dirty="0">
                <a:solidFill>
                  <a:schemeClr val="bg1"/>
                </a:solidFill>
              </a:rPr>
              <a:t>SSR</a:t>
            </a:r>
          </a:p>
        </p:txBody>
      </p:sp>
      <p:pic>
        <p:nvPicPr>
          <p:cNvPr id="6" name="Image 5">
            <a:extLst>
              <a:ext uri="{FF2B5EF4-FFF2-40B4-BE49-F238E27FC236}">
                <a16:creationId xmlns:a16="http://schemas.microsoft.com/office/drawing/2014/main" id="{6DC8BED6-0B79-621A-5CD1-F65BD23D0AA2}"/>
              </a:ext>
            </a:extLst>
          </p:cNvPr>
          <p:cNvPicPr>
            <a:picLocks noChangeAspect="1"/>
          </p:cNvPicPr>
          <p:nvPr/>
        </p:nvPicPr>
        <p:blipFill>
          <a:blip r:embed="rId4"/>
          <a:stretch>
            <a:fillRect/>
          </a:stretch>
        </p:blipFill>
        <p:spPr>
          <a:xfrm>
            <a:off x="3458466" y="1195664"/>
            <a:ext cx="7772400" cy="415319"/>
          </a:xfrm>
          <a:prstGeom prst="rect">
            <a:avLst/>
          </a:prstGeom>
        </p:spPr>
      </p:pic>
      <p:pic>
        <p:nvPicPr>
          <p:cNvPr id="8" name="Image 7">
            <a:extLst>
              <a:ext uri="{FF2B5EF4-FFF2-40B4-BE49-F238E27FC236}">
                <a16:creationId xmlns:a16="http://schemas.microsoft.com/office/drawing/2014/main" id="{B71BBED1-EEE7-B60E-CCBD-6B65FA3FCFEB}"/>
              </a:ext>
            </a:extLst>
          </p:cNvPr>
          <p:cNvPicPr>
            <a:picLocks noChangeAspect="1"/>
          </p:cNvPicPr>
          <p:nvPr/>
        </p:nvPicPr>
        <p:blipFill>
          <a:blip r:embed="rId5"/>
          <a:stretch>
            <a:fillRect/>
          </a:stretch>
        </p:blipFill>
        <p:spPr>
          <a:xfrm>
            <a:off x="3458466" y="1628596"/>
            <a:ext cx="7772400" cy="404688"/>
          </a:xfrm>
          <a:prstGeom prst="rect">
            <a:avLst/>
          </a:prstGeom>
        </p:spPr>
      </p:pic>
      <p:pic>
        <p:nvPicPr>
          <p:cNvPr id="12" name="Image 11" descr="Une image contenant texte, reçu, blanc, algèbre&#10;&#10;Description générée automatiquement">
            <a:extLst>
              <a:ext uri="{FF2B5EF4-FFF2-40B4-BE49-F238E27FC236}">
                <a16:creationId xmlns:a16="http://schemas.microsoft.com/office/drawing/2014/main" id="{8F08CD26-380A-C7F5-D7EB-DFE796B5F27B}"/>
              </a:ext>
            </a:extLst>
          </p:cNvPr>
          <p:cNvPicPr>
            <a:picLocks noChangeAspect="1"/>
          </p:cNvPicPr>
          <p:nvPr/>
        </p:nvPicPr>
        <p:blipFill>
          <a:blip r:embed="rId6"/>
          <a:stretch>
            <a:fillRect/>
          </a:stretch>
        </p:blipFill>
        <p:spPr>
          <a:xfrm>
            <a:off x="3458466" y="2351099"/>
            <a:ext cx="7772400" cy="1500332"/>
          </a:xfrm>
          <a:prstGeom prst="rect">
            <a:avLst/>
          </a:prstGeom>
        </p:spPr>
      </p:pic>
      <p:pic>
        <p:nvPicPr>
          <p:cNvPr id="14" name="Image 13" descr="Une image contenant texte, Police, capture d’écran, ligne&#10;&#10;Description générée automatiquement">
            <a:extLst>
              <a:ext uri="{FF2B5EF4-FFF2-40B4-BE49-F238E27FC236}">
                <a16:creationId xmlns:a16="http://schemas.microsoft.com/office/drawing/2014/main" id="{2A588921-8DDA-894F-B5C0-5C4C05DB5D03}"/>
              </a:ext>
            </a:extLst>
          </p:cNvPr>
          <p:cNvPicPr>
            <a:picLocks noChangeAspect="1"/>
          </p:cNvPicPr>
          <p:nvPr/>
        </p:nvPicPr>
        <p:blipFill>
          <a:blip r:embed="rId7"/>
          <a:stretch>
            <a:fillRect/>
          </a:stretch>
        </p:blipFill>
        <p:spPr>
          <a:xfrm>
            <a:off x="3458466" y="4205142"/>
            <a:ext cx="7772400" cy="1745800"/>
          </a:xfrm>
          <a:prstGeom prst="rect">
            <a:avLst/>
          </a:prstGeom>
        </p:spPr>
      </p:pic>
    </p:spTree>
    <p:extLst>
      <p:ext uri="{BB962C8B-B14F-4D97-AF65-F5344CB8AC3E}">
        <p14:creationId xmlns:p14="http://schemas.microsoft.com/office/powerpoint/2010/main" val="421017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78D0D-2BD2-B55F-2119-4A37E8D0CA5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13642561-F37B-1BC4-0E8E-C9DD6F123FB8}"/>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7F0C488-3F0C-23B9-D4D8-2DC8D7AC23F7}"/>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6F58122-12BE-2C03-4303-AFD41D201A49}"/>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094AA281-AD63-8295-6DCE-5E16E6B6D447}"/>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21272E3-DE17-E93D-376A-ED5486A9147B}"/>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BE3BAB55-2185-441F-F8FC-47B34F291C9B}"/>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7CD2B6C5-E2B7-F82D-B859-070741571CF4}"/>
              </a:ext>
            </a:extLst>
          </p:cNvPr>
          <p:cNvSpPr txBox="1"/>
          <p:nvPr/>
        </p:nvSpPr>
        <p:spPr>
          <a:xfrm>
            <a:off x="282573" y="1487676"/>
            <a:ext cx="1716832" cy="400110"/>
          </a:xfrm>
          <a:prstGeom prst="rect">
            <a:avLst/>
          </a:prstGeom>
          <a:noFill/>
        </p:spPr>
        <p:txBody>
          <a:bodyPr wrap="square" rtlCol="0">
            <a:spAutoFit/>
          </a:bodyPr>
          <a:lstStyle/>
          <a:p>
            <a:r>
              <a:rPr lang="fr-FR" sz="2000" dirty="0" err="1">
                <a:solidFill>
                  <a:schemeClr val="bg1"/>
                </a:solidFill>
              </a:rPr>
              <a:t>Inject</a:t>
            </a:r>
            <a:endParaRPr lang="fr-FR" sz="2000" dirty="0">
              <a:solidFill>
                <a:schemeClr val="bg1"/>
              </a:solidFill>
            </a:endParaRPr>
          </a:p>
        </p:txBody>
      </p:sp>
      <p:pic>
        <p:nvPicPr>
          <p:cNvPr id="4" name="Image 3" descr="Une image contenant texte, Police, capture d’écran, ligne&#10;&#10;Description générée automatiquement">
            <a:extLst>
              <a:ext uri="{FF2B5EF4-FFF2-40B4-BE49-F238E27FC236}">
                <a16:creationId xmlns:a16="http://schemas.microsoft.com/office/drawing/2014/main" id="{2B12B226-103B-3C5A-A150-1BD4075EA02C}"/>
              </a:ext>
            </a:extLst>
          </p:cNvPr>
          <p:cNvPicPr>
            <a:picLocks noChangeAspect="1"/>
          </p:cNvPicPr>
          <p:nvPr/>
        </p:nvPicPr>
        <p:blipFill>
          <a:blip r:embed="rId4"/>
          <a:stretch>
            <a:fillRect/>
          </a:stretch>
        </p:blipFill>
        <p:spPr>
          <a:xfrm>
            <a:off x="4893255" y="3934403"/>
            <a:ext cx="4902200" cy="1104900"/>
          </a:xfrm>
          <a:prstGeom prst="rect">
            <a:avLst/>
          </a:prstGeom>
        </p:spPr>
      </p:pic>
      <p:pic>
        <p:nvPicPr>
          <p:cNvPr id="6" name="Image 5" descr="Une image contenant texte, Police, capture d’écran, ligne&#10;&#10;Description générée automatiquement">
            <a:extLst>
              <a:ext uri="{FF2B5EF4-FFF2-40B4-BE49-F238E27FC236}">
                <a16:creationId xmlns:a16="http://schemas.microsoft.com/office/drawing/2014/main" id="{A05A3A32-2E52-866C-C927-A7DDDDA19523}"/>
              </a:ext>
            </a:extLst>
          </p:cNvPr>
          <p:cNvPicPr>
            <a:picLocks noChangeAspect="1"/>
          </p:cNvPicPr>
          <p:nvPr/>
        </p:nvPicPr>
        <p:blipFill>
          <a:blip r:embed="rId5"/>
          <a:stretch>
            <a:fillRect/>
          </a:stretch>
        </p:blipFill>
        <p:spPr>
          <a:xfrm>
            <a:off x="4747205" y="2137201"/>
            <a:ext cx="5194300" cy="1143000"/>
          </a:xfrm>
          <a:prstGeom prst="rect">
            <a:avLst/>
          </a:prstGeom>
        </p:spPr>
      </p:pic>
    </p:spTree>
    <p:extLst>
      <p:ext uri="{BB962C8B-B14F-4D97-AF65-F5344CB8AC3E}">
        <p14:creationId xmlns:p14="http://schemas.microsoft.com/office/powerpoint/2010/main" val="3470553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37032-D4E8-6CD7-3620-D42DAD244C0E}"/>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B258515-8DAF-2F0D-5555-A80A9D65C281}"/>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4D85DFFA-F363-F575-2304-21177227222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2D038248-B620-59D6-88D4-99B972EDBCB2}"/>
              </a:ext>
            </a:extLst>
          </p:cNvPr>
          <p:cNvSpPr/>
          <p:nvPr/>
        </p:nvSpPr>
        <p:spPr>
          <a:xfrm>
            <a:off x="0" y="539702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4A4CD24-6702-6587-2A32-AD7ADD3DC32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0DDA0B2C-992F-C3AB-04DB-4A1E43518B78}"/>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611EB613-7A03-765A-249C-56777CA0B3CE}"/>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5" name="Image 4" descr="Une image contenant capture d’écran&#10;&#10;Description générée automatiquement">
            <a:extLst>
              <a:ext uri="{FF2B5EF4-FFF2-40B4-BE49-F238E27FC236}">
                <a16:creationId xmlns:a16="http://schemas.microsoft.com/office/drawing/2014/main" id="{146EFA30-12ED-CB70-722A-3676047D0C25}"/>
              </a:ext>
            </a:extLst>
          </p:cNvPr>
          <p:cNvPicPr>
            <a:picLocks noChangeAspect="1"/>
          </p:cNvPicPr>
          <p:nvPr/>
        </p:nvPicPr>
        <p:blipFill>
          <a:blip r:embed="rId4"/>
          <a:stretch>
            <a:fillRect/>
          </a:stretch>
        </p:blipFill>
        <p:spPr>
          <a:xfrm>
            <a:off x="3315694" y="1289358"/>
            <a:ext cx="7772400" cy="3685710"/>
          </a:xfrm>
          <a:prstGeom prst="rect">
            <a:avLst/>
          </a:prstGeom>
        </p:spPr>
      </p:pic>
      <p:sp>
        <p:nvSpPr>
          <p:cNvPr id="8" name="ZoneTexte 7">
            <a:extLst>
              <a:ext uri="{FF2B5EF4-FFF2-40B4-BE49-F238E27FC236}">
                <a16:creationId xmlns:a16="http://schemas.microsoft.com/office/drawing/2014/main" id="{5C4B67C4-8201-98CB-7F57-5DD48A80B86D}"/>
              </a:ext>
            </a:extLst>
          </p:cNvPr>
          <p:cNvSpPr txBox="1"/>
          <p:nvPr/>
        </p:nvSpPr>
        <p:spPr>
          <a:xfrm>
            <a:off x="4110824" y="800580"/>
            <a:ext cx="6706926" cy="369332"/>
          </a:xfrm>
          <a:prstGeom prst="rect">
            <a:avLst/>
          </a:prstGeom>
          <a:noFill/>
        </p:spPr>
        <p:txBody>
          <a:bodyPr wrap="square" rtlCol="0">
            <a:spAutoFit/>
          </a:bodyPr>
          <a:lstStyle/>
          <a:p>
            <a:r>
              <a:rPr lang="fr-FR" b="0" u="sng" dirty="0">
                <a:solidFill>
                  <a:schemeClr val="accent1">
                    <a:lumMod val="75000"/>
                  </a:schemeClr>
                </a:solidFill>
                <a:effectLst/>
                <a:latin typeface="JetBrains Mono"/>
                <a:hlinkClick r:id="rId5"/>
              </a:rPr>
              <a:t>https://yatho.github.io/atelier-Angular17/atelier-angular-17/</a:t>
            </a:r>
            <a:endParaRPr lang="fr-FR" dirty="0"/>
          </a:p>
        </p:txBody>
      </p:sp>
    </p:spTree>
    <p:extLst>
      <p:ext uri="{BB962C8B-B14F-4D97-AF65-F5344CB8AC3E}">
        <p14:creationId xmlns:p14="http://schemas.microsoft.com/office/powerpoint/2010/main" val="1597963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E13F-6B7D-858F-023A-0C8E6A5A092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DD66F86A-4A0A-52C6-28C5-91C620D2C1EE}"/>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A7E8F8D5-8F04-9678-90EB-B9367161BF5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18DD82BA-C46C-9818-C0A3-0B85771C7005}"/>
              </a:ext>
            </a:extLst>
          </p:cNvPr>
          <p:cNvSpPr/>
          <p:nvPr/>
        </p:nvSpPr>
        <p:spPr>
          <a:xfrm>
            <a:off x="0" y="539702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7B4DE39-A229-55AB-6AF1-A6696857D26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DD98F052-D33A-2664-B04F-D57633F16910}"/>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769D5F88-ACC9-44C5-8C77-DDEDDA02630C}"/>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8" name="ZoneTexte 7">
            <a:extLst>
              <a:ext uri="{FF2B5EF4-FFF2-40B4-BE49-F238E27FC236}">
                <a16:creationId xmlns:a16="http://schemas.microsoft.com/office/drawing/2014/main" id="{14B7DCB5-BEF4-A322-FFDE-BBE9B4886900}"/>
              </a:ext>
            </a:extLst>
          </p:cNvPr>
          <p:cNvSpPr txBox="1"/>
          <p:nvPr/>
        </p:nvSpPr>
        <p:spPr>
          <a:xfrm>
            <a:off x="4110824" y="800580"/>
            <a:ext cx="6706926" cy="369332"/>
          </a:xfrm>
          <a:prstGeom prst="rect">
            <a:avLst/>
          </a:prstGeom>
          <a:noFill/>
        </p:spPr>
        <p:txBody>
          <a:bodyPr wrap="square" rtlCol="0">
            <a:spAutoFit/>
          </a:bodyPr>
          <a:lstStyle/>
          <a:p>
            <a:r>
              <a:rPr lang="fr-FR" b="0" u="sng" dirty="0">
                <a:solidFill>
                  <a:schemeClr val="accent1">
                    <a:lumMod val="75000"/>
                  </a:schemeClr>
                </a:solidFill>
                <a:effectLst/>
                <a:latin typeface="JetBrains Mono"/>
                <a:hlinkClick r:id="rId4"/>
              </a:rPr>
              <a:t>https://yatho.github.io/atelier-Angular17/atelier-angular-17/</a:t>
            </a:r>
            <a:endParaRPr lang="fr-FR" dirty="0"/>
          </a:p>
        </p:txBody>
      </p:sp>
      <p:pic>
        <p:nvPicPr>
          <p:cNvPr id="4" name="Image 3" descr="Une image contenant texte, nombre, ligne, Police&#10;&#10;Description générée automatiquement">
            <a:extLst>
              <a:ext uri="{FF2B5EF4-FFF2-40B4-BE49-F238E27FC236}">
                <a16:creationId xmlns:a16="http://schemas.microsoft.com/office/drawing/2014/main" id="{1F41C116-84D1-3B52-7159-46D2577E9CBF}"/>
              </a:ext>
            </a:extLst>
          </p:cNvPr>
          <p:cNvPicPr>
            <a:picLocks noChangeAspect="1"/>
          </p:cNvPicPr>
          <p:nvPr/>
        </p:nvPicPr>
        <p:blipFill>
          <a:blip r:embed="rId5"/>
          <a:stretch>
            <a:fillRect/>
          </a:stretch>
        </p:blipFill>
        <p:spPr>
          <a:xfrm>
            <a:off x="2678414" y="1289359"/>
            <a:ext cx="5349003" cy="168443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C7643D27-CB74-886C-084B-BC87E748826D}"/>
              </a:ext>
            </a:extLst>
          </p:cNvPr>
          <p:cNvPicPr>
            <a:picLocks noChangeAspect="1"/>
          </p:cNvPicPr>
          <p:nvPr/>
        </p:nvPicPr>
        <p:blipFill>
          <a:blip r:embed="rId6"/>
          <a:stretch>
            <a:fillRect/>
          </a:stretch>
        </p:blipFill>
        <p:spPr>
          <a:xfrm>
            <a:off x="8982477" y="1289358"/>
            <a:ext cx="2847275" cy="3256059"/>
          </a:xfrm>
          <a:prstGeom prst="rect">
            <a:avLst/>
          </a:prstGeom>
        </p:spPr>
      </p:pic>
      <p:pic>
        <p:nvPicPr>
          <p:cNvPr id="10" name="Image 9" descr="Une image contenant texte, capture d’écran, logiciel&#10;&#10;Description générée automatiquement">
            <a:extLst>
              <a:ext uri="{FF2B5EF4-FFF2-40B4-BE49-F238E27FC236}">
                <a16:creationId xmlns:a16="http://schemas.microsoft.com/office/drawing/2014/main" id="{C94C7194-FB70-1AB9-D124-ED29F96AE4A3}"/>
              </a:ext>
            </a:extLst>
          </p:cNvPr>
          <p:cNvPicPr>
            <a:picLocks noChangeAspect="1"/>
          </p:cNvPicPr>
          <p:nvPr/>
        </p:nvPicPr>
        <p:blipFill>
          <a:blip r:embed="rId7"/>
          <a:stretch>
            <a:fillRect/>
          </a:stretch>
        </p:blipFill>
        <p:spPr>
          <a:xfrm>
            <a:off x="2678414" y="2846566"/>
            <a:ext cx="3632272" cy="2783401"/>
          </a:xfrm>
          <a:prstGeom prst="rect">
            <a:avLst/>
          </a:prstGeom>
        </p:spPr>
      </p:pic>
      <p:pic>
        <p:nvPicPr>
          <p:cNvPr id="12" name="Image 11" descr="Une image contenant texte, Police, capture d’écran&#10;&#10;Description générée automatiquement">
            <a:extLst>
              <a:ext uri="{FF2B5EF4-FFF2-40B4-BE49-F238E27FC236}">
                <a16:creationId xmlns:a16="http://schemas.microsoft.com/office/drawing/2014/main" id="{0A6FDFA4-E139-70AF-C3F4-0E89F1B74A34}"/>
              </a:ext>
            </a:extLst>
          </p:cNvPr>
          <p:cNvPicPr>
            <a:picLocks noChangeAspect="1"/>
          </p:cNvPicPr>
          <p:nvPr/>
        </p:nvPicPr>
        <p:blipFill>
          <a:blip r:embed="rId8"/>
          <a:stretch>
            <a:fillRect/>
          </a:stretch>
        </p:blipFill>
        <p:spPr>
          <a:xfrm>
            <a:off x="6830170" y="4956485"/>
            <a:ext cx="4857419" cy="1541469"/>
          </a:xfrm>
          <a:prstGeom prst="rect">
            <a:avLst/>
          </a:prstGeom>
        </p:spPr>
      </p:pic>
    </p:spTree>
    <p:extLst>
      <p:ext uri="{BB962C8B-B14F-4D97-AF65-F5344CB8AC3E}">
        <p14:creationId xmlns:p14="http://schemas.microsoft.com/office/powerpoint/2010/main" val="1946024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2F1F4-A1B4-3318-FEAD-3C73021AB5D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B69AE5A-AFEF-2140-F430-5FFBB92302AD}"/>
              </a:ext>
            </a:extLst>
          </p:cNvPr>
          <p:cNvSpPr txBox="1"/>
          <p:nvPr/>
        </p:nvSpPr>
        <p:spPr>
          <a:xfrm>
            <a:off x="8847191" y="34803"/>
            <a:ext cx="3344809" cy="646331"/>
          </a:xfrm>
          <a:prstGeom prst="rect">
            <a:avLst/>
          </a:prstGeom>
          <a:noFill/>
        </p:spPr>
        <p:txBody>
          <a:bodyPr wrap="square" rtlCol="0">
            <a:spAutoFit/>
          </a:bodyPr>
          <a:lstStyle/>
          <a:p>
            <a:r>
              <a:rPr lang="fr-FR" sz="3600" dirty="0"/>
              <a:t>Trucs et astuces</a:t>
            </a:r>
          </a:p>
        </p:txBody>
      </p:sp>
      <p:sp>
        <p:nvSpPr>
          <p:cNvPr id="53" name="Forme libre 52">
            <a:extLst>
              <a:ext uri="{FF2B5EF4-FFF2-40B4-BE49-F238E27FC236}">
                <a16:creationId xmlns:a16="http://schemas.microsoft.com/office/drawing/2014/main" id="{D2C42CC4-DA42-F6BC-D613-06771F374F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8EA09BDC-9B42-B202-71D8-2D91E510F02B}"/>
              </a:ext>
            </a:extLst>
          </p:cNvPr>
          <p:cNvSpPr/>
          <p:nvPr/>
        </p:nvSpPr>
        <p:spPr>
          <a:xfrm>
            <a:off x="0" y="135756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4D601168-B79C-4599-57E6-78ED578B509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95F96CC4-88D0-2C3A-4F1C-A8BCB7644811}"/>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Standalone</a:t>
            </a:r>
          </a:p>
        </p:txBody>
      </p:sp>
      <p:sp>
        <p:nvSpPr>
          <p:cNvPr id="5" name="ZoneTexte 4">
            <a:extLst>
              <a:ext uri="{FF2B5EF4-FFF2-40B4-BE49-F238E27FC236}">
                <a16:creationId xmlns:a16="http://schemas.microsoft.com/office/drawing/2014/main" id="{EEBB01C4-BB68-CC4E-AC08-79B4D5C385CD}"/>
              </a:ext>
            </a:extLst>
          </p:cNvPr>
          <p:cNvSpPr txBox="1"/>
          <p:nvPr/>
        </p:nvSpPr>
        <p:spPr>
          <a:xfrm>
            <a:off x="282573" y="1887786"/>
            <a:ext cx="1716832" cy="276999"/>
          </a:xfrm>
          <a:prstGeom prst="rect">
            <a:avLst/>
          </a:prstGeom>
          <a:noFill/>
        </p:spPr>
        <p:txBody>
          <a:bodyPr wrap="square" rtlCol="0">
            <a:spAutoFit/>
          </a:bodyPr>
          <a:lstStyle/>
          <a:p>
            <a:r>
              <a:rPr lang="fr-FR" sz="1200" dirty="0">
                <a:solidFill>
                  <a:schemeClr val="bg1"/>
                </a:solidFill>
              </a:rPr>
              <a:t>Contrôle-Flow</a:t>
            </a:r>
          </a:p>
        </p:txBody>
      </p:sp>
      <p:sp>
        <p:nvSpPr>
          <p:cNvPr id="6" name="ZoneTexte 5">
            <a:extLst>
              <a:ext uri="{FF2B5EF4-FFF2-40B4-BE49-F238E27FC236}">
                <a16:creationId xmlns:a16="http://schemas.microsoft.com/office/drawing/2014/main" id="{515448ED-22A9-FCEE-4DA6-EF1B64570B58}"/>
              </a:ext>
            </a:extLst>
          </p:cNvPr>
          <p:cNvSpPr txBox="1"/>
          <p:nvPr/>
        </p:nvSpPr>
        <p:spPr>
          <a:xfrm>
            <a:off x="282573" y="2225735"/>
            <a:ext cx="1716832" cy="276999"/>
          </a:xfrm>
          <a:prstGeom prst="rect">
            <a:avLst/>
          </a:prstGeom>
          <a:noFill/>
        </p:spPr>
        <p:txBody>
          <a:bodyPr wrap="square" rtlCol="0">
            <a:spAutoFit/>
          </a:bodyPr>
          <a:lstStyle/>
          <a:p>
            <a:r>
              <a:rPr lang="fr-FR" sz="1200" dirty="0">
                <a:solidFill>
                  <a:schemeClr val="bg1"/>
                </a:solidFill>
              </a:rPr>
              <a:t>Formulaires Typés</a:t>
            </a:r>
          </a:p>
        </p:txBody>
      </p:sp>
      <p:sp>
        <p:nvSpPr>
          <p:cNvPr id="9" name="ZoneTexte 8">
            <a:extLst>
              <a:ext uri="{FF2B5EF4-FFF2-40B4-BE49-F238E27FC236}">
                <a16:creationId xmlns:a16="http://schemas.microsoft.com/office/drawing/2014/main" id="{339A8152-39A9-1BA4-27D4-A29A11695A8F}"/>
              </a:ext>
            </a:extLst>
          </p:cNvPr>
          <p:cNvSpPr txBox="1"/>
          <p:nvPr/>
        </p:nvSpPr>
        <p:spPr>
          <a:xfrm>
            <a:off x="2470775" y="34803"/>
            <a:ext cx="3344809" cy="646331"/>
          </a:xfrm>
          <a:prstGeom prst="rect">
            <a:avLst/>
          </a:prstGeom>
          <a:noFill/>
        </p:spPr>
        <p:txBody>
          <a:bodyPr wrap="square" rtlCol="0">
            <a:spAutoFit/>
          </a:bodyPr>
          <a:lstStyle/>
          <a:p>
            <a:r>
              <a:rPr lang="fr-FR" sz="3600" dirty="0"/>
              <a:t>Standalone</a:t>
            </a:r>
          </a:p>
        </p:txBody>
      </p:sp>
      <p:pic>
        <p:nvPicPr>
          <p:cNvPr id="11" name="Image 10">
            <a:extLst>
              <a:ext uri="{FF2B5EF4-FFF2-40B4-BE49-F238E27FC236}">
                <a16:creationId xmlns:a16="http://schemas.microsoft.com/office/drawing/2014/main" id="{562B0F2D-7F2C-827C-564B-22955B16EEAB}"/>
              </a:ext>
            </a:extLst>
          </p:cNvPr>
          <p:cNvPicPr>
            <a:picLocks noChangeAspect="1"/>
          </p:cNvPicPr>
          <p:nvPr/>
        </p:nvPicPr>
        <p:blipFill>
          <a:blip r:embed="rId4"/>
          <a:stretch>
            <a:fillRect/>
          </a:stretch>
        </p:blipFill>
        <p:spPr>
          <a:xfrm>
            <a:off x="3638432" y="2080363"/>
            <a:ext cx="8267700" cy="1756907"/>
          </a:xfrm>
          <a:prstGeom prst="rect">
            <a:avLst/>
          </a:prstGeom>
        </p:spPr>
      </p:pic>
      <p:pic>
        <p:nvPicPr>
          <p:cNvPr id="13" name="Image 12">
            <a:extLst>
              <a:ext uri="{FF2B5EF4-FFF2-40B4-BE49-F238E27FC236}">
                <a16:creationId xmlns:a16="http://schemas.microsoft.com/office/drawing/2014/main" id="{770EF678-CDEF-07BF-855A-B415758A9BE8}"/>
              </a:ext>
            </a:extLst>
          </p:cNvPr>
          <p:cNvPicPr>
            <a:picLocks noChangeAspect="1"/>
          </p:cNvPicPr>
          <p:nvPr/>
        </p:nvPicPr>
        <p:blipFill>
          <a:blip r:embed="rId5"/>
          <a:stretch>
            <a:fillRect/>
          </a:stretch>
        </p:blipFill>
        <p:spPr>
          <a:xfrm>
            <a:off x="4417921" y="603994"/>
            <a:ext cx="7488211" cy="1206653"/>
          </a:xfrm>
          <a:prstGeom prst="rect">
            <a:avLst/>
          </a:prstGeom>
        </p:spPr>
      </p:pic>
      <p:sp>
        <p:nvSpPr>
          <p:cNvPr id="2" name="ZoneTexte 1">
            <a:extLst>
              <a:ext uri="{FF2B5EF4-FFF2-40B4-BE49-F238E27FC236}">
                <a16:creationId xmlns:a16="http://schemas.microsoft.com/office/drawing/2014/main" id="{8E3685C9-F2FA-BE7C-5F57-491ADFCDC65C}"/>
              </a:ext>
            </a:extLst>
          </p:cNvPr>
          <p:cNvSpPr txBox="1"/>
          <p:nvPr/>
        </p:nvSpPr>
        <p:spPr>
          <a:xfrm>
            <a:off x="2495030" y="687544"/>
            <a:ext cx="1804296" cy="923330"/>
          </a:xfrm>
          <a:prstGeom prst="rect">
            <a:avLst/>
          </a:prstGeom>
          <a:noFill/>
        </p:spPr>
        <p:txBody>
          <a:bodyPr wrap="square" rtlCol="0">
            <a:spAutoFit/>
          </a:bodyPr>
          <a:lstStyle/>
          <a:p>
            <a:r>
              <a:rPr lang="fr-FR" dirty="0"/>
              <a:t>Les composants:</a:t>
            </a:r>
            <a:br>
              <a:rPr lang="fr-FR" dirty="0"/>
            </a:br>
            <a:r>
              <a:rPr lang="fr-FR" dirty="0"/>
              <a:t>Importer tout ce qu’on utilise</a:t>
            </a:r>
          </a:p>
        </p:txBody>
      </p:sp>
      <p:sp>
        <p:nvSpPr>
          <p:cNvPr id="4" name="ZoneTexte 3">
            <a:extLst>
              <a:ext uri="{FF2B5EF4-FFF2-40B4-BE49-F238E27FC236}">
                <a16:creationId xmlns:a16="http://schemas.microsoft.com/office/drawing/2014/main" id="{724F7D9E-28D4-37FA-D026-5087A3C2D32D}"/>
              </a:ext>
            </a:extLst>
          </p:cNvPr>
          <p:cNvSpPr txBox="1"/>
          <p:nvPr/>
        </p:nvSpPr>
        <p:spPr>
          <a:xfrm>
            <a:off x="2376435" y="2204471"/>
            <a:ext cx="1804296" cy="923330"/>
          </a:xfrm>
          <a:prstGeom prst="rect">
            <a:avLst/>
          </a:prstGeom>
          <a:noFill/>
        </p:spPr>
        <p:txBody>
          <a:bodyPr wrap="square" rtlCol="0">
            <a:spAutoFit/>
          </a:bodyPr>
          <a:lstStyle/>
          <a:p>
            <a:r>
              <a:rPr lang="fr-FR" dirty="0"/>
              <a:t>Les </a:t>
            </a:r>
            <a:r>
              <a:rPr lang="fr-FR" dirty="0" err="1"/>
              <a:t>routers</a:t>
            </a:r>
            <a:r>
              <a:rPr lang="fr-FR" dirty="0"/>
              <a:t>:</a:t>
            </a:r>
            <a:br>
              <a:rPr lang="fr-FR" dirty="0"/>
            </a:br>
            <a:r>
              <a:rPr lang="fr-FR" dirty="0"/>
              <a:t>changer l’écriture</a:t>
            </a:r>
          </a:p>
        </p:txBody>
      </p:sp>
      <p:sp>
        <p:nvSpPr>
          <p:cNvPr id="8" name="ZoneTexte 7">
            <a:extLst>
              <a:ext uri="{FF2B5EF4-FFF2-40B4-BE49-F238E27FC236}">
                <a16:creationId xmlns:a16="http://schemas.microsoft.com/office/drawing/2014/main" id="{D11511D4-6145-2AF7-B5F2-97786D8EA9A6}"/>
              </a:ext>
            </a:extLst>
          </p:cNvPr>
          <p:cNvSpPr txBox="1"/>
          <p:nvPr/>
        </p:nvSpPr>
        <p:spPr>
          <a:xfrm>
            <a:off x="2495030" y="4822590"/>
            <a:ext cx="1804296" cy="369332"/>
          </a:xfrm>
          <a:prstGeom prst="rect">
            <a:avLst/>
          </a:prstGeom>
          <a:noFill/>
        </p:spPr>
        <p:txBody>
          <a:bodyPr wrap="square" rtlCol="0">
            <a:spAutoFit/>
          </a:bodyPr>
          <a:lstStyle/>
          <a:p>
            <a:r>
              <a:rPr lang="fr-FR" dirty="0"/>
              <a:t>Le </a:t>
            </a:r>
            <a:r>
              <a:rPr lang="fr-FR" dirty="0" err="1"/>
              <a:t>main.ts</a:t>
            </a:r>
            <a:endParaRPr lang="fr-FR" dirty="0"/>
          </a:p>
        </p:txBody>
      </p:sp>
      <p:sp>
        <p:nvSpPr>
          <p:cNvPr id="12" name="ZoneTexte 11">
            <a:extLst>
              <a:ext uri="{FF2B5EF4-FFF2-40B4-BE49-F238E27FC236}">
                <a16:creationId xmlns:a16="http://schemas.microsoft.com/office/drawing/2014/main" id="{9CFC8609-870C-DF69-30FE-C84A0EADA26E}"/>
              </a:ext>
            </a:extLst>
          </p:cNvPr>
          <p:cNvSpPr txBox="1"/>
          <p:nvPr/>
        </p:nvSpPr>
        <p:spPr>
          <a:xfrm>
            <a:off x="3768330" y="1823913"/>
            <a:ext cx="8267700" cy="261610"/>
          </a:xfrm>
          <a:prstGeom prst="rect">
            <a:avLst/>
          </a:prstGeom>
          <a:noFill/>
        </p:spPr>
        <p:txBody>
          <a:bodyPr wrap="square" rtlCol="0">
            <a:spAutoFit/>
          </a:bodyPr>
          <a:lstStyle/>
          <a:p>
            <a:r>
              <a:rPr lang="fr-FR" sz="1100" dirty="0"/>
              <a:t>Autres </a:t>
            </a:r>
            <a:r>
              <a:rPr lang="fr-FR" sz="1100" u="sng" dirty="0"/>
              <a:t>exemples</a:t>
            </a:r>
            <a:r>
              <a:rPr lang="fr-FR" sz="1100" dirty="0"/>
              <a:t> d’imports: </a:t>
            </a:r>
            <a:r>
              <a:rPr lang="fr-FR" sz="1100" dirty="0" err="1"/>
              <a:t>MatIcon</a:t>
            </a:r>
            <a:r>
              <a:rPr lang="fr-FR" sz="1100" dirty="0"/>
              <a:t>, V1Component, </a:t>
            </a:r>
            <a:r>
              <a:rPr lang="fr-FR" sz="1100" dirty="0" err="1"/>
              <a:t>ReactiveFormsModule</a:t>
            </a:r>
            <a:r>
              <a:rPr lang="fr-FR" sz="1100" dirty="0"/>
              <a:t>, </a:t>
            </a:r>
            <a:r>
              <a:rPr lang="fr-FR" sz="1100" dirty="0" err="1"/>
              <a:t>AsyncPipe</a:t>
            </a:r>
            <a:r>
              <a:rPr lang="fr-FR" sz="1100" dirty="0"/>
              <a:t>, </a:t>
            </a:r>
            <a:r>
              <a:rPr lang="fr-FR" sz="1100" dirty="0" err="1"/>
              <a:t>NgSwitchCase</a:t>
            </a:r>
            <a:r>
              <a:rPr lang="fr-FR" sz="1100" dirty="0"/>
              <a:t>, </a:t>
            </a:r>
            <a:r>
              <a:rPr lang="fr-FR" sz="1100" dirty="0" err="1"/>
              <a:t>MatButton</a:t>
            </a:r>
            <a:r>
              <a:rPr lang="fr-FR" sz="1100" dirty="0"/>
              <a:t>, </a:t>
            </a:r>
            <a:r>
              <a:rPr lang="fr-FR" sz="1100" dirty="0" err="1"/>
              <a:t>MatSelect</a:t>
            </a:r>
            <a:r>
              <a:rPr lang="fr-FR" sz="1100" dirty="0"/>
              <a:t>, </a:t>
            </a:r>
            <a:r>
              <a:rPr lang="fr-FR" sz="1100" dirty="0" err="1"/>
              <a:t>MatLabel</a:t>
            </a:r>
            <a:r>
              <a:rPr lang="fr-FR" sz="1100" dirty="0"/>
              <a:t> … </a:t>
            </a:r>
          </a:p>
        </p:txBody>
      </p:sp>
      <p:pic>
        <p:nvPicPr>
          <p:cNvPr id="17" name="Image 16">
            <a:extLst>
              <a:ext uri="{FF2B5EF4-FFF2-40B4-BE49-F238E27FC236}">
                <a16:creationId xmlns:a16="http://schemas.microsoft.com/office/drawing/2014/main" id="{38A775BC-DA33-2DFE-BC62-089CC9CDFDD4}"/>
              </a:ext>
            </a:extLst>
          </p:cNvPr>
          <p:cNvPicPr>
            <a:picLocks noChangeAspect="1"/>
          </p:cNvPicPr>
          <p:nvPr/>
        </p:nvPicPr>
        <p:blipFill>
          <a:blip r:embed="rId6"/>
          <a:stretch>
            <a:fillRect/>
          </a:stretch>
        </p:blipFill>
        <p:spPr>
          <a:xfrm>
            <a:off x="2587456" y="3916585"/>
            <a:ext cx="9477375" cy="561975"/>
          </a:xfrm>
          <a:prstGeom prst="rect">
            <a:avLst/>
          </a:prstGeom>
        </p:spPr>
      </p:pic>
      <p:pic>
        <p:nvPicPr>
          <p:cNvPr id="19" name="Image 18">
            <a:extLst>
              <a:ext uri="{FF2B5EF4-FFF2-40B4-BE49-F238E27FC236}">
                <a16:creationId xmlns:a16="http://schemas.microsoft.com/office/drawing/2014/main" id="{4FBDC1D5-3E58-4E88-1AEF-36DAC828D0A1}"/>
              </a:ext>
            </a:extLst>
          </p:cNvPr>
          <p:cNvPicPr>
            <a:picLocks noChangeAspect="1"/>
          </p:cNvPicPr>
          <p:nvPr/>
        </p:nvPicPr>
        <p:blipFill>
          <a:blip r:embed="rId7"/>
          <a:stretch>
            <a:fillRect/>
          </a:stretch>
        </p:blipFill>
        <p:spPr>
          <a:xfrm>
            <a:off x="3292625" y="5315636"/>
            <a:ext cx="4479657" cy="257822"/>
          </a:xfrm>
          <a:prstGeom prst="rect">
            <a:avLst/>
          </a:prstGeom>
        </p:spPr>
      </p:pic>
      <p:pic>
        <p:nvPicPr>
          <p:cNvPr id="21" name="Image 20">
            <a:extLst>
              <a:ext uri="{FF2B5EF4-FFF2-40B4-BE49-F238E27FC236}">
                <a16:creationId xmlns:a16="http://schemas.microsoft.com/office/drawing/2014/main" id="{87B6E234-E63F-1D10-41D9-43E2ED19F21C}"/>
              </a:ext>
            </a:extLst>
          </p:cNvPr>
          <p:cNvPicPr>
            <a:picLocks noChangeAspect="1"/>
          </p:cNvPicPr>
          <p:nvPr/>
        </p:nvPicPr>
        <p:blipFill>
          <a:blip r:embed="rId8"/>
          <a:stretch>
            <a:fillRect/>
          </a:stretch>
        </p:blipFill>
        <p:spPr>
          <a:xfrm>
            <a:off x="7964424" y="4822590"/>
            <a:ext cx="3446002" cy="1278356"/>
          </a:xfrm>
          <a:prstGeom prst="rect">
            <a:avLst/>
          </a:prstGeom>
        </p:spPr>
      </p:pic>
      <p:sp>
        <p:nvSpPr>
          <p:cNvPr id="22" name="ZoneTexte 21">
            <a:extLst>
              <a:ext uri="{FF2B5EF4-FFF2-40B4-BE49-F238E27FC236}">
                <a16:creationId xmlns:a16="http://schemas.microsoft.com/office/drawing/2014/main" id="{81B69840-82A2-3097-6574-47FC5EDFBC67}"/>
              </a:ext>
            </a:extLst>
          </p:cNvPr>
          <p:cNvSpPr txBox="1"/>
          <p:nvPr/>
        </p:nvSpPr>
        <p:spPr>
          <a:xfrm>
            <a:off x="2679192" y="6254496"/>
            <a:ext cx="8196475" cy="369332"/>
          </a:xfrm>
          <a:prstGeom prst="rect">
            <a:avLst/>
          </a:prstGeom>
          <a:noFill/>
        </p:spPr>
        <p:txBody>
          <a:bodyPr wrap="none" rtlCol="0">
            <a:spAutoFit/>
          </a:bodyPr>
          <a:lstStyle/>
          <a:p>
            <a:r>
              <a:rPr lang="fr-FR" dirty="0"/>
              <a:t>Et normalement, vous ne devriez plus avoir grand-chose dans vos fichiers *.</a:t>
            </a:r>
            <a:r>
              <a:rPr lang="fr-FR" dirty="0" err="1"/>
              <a:t>module.ts</a:t>
            </a:r>
            <a:endParaRPr lang="fr-FR" dirty="0"/>
          </a:p>
        </p:txBody>
      </p:sp>
    </p:spTree>
    <p:extLst>
      <p:ext uri="{BB962C8B-B14F-4D97-AF65-F5344CB8AC3E}">
        <p14:creationId xmlns:p14="http://schemas.microsoft.com/office/powerpoint/2010/main" val="3022721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274A6-3E95-EFAC-5DAE-85B11C3D9326}"/>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569106AD-D5B4-9594-CEBE-AC57797A5D1A}"/>
              </a:ext>
            </a:extLst>
          </p:cNvPr>
          <p:cNvSpPr txBox="1"/>
          <p:nvPr/>
        </p:nvSpPr>
        <p:spPr>
          <a:xfrm>
            <a:off x="8847191" y="34803"/>
            <a:ext cx="3344809" cy="646331"/>
          </a:xfrm>
          <a:prstGeom prst="rect">
            <a:avLst/>
          </a:prstGeom>
          <a:noFill/>
        </p:spPr>
        <p:txBody>
          <a:bodyPr wrap="square" rtlCol="0">
            <a:spAutoFit/>
          </a:bodyPr>
          <a:lstStyle/>
          <a:p>
            <a:r>
              <a:rPr lang="fr-FR" sz="3600" dirty="0"/>
              <a:t>Trucs et astuces</a:t>
            </a:r>
          </a:p>
        </p:txBody>
      </p:sp>
      <p:sp>
        <p:nvSpPr>
          <p:cNvPr id="53" name="Forme libre 52">
            <a:extLst>
              <a:ext uri="{FF2B5EF4-FFF2-40B4-BE49-F238E27FC236}">
                <a16:creationId xmlns:a16="http://schemas.microsoft.com/office/drawing/2014/main" id="{9ABE298F-8A73-D8AF-A7AE-80A0FBFA4B0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04123F1C-9F0E-CBF4-4A63-7A181DFC50D6}"/>
              </a:ext>
            </a:extLst>
          </p:cNvPr>
          <p:cNvSpPr/>
          <p:nvPr/>
        </p:nvSpPr>
        <p:spPr>
          <a:xfrm>
            <a:off x="0" y="135756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4FABDB84-8B29-DABB-5D64-4F4597C89DCF}"/>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504EE855-C499-E5A1-1EF9-11F69982DFBE}"/>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Standalone</a:t>
            </a:r>
          </a:p>
        </p:txBody>
      </p:sp>
      <p:sp>
        <p:nvSpPr>
          <p:cNvPr id="5" name="ZoneTexte 4">
            <a:extLst>
              <a:ext uri="{FF2B5EF4-FFF2-40B4-BE49-F238E27FC236}">
                <a16:creationId xmlns:a16="http://schemas.microsoft.com/office/drawing/2014/main" id="{33693DFE-C66E-5D89-C6AF-076E526B8FD7}"/>
              </a:ext>
            </a:extLst>
          </p:cNvPr>
          <p:cNvSpPr txBox="1"/>
          <p:nvPr/>
        </p:nvSpPr>
        <p:spPr>
          <a:xfrm>
            <a:off x="282573" y="1887786"/>
            <a:ext cx="1716832" cy="276999"/>
          </a:xfrm>
          <a:prstGeom prst="rect">
            <a:avLst/>
          </a:prstGeom>
          <a:noFill/>
        </p:spPr>
        <p:txBody>
          <a:bodyPr wrap="square" rtlCol="0">
            <a:spAutoFit/>
          </a:bodyPr>
          <a:lstStyle/>
          <a:p>
            <a:r>
              <a:rPr lang="fr-FR" sz="1200" dirty="0">
                <a:solidFill>
                  <a:schemeClr val="bg1"/>
                </a:solidFill>
              </a:rPr>
              <a:t>Control-Flow</a:t>
            </a:r>
          </a:p>
        </p:txBody>
      </p:sp>
      <p:sp>
        <p:nvSpPr>
          <p:cNvPr id="6" name="ZoneTexte 5">
            <a:extLst>
              <a:ext uri="{FF2B5EF4-FFF2-40B4-BE49-F238E27FC236}">
                <a16:creationId xmlns:a16="http://schemas.microsoft.com/office/drawing/2014/main" id="{29046383-A122-D9AE-3111-46A228784BBA}"/>
              </a:ext>
            </a:extLst>
          </p:cNvPr>
          <p:cNvSpPr txBox="1"/>
          <p:nvPr/>
        </p:nvSpPr>
        <p:spPr>
          <a:xfrm>
            <a:off x="282573" y="2225735"/>
            <a:ext cx="1716832" cy="276999"/>
          </a:xfrm>
          <a:prstGeom prst="rect">
            <a:avLst/>
          </a:prstGeom>
          <a:noFill/>
        </p:spPr>
        <p:txBody>
          <a:bodyPr wrap="square" rtlCol="0">
            <a:spAutoFit/>
          </a:bodyPr>
          <a:lstStyle/>
          <a:p>
            <a:r>
              <a:rPr lang="fr-FR" sz="1200" dirty="0">
                <a:solidFill>
                  <a:schemeClr val="bg1"/>
                </a:solidFill>
              </a:rPr>
              <a:t>Formulaires Typés</a:t>
            </a:r>
          </a:p>
        </p:txBody>
      </p:sp>
      <p:sp>
        <p:nvSpPr>
          <p:cNvPr id="9" name="ZoneTexte 8">
            <a:extLst>
              <a:ext uri="{FF2B5EF4-FFF2-40B4-BE49-F238E27FC236}">
                <a16:creationId xmlns:a16="http://schemas.microsoft.com/office/drawing/2014/main" id="{B2CC36DC-56B2-73BB-8847-28469252C0EC}"/>
              </a:ext>
            </a:extLst>
          </p:cNvPr>
          <p:cNvSpPr txBox="1"/>
          <p:nvPr/>
        </p:nvSpPr>
        <p:spPr>
          <a:xfrm>
            <a:off x="2470775" y="34803"/>
            <a:ext cx="3344809" cy="646331"/>
          </a:xfrm>
          <a:prstGeom prst="rect">
            <a:avLst/>
          </a:prstGeom>
          <a:noFill/>
        </p:spPr>
        <p:txBody>
          <a:bodyPr wrap="square" rtlCol="0">
            <a:spAutoFit/>
          </a:bodyPr>
          <a:lstStyle/>
          <a:p>
            <a:r>
              <a:rPr lang="fr-FR" sz="3600" dirty="0"/>
              <a:t>Standalone</a:t>
            </a:r>
          </a:p>
        </p:txBody>
      </p:sp>
      <p:sp>
        <p:nvSpPr>
          <p:cNvPr id="10" name="ZoneTexte 9">
            <a:extLst>
              <a:ext uri="{FF2B5EF4-FFF2-40B4-BE49-F238E27FC236}">
                <a16:creationId xmlns:a16="http://schemas.microsoft.com/office/drawing/2014/main" id="{1A15B63E-C625-AF9D-F213-6EE6F9527E1D}"/>
              </a:ext>
            </a:extLst>
          </p:cNvPr>
          <p:cNvSpPr txBox="1"/>
          <p:nvPr/>
        </p:nvSpPr>
        <p:spPr>
          <a:xfrm>
            <a:off x="5815584" y="1989408"/>
            <a:ext cx="3187794" cy="369332"/>
          </a:xfrm>
          <a:prstGeom prst="rect">
            <a:avLst/>
          </a:prstGeom>
          <a:noFill/>
        </p:spPr>
        <p:txBody>
          <a:bodyPr wrap="square" rtlCol="0">
            <a:spAutoFit/>
          </a:bodyPr>
          <a:lstStyle/>
          <a:p>
            <a:r>
              <a:rPr lang="fr-FR" dirty="0"/>
              <a:t>Le </a:t>
            </a:r>
            <a:r>
              <a:rPr lang="fr-FR" b="0" i="0" dirty="0" err="1">
                <a:solidFill>
                  <a:srgbClr val="242424"/>
                </a:solidFill>
                <a:effectLst/>
                <a:latin typeface="sohne"/>
              </a:rPr>
              <a:t>schematic</a:t>
            </a:r>
            <a:r>
              <a:rPr lang="fr-FR" b="0" i="0" dirty="0">
                <a:solidFill>
                  <a:srgbClr val="242424"/>
                </a:solidFill>
                <a:effectLst/>
                <a:latin typeface="sohne"/>
              </a:rPr>
              <a:t> le fait très bien</a:t>
            </a:r>
            <a:r>
              <a:rPr lang="fr-FR" dirty="0"/>
              <a:t> </a:t>
            </a:r>
          </a:p>
        </p:txBody>
      </p:sp>
      <p:pic>
        <p:nvPicPr>
          <p:cNvPr id="15" name="Image 14">
            <a:extLst>
              <a:ext uri="{FF2B5EF4-FFF2-40B4-BE49-F238E27FC236}">
                <a16:creationId xmlns:a16="http://schemas.microsoft.com/office/drawing/2014/main" id="{E0B8CD84-F858-DFF3-03D8-CDAA1FFFE27C}"/>
              </a:ext>
            </a:extLst>
          </p:cNvPr>
          <p:cNvPicPr>
            <a:picLocks noChangeAspect="1"/>
          </p:cNvPicPr>
          <p:nvPr/>
        </p:nvPicPr>
        <p:blipFill>
          <a:blip r:embed="rId4"/>
          <a:stretch>
            <a:fillRect/>
          </a:stretch>
        </p:blipFill>
        <p:spPr>
          <a:xfrm>
            <a:off x="5030835" y="4348148"/>
            <a:ext cx="4443791" cy="520444"/>
          </a:xfrm>
          <a:prstGeom prst="rect">
            <a:avLst/>
          </a:prstGeom>
        </p:spPr>
      </p:pic>
    </p:spTree>
    <p:extLst>
      <p:ext uri="{BB962C8B-B14F-4D97-AF65-F5344CB8AC3E}">
        <p14:creationId xmlns:p14="http://schemas.microsoft.com/office/powerpoint/2010/main" val="21504577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2F1F4-A1B4-3318-FEAD-3C73021AB5D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B69AE5A-AFEF-2140-F430-5FFBB92302AD}"/>
              </a:ext>
            </a:extLst>
          </p:cNvPr>
          <p:cNvSpPr txBox="1"/>
          <p:nvPr/>
        </p:nvSpPr>
        <p:spPr>
          <a:xfrm>
            <a:off x="8847191" y="34803"/>
            <a:ext cx="3344809" cy="646331"/>
          </a:xfrm>
          <a:prstGeom prst="rect">
            <a:avLst/>
          </a:prstGeom>
          <a:noFill/>
        </p:spPr>
        <p:txBody>
          <a:bodyPr wrap="square" rtlCol="0">
            <a:spAutoFit/>
          </a:bodyPr>
          <a:lstStyle/>
          <a:p>
            <a:r>
              <a:rPr lang="fr-FR" sz="3600" dirty="0"/>
              <a:t>Trucs et astuces</a:t>
            </a:r>
          </a:p>
        </p:txBody>
      </p:sp>
      <p:sp>
        <p:nvSpPr>
          <p:cNvPr id="53" name="Forme libre 52">
            <a:extLst>
              <a:ext uri="{FF2B5EF4-FFF2-40B4-BE49-F238E27FC236}">
                <a16:creationId xmlns:a16="http://schemas.microsoft.com/office/drawing/2014/main" id="{D2C42CC4-DA42-F6BC-D613-06771F374F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8EA09BDC-9B42-B202-71D8-2D91E510F02B}"/>
              </a:ext>
            </a:extLst>
          </p:cNvPr>
          <p:cNvSpPr/>
          <p:nvPr/>
        </p:nvSpPr>
        <p:spPr>
          <a:xfrm>
            <a:off x="0" y="135756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4D601168-B79C-4599-57E6-78ED578B509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95F96CC4-88D0-2C3A-4F1C-A8BCB7644811}"/>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Control-Flow</a:t>
            </a:r>
          </a:p>
        </p:txBody>
      </p:sp>
      <p:sp>
        <p:nvSpPr>
          <p:cNvPr id="6" name="ZoneTexte 5">
            <a:extLst>
              <a:ext uri="{FF2B5EF4-FFF2-40B4-BE49-F238E27FC236}">
                <a16:creationId xmlns:a16="http://schemas.microsoft.com/office/drawing/2014/main" id="{515448ED-22A9-FCEE-4DA6-EF1B64570B58}"/>
              </a:ext>
            </a:extLst>
          </p:cNvPr>
          <p:cNvSpPr txBox="1"/>
          <p:nvPr/>
        </p:nvSpPr>
        <p:spPr>
          <a:xfrm>
            <a:off x="282573" y="1971533"/>
            <a:ext cx="1716832" cy="276999"/>
          </a:xfrm>
          <a:prstGeom prst="rect">
            <a:avLst/>
          </a:prstGeom>
          <a:noFill/>
        </p:spPr>
        <p:txBody>
          <a:bodyPr wrap="square" rtlCol="0">
            <a:spAutoFit/>
          </a:bodyPr>
          <a:lstStyle/>
          <a:p>
            <a:r>
              <a:rPr lang="fr-FR" sz="1200" dirty="0">
                <a:solidFill>
                  <a:schemeClr val="bg1"/>
                </a:solidFill>
              </a:rPr>
              <a:t>Formulaires Typés</a:t>
            </a:r>
          </a:p>
        </p:txBody>
      </p:sp>
      <p:sp>
        <p:nvSpPr>
          <p:cNvPr id="8" name="ZoneTexte 7">
            <a:extLst>
              <a:ext uri="{FF2B5EF4-FFF2-40B4-BE49-F238E27FC236}">
                <a16:creationId xmlns:a16="http://schemas.microsoft.com/office/drawing/2014/main" id="{66B5E832-A7AD-59DA-A7F7-F2964E6E7E5D}"/>
              </a:ext>
            </a:extLst>
          </p:cNvPr>
          <p:cNvSpPr txBox="1"/>
          <p:nvPr/>
        </p:nvSpPr>
        <p:spPr>
          <a:xfrm>
            <a:off x="2470775" y="34803"/>
            <a:ext cx="3344809" cy="646331"/>
          </a:xfrm>
          <a:prstGeom prst="rect">
            <a:avLst/>
          </a:prstGeom>
          <a:noFill/>
        </p:spPr>
        <p:txBody>
          <a:bodyPr wrap="square" rtlCol="0">
            <a:spAutoFit/>
          </a:bodyPr>
          <a:lstStyle/>
          <a:p>
            <a:r>
              <a:rPr lang="fr-FR" sz="3600" dirty="0"/>
              <a:t>Control-Flow</a:t>
            </a:r>
          </a:p>
        </p:txBody>
      </p:sp>
      <p:sp>
        <p:nvSpPr>
          <p:cNvPr id="13" name="ZoneTexte 12">
            <a:extLst>
              <a:ext uri="{FF2B5EF4-FFF2-40B4-BE49-F238E27FC236}">
                <a16:creationId xmlns:a16="http://schemas.microsoft.com/office/drawing/2014/main" id="{7C64C7A1-BDE6-6EAE-AC55-FABBA54B31DC}"/>
              </a:ext>
            </a:extLst>
          </p:cNvPr>
          <p:cNvSpPr txBox="1"/>
          <p:nvPr/>
        </p:nvSpPr>
        <p:spPr>
          <a:xfrm>
            <a:off x="5999303" y="1991878"/>
            <a:ext cx="2959465" cy="369332"/>
          </a:xfrm>
          <a:prstGeom prst="rect">
            <a:avLst/>
          </a:prstGeom>
          <a:noFill/>
        </p:spPr>
        <p:txBody>
          <a:bodyPr wrap="none" rtlCol="0">
            <a:spAutoFit/>
          </a:bodyPr>
          <a:lstStyle/>
          <a:p>
            <a:r>
              <a:rPr lang="fr-FR" dirty="0"/>
              <a:t>Le </a:t>
            </a:r>
            <a:r>
              <a:rPr lang="fr-FR" b="0" i="0" dirty="0" err="1">
                <a:solidFill>
                  <a:srgbClr val="242424"/>
                </a:solidFill>
                <a:effectLst/>
                <a:latin typeface="sohne"/>
              </a:rPr>
              <a:t>schematic</a:t>
            </a:r>
            <a:r>
              <a:rPr lang="fr-FR" b="0" i="0" dirty="0">
                <a:solidFill>
                  <a:srgbClr val="242424"/>
                </a:solidFill>
                <a:effectLst/>
                <a:latin typeface="sohne"/>
              </a:rPr>
              <a:t> le fait très bien</a:t>
            </a:r>
            <a:r>
              <a:rPr lang="fr-FR" dirty="0"/>
              <a:t> </a:t>
            </a:r>
          </a:p>
        </p:txBody>
      </p:sp>
      <p:pic>
        <p:nvPicPr>
          <p:cNvPr id="4" name="Image 3">
            <a:extLst>
              <a:ext uri="{FF2B5EF4-FFF2-40B4-BE49-F238E27FC236}">
                <a16:creationId xmlns:a16="http://schemas.microsoft.com/office/drawing/2014/main" id="{B51F1EC8-F0F4-E385-3674-690330E72589}"/>
              </a:ext>
            </a:extLst>
          </p:cNvPr>
          <p:cNvPicPr>
            <a:picLocks noChangeAspect="1"/>
          </p:cNvPicPr>
          <p:nvPr/>
        </p:nvPicPr>
        <p:blipFill>
          <a:blip r:embed="rId4"/>
          <a:stretch>
            <a:fillRect/>
          </a:stretch>
        </p:blipFill>
        <p:spPr>
          <a:xfrm>
            <a:off x="4988683" y="4353088"/>
            <a:ext cx="4980706" cy="513034"/>
          </a:xfrm>
          <a:prstGeom prst="rect">
            <a:avLst/>
          </a:prstGeom>
        </p:spPr>
      </p:pic>
    </p:spTree>
    <p:extLst>
      <p:ext uri="{BB962C8B-B14F-4D97-AF65-F5344CB8AC3E}">
        <p14:creationId xmlns:p14="http://schemas.microsoft.com/office/powerpoint/2010/main" val="15052898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E441-08BF-286A-4B66-F5D59368E1ED}"/>
            </a:ext>
          </a:extLst>
        </p:cNvPr>
        <p:cNvGrpSpPr/>
        <p:nvPr/>
      </p:nvGrpSpPr>
      <p:grpSpPr>
        <a:xfrm>
          <a:off x="0" y="0"/>
          <a:ext cx="0" cy="0"/>
          <a:chOff x="0" y="0"/>
          <a:chExt cx="0" cy="0"/>
        </a:xfrm>
      </p:grpSpPr>
      <p:sp>
        <p:nvSpPr>
          <p:cNvPr id="13" name="ZoneTexte 12">
            <a:extLst>
              <a:ext uri="{FF2B5EF4-FFF2-40B4-BE49-F238E27FC236}">
                <a16:creationId xmlns:a16="http://schemas.microsoft.com/office/drawing/2014/main" id="{AA57B60F-8576-A786-482E-039877BAC99D}"/>
              </a:ext>
            </a:extLst>
          </p:cNvPr>
          <p:cNvSpPr txBox="1"/>
          <p:nvPr/>
        </p:nvSpPr>
        <p:spPr>
          <a:xfrm>
            <a:off x="5059221" y="1547893"/>
            <a:ext cx="2073558" cy="646331"/>
          </a:xfrm>
          <a:prstGeom prst="rect">
            <a:avLst/>
          </a:prstGeom>
          <a:noFill/>
        </p:spPr>
        <p:txBody>
          <a:bodyPr wrap="square" rtlCol="0">
            <a:spAutoFit/>
          </a:bodyPr>
          <a:lstStyle/>
          <a:p>
            <a:r>
              <a:rPr lang="fr-FR" sz="3600" dirty="0"/>
              <a:t>Sommaire</a:t>
            </a:r>
          </a:p>
        </p:txBody>
      </p:sp>
      <p:sp>
        <p:nvSpPr>
          <p:cNvPr id="6" name="Rectangle 5">
            <a:extLst>
              <a:ext uri="{FF2B5EF4-FFF2-40B4-BE49-F238E27FC236}">
                <a16:creationId xmlns:a16="http://schemas.microsoft.com/office/drawing/2014/main" id="{09312BE7-2466-DD53-CF2F-AE75A0E78F34}"/>
              </a:ext>
            </a:extLst>
          </p:cNvPr>
          <p:cNvSpPr/>
          <p:nvPr/>
        </p:nvSpPr>
        <p:spPr>
          <a:xfrm>
            <a:off x="0" y="0"/>
            <a:ext cx="12370982"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36716B1E-40D7-AFBE-8CF1-B185E34F5CC6}"/>
              </a:ext>
            </a:extLst>
          </p:cNvPr>
          <p:cNvSpPr txBox="1"/>
          <p:nvPr/>
        </p:nvSpPr>
        <p:spPr>
          <a:xfrm>
            <a:off x="6636562" y="2927805"/>
            <a:ext cx="5659151" cy="4154984"/>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 "Juliette </a:t>
            </a:r>
            <a:r>
              <a:rPr lang="fr-FR" sz="2400" b="0" dirty="0" err="1">
                <a:solidFill>
                  <a:srgbClr val="A5D6FF"/>
                </a:solidFill>
                <a:effectLst/>
                <a:latin typeface="JetBrains Mono"/>
              </a:rPr>
              <a:t>Parillot</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"Lead Dev"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"Orléans"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"julietteparillot45"</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/in/juliette-parillot-919471b8/"</a:t>
            </a:r>
            <a:endParaRPr lang="fr-FR" sz="2400" b="0" dirty="0">
              <a:solidFill>
                <a:srgbClr val="C9D1D9"/>
              </a:solidFill>
              <a:effectLst/>
              <a:latin typeface="JetBrains Mono"/>
            </a:endParaRPr>
          </a:p>
          <a:p>
            <a:r>
              <a:rPr lang="fr-FR" sz="2400" b="0" dirty="0">
                <a:solidFill>
                  <a:srgbClr val="C9D1D9"/>
                </a:solidFill>
                <a:effectLst/>
                <a:latin typeface="JetBrains Mono"/>
              </a:rPr>
              <a:t>}</a:t>
            </a:r>
          </a:p>
          <a:p>
            <a:endParaRPr lang="fr-FR" sz="2400" dirty="0"/>
          </a:p>
        </p:txBody>
      </p:sp>
      <p:pic>
        <p:nvPicPr>
          <p:cNvPr id="3" name="Image 2">
            <a:extLst>
              <a:ext uri="{FF2B5EF4-FFF2-40B4-BE49-F238E27FC236}">
                <a16:creationId xmlns:a16="http://schemas.microsoft.com/office/drawing/2014/main" id="{5CA335F5-0834-2455-108B-38AD1055CA05}"/>
              </a:ext>
            </a:extLst>
          </p:cNvPr>
          <p:cNvPicPr>
            <a:picLocks noChangeAspect="1"/>
          </p:cNvPicPr>
          <p:nvPr/>
        </p:nvPicPr>
        <p:blipFill rotWithShape="1">
          <a:blip r:embed="rId3"/>
          <a:srcRect r="72930"/>
          <a:stretch/>
        </p:blipFill>
        <p:spPr>
          <a:xfrm>
            <a:off x="10598721" y="49486"/>
            <a:ext cx="1593279" cy="1840277"/>
          </a:xfrm>
          <a:prstGeom prst="rect">
            <a:avLst/>
          </a:prstGeom>
        </p:spPr>
      </p:pic>
      <p:pic>
        <p:nvPicPr>
          <p:cNvPr id="2" name="Image 1" descr="Une image contenant personne, habits, Visage humain, meubles&#10;&#10;Description générée automatiquement">
            <a:extLst>
              <a:ext uri="{FF2B5EF4-FFF2-40B4-BE49-F238E27FC236}">
                <a16:creationId xmlns:a16="http://schemas.microsoft.com/office/drawing/2014/main" id="{03CA5674-61E4-9512-3C2A-14ABBB2D451F}"/>
              </a:ext>
            </a:extLst>
          </p:cNvPr>
          <p:cNvPicPr>
            <a:picLocks noChangeAspect="1"/>
          </p:cNvPicPr>
          <p:nvPr/>
        </p:nvPicPr>
        <p:blipFill>
          <a:blip r:embed="rId4"/>
          <a:stretch>
            <a:fillRect/>
          </a:stretch>
        </p:blipFill>
        <p:spPr>
          <a:xfrm>
            <a:off x="1837736" y="900619"/>
            <a:ext cx="1980908" cy="1978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ZoneTexte 6">
            <a:extLst>
              <a:ext uri="{FF2B5EF4-FFF2-40B4-BE49-F238E27FC236}">
                <a16:creationId xmlns:a16="http://schemas.microsoft.com/office/drawing/2014/main" id="{A909C87E-0C60-8EF1-E444-C3F4453A714C}"/>
              </a:ext>
            </a:extLst>
          </p:cNvPr>
          <p:cNvSpPr txBox="1"/>
          <p:nvPr/>
        </p:nvSpPr>
        <p:spPr>
          <a:xfrm>
            <a:off x="100939" y="3014132"/>
            <a:ext cx="5454501" cy="3416320"/>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"Yann-Thomas Le Moigne"</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 </a:t>
            </a:r>
            <a:r>
              <a:rPr lang="fr-FR" sz="2400" b="0" dirty="0">
                <a:solidFill>
                  <a:srgbClr val="A5D6FF"/>
                </a:solidFill>
                <a:effectLst/>
                <a:latin typeface="JetBrains Mono"/>
              </a:rPr>
              <a:t>"SDIS37"</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"Tech Lead"</a:t>
            </a:r>
            <a:r>
              <a:rPr lang="fr-FR" sz="2400" b="0" dirty="0">
                <a:solidFill>
                  <a:srgbClr val="C9D1D9"/>
                </a:solidFill>
                <a:effectLst/>
                <a:latin typeface="JetBrains Mono"/>
              </a:rPr>
              <a:t>, </a:t>
            </a:r>
            <a:r>
              <a:rPr lang="fr-FR" sz="2400" b="0" dirty="0">
                <a:solidFill>
                  <a:srgbClr val="A5D6FF"/>
                </a:solidFill>
                <a:effectLst/>
                <a:latin typeface="JetBrains Mono"/>
              </a:rPr>
              <a:t>"SPV"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"Tours"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t>
            </a:r>
            <a:r>
              <a:rPr lang="fr-FR" sz="2400" b="0" dirty="0" err="1">
                <a:solidFill>
                  <a:srgbClr val="A5D6FF"/>
                </a:solidFill>
                <a:effectLst/>
                <a:latin typeface="JetBrains Mono"/>
              </a:rPr>
              <a:t>yatho</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a:t>
            </a:r>
            <a:r>
              <a:rPr lang="fr-FR" sz="2400" b="0" dirty="0" err="1">
                <a:solidFill>
                  <a:srgbClr val="A5D6FF"/>
                </a:solidFill>
                <a:effectLst/>
                <a:latin typeface="JetBrains Mono"/>
              </a:rPr>
              <a:t>yatho</a:t>
            </a:r>
            <a:r>
              <a:rPr lang="fr-FR" sz="2400" b="0" dirty="0">
                <a:solidFill>
                  <a:srgbClr val="A5D6FF"/>
                </a:solidFill>
                <a:effectLst/>
                <a:latin typeface="JetBrains Mono"/>
              </a:rPr>
              <a:t>"</a:t>
            </a:r>
            <a:endParaRPr lang="fr-FR" sz="2400" b="0" dirty="0">
              <a:solidFill>
                <a:srgbClr val="C9D1D9"/>
              </a:solidFill>
              <a:effectLst/>
              <a:latin typeface="JetBrains Mono"/>
            </a:endParaRPr>
          </a:p>
          <a:p>
            <a:r>
              <a:rPr lang="fr-FR" sz="2400" b="0" dirty="0">
                <a:solidFill>
                  <a:srgbClr val="C9D1D9"/>
                </a:solidFill>
                <a:effectLst/>
                <a:latin typeface="JetBrains Mono"/>
              </a:rPr>
              <a:t>}</a:t>
            </a:r>
            <a:endParaRPr lang="fr-FR" sz="2400" dirty="0"/>
          </a:p>
        </p:txBody>
      </p:sp>
      <p:pic>
        <p:nvPicPr>
          <p:cNvPr id="4" name="Picture 2" descr="@yatho">
            <a:extLst>
              <a:ext uri="{FF2B5EF4-FFF2-40B4-BE49-F238E27FC236}">
                <a16:creationId xmlns:a16="http://schemas.microsoft.com/office/drawing/2014/main" id="{03F1487B-037A-D104-3B5E-2C879D76C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0704" y="4722292"/>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63CFB8-13B1-09DE-1B97-8E576E297ACC}"/>
              </a:ext>
            </a:extLst>
          </p:cNvPr>
          <p:cNvSpPr txBox="1"/>
          <p:nvPr/>
        </p:nvSpPr>
        <p:spPr>
          <a:xfrm>
            <a:off x="4143454" y="1547894"/>
            <a:ext cx="3905092" cy="646331"/>
          </a:xfrm>
          <a:prstGeom prst="rect">
            <a:avLst/>
          </a:prstGeom>
          <a:noFill/>
        </p:spPr>
        <p:txBody>
          <a:bodyPr wrap="square" rtlCol="0">
            <a:spAutoFit/>
          </a:bodyPr>
          <a:lstStyle/>
          <a:p>
            <a:r>
              <a:rPr lang="fr-FR" sz="3600" dirty="0">
                <a:solidFill>
                  <a:schemeClr val="bg1"/>
                </a:solidFill>
              </a:rPr>
              <a:t>Qui sommes-nous ?</a:t>
            </a:r>
          </a:p>
        </p:txBody>
      </p:sp>
      <p:pic>
        <p:nvPicPr>
          <p:cNvPr id="9" name="Image 8">
            <a:extLst>
              <a:ext uri="{FF2B5EF4-FFF2-40B4-BE49-F238E27FC236}">
                <a16:creationId xmlns:a16="http://schemas.microsoft.com/office/drawing/2014/main" id="{C2B172A1-F66A-CCDD-9053-9F7DEAF5450F}"/>
              </a:ext>
            </a:extLst>
          </p:cNvPr>
          <p:cNvPicPr>
            <a:picLocks noChangeAspect="1"/>
          </p:cNvPicPr>
          <p:nvPr/>
        </p:nvPicPr>
        <p:blipFill>
          <a:blip r:embed="rId6"/>
          <a:stretch>
            <a:fillRect/>
          </a:stretch>
        </p:blipFill>
        <p:spPr>
          <a:xfrm>
            <a:off x="8475684" y="900619"/>
            <a:ext cx="1980908" cy="19809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Image 9">
            <a:extLst>
              <a:ext uri="{FF2B5EF4-FFF2-40B4-BE49-F238E27FC236}">
                <a16:creationId xmlns:a16="http://schemas.microsoft.com/office/drawing/2014/main" id="{7256CAE7-9B34-E1BB-EB7F-55DED7F7474B}"/>
              </a:ext>
            </a:extLst>
          </p:cNvPr>
          <p:cNvPicPr>
            <a:picLocks noChangeAspect="1"/>
          </p:cNvPicPr>
          <p:nvPr/>
        </p:nvPicPr>
        <p:blipFill>
          <a:blip r:embed="rId7"/>
          <a:stretch>
            <a:fillRect/>
          </a:stretch>
        </p:blipFill>
        <p:spPr>
          <a:xfrm>
            <a:off x="10946855" y="4598134"/>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26131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FDF27-9BCC-627D-2589-7A5096F04793}"/>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27F308A6-3A86-976F-0558-10B03DFCE6EA}"/>
              </a:ext>
            </a:extLst>
          </p:cNvPr>
          <p:cNvSpPr txBox="1"/>
          <p:nvPr/>
        </p:nvSpPr>
        <p:spPr>
          <a:xfrm>
            <a:off x="8847191" y="34803"/>
            <a:ext cx="3344809" cy="646331"/>
          </a:xfrm>
          <a:prstGeom prst="rect">
            <a:avLst/>
          </a:prstGeom>
          <a:noFill/>
        </p:spPr>
        <p:txBody>
          <a:bodyPr wrap="square" rtlCol="0">
            <a:spAutoFit/>
          </a:bodyPr>
          <a:lstStyle/>
          <a:p>
            <a:r>
              <a:rPr lang="fr-FR" sz="3600" dirty="0"/>
              <a:t>Trucs et astuces</a:t>
            </a:r>
          </a:p>
        </p:txBody>
      </p:sp>
      <p:sp>
        <p:nvSpPr>
          <p:cNvPr id="53" name="Forme libre 52">
            <a:extLst>
              <a:ext uri="{FF2B5EF4-FFF2-40B4-BE49-F238E27FC236}">
                <a16:creationId xmlns:a16="http://schemas.microsoft.com/office/drawing/2014/main" id="{5C058DD2-457F-8FCE-0362-DEC08981358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DC3E17ED-F21D-98DD-1DF0-B6A55936550D}"/>
              </a:ext>
            </a:extLst>
          </p:cNvPr>
          <p:cNvSpPr/>
          <p:nvPr/>
        </p:nvSpPr>
        <p:spPr>
          <a:xfrm>
            <a:off x="0" y="135756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073F310E-848B-1726-E797-DC5113CEA52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6" name="ZoneTexte 5">
            <a:extLst>
              <a:ext uri="{FF2B5EF4-FFF2-40B4-BE49-F238E27FC236}">
                <a16:creationId xmlns:a16="http://schemas.microsoft.com/office/drawing/2014/main" id="{EFAB062C-6780-9748-49BE-3B224AB8F621}"/>
              </a:ext>
            </a:extLst>
          </p:cNvPr>
          <p:cNvSpPr txBox="1"/>
          <p:nvPr/>
        </p:nvSpPr>
        <p:spPr>
          <a:xfrm>
            <a:off x="329800" y="1333826"/>
            <a:ext cx="1716832" cy="707886"/>
          </a:xfrm>
          <a:prstGeom prst="rect">
            <a:avLst/>
          </a:prstGeom>
          <a:noFill/>
        </p:spPr>
        <p:txBody>
          <a:bodyPr wrap="square" rtlCol="0">
            <a:spAutoFit/>
          </a:bodyPr>
          <a:lstStyle/>
          <a:p>
            <a:r>
              <a:rPr lang="fr-FR" sz="2000" dirty="0">
                <a:solidFill>
                  <a:schemeClr val="bg1"/>
                </a:solidFill>
              </a:rPr>
              <a:t>Formulaires Typés</a:t>
            </a:r>
          </a:p>
        </p:txBody>
      </p:sp>
      <p:sp>
        <p:nvSpPr>
          <p:cNvPr id="8" name="ZoneTexte 7">
            <a:extLst>
              <a:ext uri="{FF2B5EF4-FFF2-40B4-BE49-F238E27FC236}">
                <a16:creationId xmlns:a16="http://schemas.microsoft.com/office/drawing/2014/main" id="{780274AB-95AA-36AA-5B11-29890641E2AD}"/>
              </a:ext>
            </a:extLst>
          </p:cNvPr>
          <p:cNvSpPr txBox="1"/>
          <p:nvPr/>
        </p:nvSpPr>
        <p:spPr>
          <a:xfrm>
            <a:off x="2470775" y="34803"/>
            <a:ext cx="3711540" cy="646331"/>
          </a:xfrm>
          <a:prstGeom prst="rect">
            <a:avLst/>
          </a:prstGeom>
          <a:noFill/>
        </p:spPr>
        <p:txBody>
          <a:bodyPr wrap="square" rtlCol="0">
            <a:spAutoFit/>
          </a:bodyPr>
          <a:lstStyle/>
          <a:p>
            <a:r>
              <a:rPr lang="fr-FR" sz="3600" dirty="0"/>
              <a:t>Formulaires typés</a:t>
            </a:r>
          </a:p>
        </p:txBody>
      </p:sp>
    </p:spTree>
    <p:extLst>
      <p:ext uri="{BB962C8B-B14F-4D97-AF65-F5344CB8AC3E}">
        <p14:creationId xmlns:p14="http://schemas.microsoft.com/office/powerpoint/2010/main" val="21963036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FFE71-9B98-9B1F-4B52-78C62C0453F2}"/>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9F1E427B-0882-9B77-624C-BE9021BFE934}"/>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1A940947-5AD3-B5FF-4609-0AACFBF39AEE}"/>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Conclusion</a:t>
            </a:r>
          </a:p>
        </p:txBody>
      </p:sp>
      <p:pic>
        <p:nvPicPr>
          <p:cNvPr id="6" name="Image 5">
            <a:extLst>
              <a:ext uri="{FF2B5EF4-FFF2-40B4-BE49-F238E27FC236}">
                <a16:creationId xmlns:a16="http://schemas.microsoft.com/office/drawing/2014/main" id="{7BA6CB53-9ECB-C913-117C-7B7301939BF7}"/>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3253818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6E6C-E82E-5903-5BFA-47B455C7DCA3}"/>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D8B2147D-1787-A166-FC41-CBB71DFBC6DA}"/>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724392C2-A484-587A-8ABC-2345136F15D6}"/>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Merci !</a:t>
            </a:r>
          </a:p>
        </p:txBody>
      </p:sp>
      <p:pic>
        <p:nvPicPr>
          <p:cNvPr id="6" name="Image 5">
            <a:extLst>
              <a:ext uri="{FF2B5EF4-FFF2-40B4-BE49-F238E27FC236}">
                <a16:creationId xmlns:a16="http://schemas.microsoft.com/office/drawing/2014/main" id="{01ECC903-B862-A4B2-F8A4-5D8FC7605713}"/>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1437912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58464008-5CBA-FDFA-68D9-5064F9EB073B}"/>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A522BF11-3A3A-17BF-3783-3DCE126984FD}"/>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529916A3-D35B-0774-2F0F-8819B0EC489A}"/>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C670C7E1-21DC-423E-0E7D-97E77A601861}"/>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r>
              <a:rPr lang="fr-FR" dirty="0"/>
              <a:t> 17</a:t>
            </a:r>
          </a:p>
          <a:p>
            <a:endParaRPr lang="fr-FR" dirty="0"/>
          </a:p>
        </p:txBody>
      </p:sp>
      <p:sp>
        <p:nvSpPr>
          <p:cNvPr id="53" name="Forme libre 52">
            <a:extLst>
              <a:ext uri="{FF2B5EF4-FFF2-40B4-BE49-F238E27FC236}">
                <a16:creationId xmlns:a16="http://schemas.microsoft.com/office/drawing/2014/main" id="{09556A9B-1E67-7056-AC02-FE3A815BE7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21FB7DB-D08A-1D4E-8602-060D2C94F390}"/>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903551FF-655E-0D40-69E5-ED1E0F4C00E8}"/>
              </a:ext>
            </a:extLst>
          </p:cNvPr>
          <p:cNvSpPr/>
          <p:nvPr/>
        </p:nvSpPr>
        <p:spPr>
          <a:xfrm>
            <a:off x="2376435" y="2603145"/>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60BB4CB2-B2CF-C870-2291-8FF3329FD6EA}"/>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a:t>
            </a:r>
          </a:p>
        </p:txBody>
      </p:sp>
      <p:sp>
        <p:nvSpPr>
          <p:cNvPr id="41" name="ZoneTexte 40">
            <a:extLst>
              <a:ext uri="{FF2B5EF4-FFF2-40B4-BE49-F238E27FC236}">
                <a16:creationId xmlns:a16="http://schemas.microsoft.com/office/drawing/2014/main" id="{8BF6D25B-89E2-2938-8BCF-E1CA94D8C1B7}"/>
              </a:ext>
            </a:extLst>
          </p:cNvPr>
          <p:cNvSpPr txBox="1"/>
          <p:nvPr/>
        </p:nvSpPr>
        <p:spPr>
          <a:xfrm>
            <a:off x="2808235" y="2748679"/>
            <a:ext cx="4572000" cy="369332"/>
          </a:xfrm>
          <a:prstGeom prst="rect">
            <a:avLst/>
          </a:prstGeom>
          <a:noFill/>
        </p:spPr>
        <p:txBody>
          <a:bodyPr wrap="square" rtlCol="0">
            <a:spAutoFit/>
          </a:bodyPr>
          <a:lstStyle/>
          <a:p>
            <a:r>
              <a:rPr lang="fr-FR" dirty="0"/>
              <a:t>Entrons dans les détails</a:t>
            </a:r>
          </a:p>
        </p:txBody>
      </p:sp>
    </p:spTree>
    <p:extLst>
      <p:ext uri="{BB962C8B-B14F-4D97-AF65-F5344CB8AC3E}">
        <p14:creationId xmlns:p14="http://schemas.microsoft.com/office/powerpoint/2010/main" val="2070254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0238-96B1-DBB9-CA1F-0E4E8F04A6E2}"/>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BEC4F97A-8073-8284-CAD7-B8F42826E59C}"/>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FC5FF3EA-E48B-CA0E-66AB-68C3D12386EA}"/>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40DB53B8-0B4E-3D76-91E5-070E4A5A23BC}"/>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074B249A-A2FD-8C9F-7159-64EE45D27F6C}"/>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endParaRPr lang="fr-FR" dirty="0"/>
          </a:p>
          <a:p>
            <a:endParaRPr lang="fr-FR" dirty="0"/>
          </a:p>
        </p:txBody>
      </p:sp>
      <p:sp>
        <p:nvSpPr>
          <p:cNvPr id="53" name="Forme libre 52">
            <a:extLst>
              <a:ext uri="{FF2B5EF4-FFF2-40B4-BE49-F238E27FC236}">
                <a16:creationId xmlns:a16="http://schemas.microsoft.com/office/drawing/2014/main" id="{F6D21E42-AA14-DB00-A08D-839725766C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8DD817D-C5EF-DD1E-051F-3756779BA104}"/>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B830A25C-5A56-7AA1-E848-FFD8C9FC6FA4}"/>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 vers </a:t>
            </a:r>
            <a:r>
              <a:rPr lang="fr-FR" dirty="0" err="1"/>
              <a:t>Angular</a:t>
            </a:r>
            <a:r>
              <a:rPr lang="fr-FR" dirty="0"/>
              <a:t> 17</a:t>
            </a:r>
          </a:p>
        </p:txBody>
      </p:sp>
    </p:spTree>
    <p:extLst>
      <p:ext uri="{BB962C8B-B14F-4D97-AF65-F5344CB8AC3E}">
        <p14:creationId xmlns:p14="http://schemas.microsoft.com/office/powerpoint/2010/main" val="91932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BA482-3FE9-A9DD-73E8-5C59327C65E9}"/>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44E88C48-EB71-7EA5-5B18-D3453C793142}"/>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CC3314FA-624E-FCB8-CC15-2B560022353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55EC00EE-2B68-46C2-837B-8CE6D440CFC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AC72E03C-7884-50E1-8DF9-6AA67714D92B}"/>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34466EE9-2226-B209-8232-138F06C1720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2" name="ZoneTexte 1">
            <a:extLst>
              <a:ext uri="{FF2B5EF4-FFF2-40B4-BE49-F238E27FC236}">
                <a16:creationId xmlns:a16="http://schemas.microsoft.com/office/drawing/2014/main" id="{856E1DD5-BF3F-217B-3A35-7E6CF5659A2D}"/>
              </a:ext>
            </a:extLst>
          </p:cNvPr>
          <p:cNvSpPr txBox="1"/>
          <p:nvPr/>
        </p:nvSpPr>
        <p:spPr>
          <a:xfrm>
            <a:off x="329799" y="1456898"/>
            <a:ext cx="2046635" cy="400110"/>
          </a:xfrm>
          <a:prstGeom prst="rect">
            <a:avLst/>
          </a:prstGeom>
          <a:noFill/>
        </p:spPr>
        <p:txBody>
          <a:bodyPr wrap="square" rtlCol="0">
            <a:spAutoFit/>
          </a:bodyPr>
          <a:lstStyle/>
          <a:p>
            <a:r>
              <a:rPr lang="fr-FR" sz="2000" dirty="0">
                <a:solidFill>
                  <a:schemeClr val="bg1"/>
                </a:solidFill>
              </a:rPr>
              <a:t>Logo</a:t>
            </a:r>
          </a:p>
        </p:txBody>
      </p:sp>
      <p:sp>
        <p:nvSpPr>
          <p:cNvPr id="3" name="ZoneTexte 2">
            <a:extLst>
              <a:ext uri="{FF2B5EF4-FFF2-40B4-BE49-F238E27FC236}">
                <a16:creationId xmlns:a16="http://schemas.microsoft.com/office/drawing/2014/main" id="{CCF89AD6-5AA6-EADE-0D89-79129C897769}"/>
              </a:ext>
            </a:extLst>
          </p:cNvPr>
          <p:cNvSpPr txBox="1"/>
          <p:nvPr/>
        </p:nvSpPr>
        <p:spPr>
          <a:xfrm>
            <a:off x="277548" y="1910582"/>
            <a:ext cx="1716832" cy="276999"/>
          </a:xfrm>
          <a:prstGeom prst="rect">
            <a:avLst/>
          </a:prstGeom>
          <a:noFill/>
        </p:spPr>
        <p:txBody>
          <a:bodyPr wrap="square" rtlCol="0">
            <a:spAutoFit/>
          </a:bodyPr>
          <a:lstStyle/>
          <a:p>
            <a:r>
              <a:rPr lang="fr-FR" sz="1200" dirty="0">
                <a:solidFill>
                  <a:schemeClr val="bg1"/>
                </a:solidFill>
              </a:rPr>
              <a:t>Documentation</a:t>
            </a:r>
          </a:p>
        </p:txBody>
      </p:sp>
      <p:pic>
        <p:nvPicPr>
          <p:cNvPr id="8" name="Picture 4" descr="Angular - PRESS KIT">
            <a:extLst>
              <a:ext uri="{FF2B5EF4-FFF2-40B4-BE49-F238E27FC236}">
                <a16:creationId xmlns:a16="http://schemas.microsoft.com/office/drawing/2014/main" id="{BEB4CECE-6710-5F93-B1EF-DEA329DF7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904" y="2156048"/>
            <a:ext cx="2548910" cy="254891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2934182-5E3A-0489-46DC-606E61F1E196}"/>
              </a:ext>
            </a:extLst>
          </p:cNvPr>
          <p:cNvPicPr>
            <a:picLocks noChangeAspect="1"/>
          </p:cNvPicPr>
          <p:nvPr/>
        </p:nvPicPr>
        <p:blipFill rotWithShape="1">
          <a:blip r:embed="rId3"/>
          <a:srcRect r="72930"/>
          <a:stretch/>
        </p:blipFill>
        <p:spPr>
          <a:xfrm>
            <a:off x="8755847" y="2056579"/>
            <a:ext cx="2376435" cy="2744841"/>
          </a:xfrm>
          <a:prstGeom prst="rect">
            <a:avLst/>
          </a:prstGeom>
        </p:spPr>
      </p:pic>
      <p:cxnSp>
        <p:nvCxnSpPr>
          <p:cNvPr id="10" name="Connecteur droit avec flèche 9">
            <a:extLst>
              <a:ext uri="{FF2B5EF4-FFF2-40B4-BE49-F238E27FC236}">
                <a16:creationId xmlns:a16="http://schemas.microsoft.com/office/drawing/2014/main" id="{7A799D87-FDDD-7967-33A7-805CD52D5D7A}"/>
              </a:ext>
            </a:extLst>
          </p:cNvPr>
          <p:cNvCxnSpPr>
            <a:cxnSpLocks/>
          </p:cNvCxnSpPr>
          <p:nvPr/>
        </p:nvCxnSpPr>
        <p:spPr>
          <a:xfrm>
            <a:off x="6885992" y="3428999"/>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37F804C8-C158-415C-CA3B-86512A352563}"/>
              </a:ext>
            </a:extLst>
          </p:cNvPr>
          <p:cNvSpPr txBox="1"/>
          <p:nvPr/>
        </p:nvSpPr>
        <p:spPr>
          <a:xfrm>
            <a:off x="277548" y="2174478"/>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5" name="ZoneTexte 14">
            <a:extLst>
              <a:ext uri="{FF2B5EF4-FFF2-40B4-BE49-F238E27FC236}">
                <a16:creationId xmlns:a16="http://schemas.microsoft.com/office/drawing/2014/main" id="{5BE3089B-8FC4-93BF-B80A-F66ACF14AB09}"/>
              </a:ext>
            </a:extLst>
          </p:cNvPr>
          <p:cNvSpPr txBox="1"/>
          <p:nvPr/>
        </p:nvSpPr>
        <p:spPr>
          <a:xfrm>
            <a:off x="277548" y="2438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7" name="ZoneTexte 16">
            <a:extLst>
              <a:ext uri="{FF2B5EF4-FFF2-40B4-BE49-F238E27FC236}">
                <a16:creationId xmlns:a16="http://schemas.microsoft.com/office/drawing/2014/main" id="{BE66C74F-A077-6E93-EA8F-EA3F7CA8550D}"/>
              </a:ext>
            </a:extLst>
          </p:cNvPr>
          <p:cNvSpPr txBox="1"/>
          <p:nvPr/>
        </p:nvSpPr>
        <p:spPr>
          <a:xfrm>
            <a:off x="277548" y="270227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19" name="ZoneTexte 18">
            <a:extLst>
              <a:ext uri="{FF2B5EF4-FFF2-40B4-BE49-F238E27FC236}">
                <a16:creationId xmlns:a16="http://schemas.microsoft.com/office/drawing/2014/main" id="{76575239-E883-CB57-05A6-C44B30E4E379}"/>
              </a:ext>
            </a:extLst>
          </p:cNvPr>
          <p:cNvSpPr txBox="1"/>
          <p:nvPr/>
        </p:nvSpPr>
        <p:spPr>
          <a:xfrm>
            <a:off x="277548" y="2966166"/>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0" name="ZoneTexte 19">
            <a:extLst>
              <a:ext uri="{FF2B5EF4-FFF2-40B4-BE49-F238E27FC236}">
                <a16:creationId xmlns:a16="http://schemas.microsoft.com/office/drawing/2014/main" id="{AB0DB348-9F42-1427-FA37-8FA692FFBE90}"/>
              </a:ext>
            </a:extLst>
          </p:cNvPr>
          <p:cNvSpPr txBox="1"/>
          <p:nvPr/>
        </p:nvSpPr>
        <p:spPr>
          <a:xfrm>
            <a:off x="277548" y="3230062"/>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2" name="Forme libre 21">
            <a:extLst>
              <a:ext uri="{FF2B5EF4-FFF2-40B4-BE49-F238E27FC236}">
                <a16:creationId xmlns:a16="http://schemas.microsoft.com/office/drawing/2014/main" id="{DFCE5BE8-EA82-0DCF-3CFE-0ECEAE8076FE}"/>
              </a:ext>
            </a:extLst>
          </p:cNvPr>
          <p:cNvSpPr/>
          <p:nvPr/>
        </p:nvSpPr>
        <p:spPr>
          <a:xfrm>
            <a:off x="-7637" y="134720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83A5A33-DBEB-C6EA-87F0-AAAB38FB2004}"/>
              </a:ext>
            </a:extLst>
          </p:cNvPr>
          <p:cNvSpPr txBox="1"/>
          <p:nvPr/>
        </p:nvSpPr>
        <p:spPr>
          <a:xfrm>
            <a:off x="277548" y="3493958"/>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1CDB184C-9812-F36F-810D-14D46068DEDA}"/>
              </a:ext>
            </a:extLst>
          </p:cNvPr>
          <p:cNvSpPr txBox="1"/>
          <p:nvPr/>
        </p:nvSpPr>
        <p:spPr>
          <a:xfrm>
            <a:off x="277548" y="37578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3913593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760E2-6D03-D670-FED5-189D745E1794}"/>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532FF3A-7D68-1ABB-2496-9901A4113C61}"/>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8FFEBD1-5ADD-29C5-FB92-AC3993EB4672}"/>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61F449AE-DF6D-A235-4BFC-7E6711D3EC68}"/>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D39438DD-CE29-BB3A-170E-D35119BB24DF}"/>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BB8C793-E15B-EC45-F446-D63B303C1CE4}"/>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ECDD26AB-501D-0E6F-7571-031C928D09B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cxnSp>
        <p:nvCxnSpPr>
          <p:cNvPr id="10" name="Connecteur droit avec flèche 9">
            <a:extLst>
              <a:ext uri="{FF2B5EF4-FFF2-40B4-BE49-F238E27FC236}">
                <a16:creationId xmlns:a16="http://schemas.microsoft.com/office/drawing/2014/main" id="{F9297B13-9DCF-71EE-730F-B280A719501E}"/>
              </a:ext>
            </a:extLst>
          </p:cNvPr>
          <p:cNvCxnSpPr>
            <a:cxnSpLocks/>
          </p:cNvCxnSpPr>
          <p:nvPr/>
        </p:nvCxnSpPr>
        <p:spPr>
          <a:xfrm>
            <a:off x="6752560" y="2416488"/>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ZoneTexte 3">
            <a:extLst>
              <a:ext uri="{FF2B5EF4-FFF2-40B4-BE49-F238E27FC236}">
                <a16:creationId xmlns:a16="http://schemas.microsoft.com/office/drawing/2014/main" id="{ECECB050-E879-7EBA-C629-949F1EFC1ACB}"/>
              </a:ext>
            </a:extLst>
          </p:cNvPr>
          <p:cNvSpPr txBox="1"/>
          <p:nvPr/>
        </p:nvSpPr>
        <p:spPr>
          <a:xfrm>
            <a:off x="8853259" y="2231822"/>
            <a:ext cx="2062545" cy="369332"/>
          </a:xfrm>
          <a:prstGeom prst="rect">
            <a:avLst/>
          </a:prstGeom>
          <a:noFill/>
        </p:spPr>
        <p:txBody>
          <a:bodyPr wrap="square">
            <a:spAutoFit/>
          </a:bodyPr>
          <a:lstStyle/>
          <a:p>
            <a:r>
              <a:rPr lang="fr-FR" dirty="0">
                <a:hlinkClick r:id="rId4"/>
              </a:rPr>
              <a:t>https://angular.dev/</a:t>
            </a:r>
            <a:r>
              <a:rPr lang="fr-FR" dirty="0"/>
              <a:t> </a:t>
            </a:r>
          </a:p>
        </p:txBody>
      </p:sp>
      <p:sp>
        <p:nvSpPr>
          <p:cNvPr id="5" name="ZoneTexte 4">
            <a:extLst>
              <a:ext uri="{FF2B5EF4-FFF2-40B4-BE49-F238E27FC236}">
                <a16:creationId xmlns:a16="http://schemas.microsoft.com/office/drawing/2014/main" id="{50B69093-8A44-5528-37E4-577A29AE4397}"/>
              </a:ext>
            </a:extLst>
          </p:cNvPr>
          <p:cNvSpPr txBox="1"/>
          <p:nvPr/>
        </p:nvSpPr>
        <p:spPr>
          <a:xfrm>
            <a:off x="3767358" y="2231822"/>
            <a:ext cx="1960806" cy="369332"/>
          </a:xfrm>
          <a:prstGeom prst="rect">
            <a:avLst/>
          </a:prstGeom>
          <a:noFill/>
        </p:spPr>
        <p:txBody>
          <a:bodyPr wrap="square">
            <a:spAutoFit/>
          </a:bodyPr>
          <a:lstStyle/>
          <a:p>
            <a:r>
              <a:rPr lang="fr-FR" dirty="0">
                <a:hlinkClick r:id="rId5"/>
              </a:rPr>
              <a:t>https://angular.io/</a:t>
            </a:r>
            <a:r>
              <a:rPr lang="fr-FR" dirty="0"/>
              <a:t> </a:t>
            </a:r>
          </a:p>
        </p:txBody>
      </p:sp>
      <p:pic>
        <p:nvPicPr>
          <p:cNvPr id="12" name="Image 11" descr="Une image contenant texte, Police, capture d’écran&#10;&#10;Description générée automatiquement">
            <a:extLst>
              <a:ext uri="{FF2B5EF4-FFF2-40B4-BE49-F238E27FC236}">
                <a16:creationId xmlns:a16="http://schemas.microsoft.com/office/drawing/2014/main" id="{7982B9C0-4FAC-58B2-C5DE-921988281285}"/>
              </a:ext>
            </a:extLst>
          </p:cNvPr>
          <p:cNvPicPr>
            <a:picLocks noChangeAspect="1"/>
          </p:cNvPicPr>
          <p:nvPr/>
        </p:nvPicPr>
        <p:blipFill>
          <a:blip r:embed="rId6"/>
          <a:stretch>
            <a:fillRect/>
          </a:stretch>
        </p:blipFill>
        <p:spPr>
          <a:xfrm>
            <a:off x="7678156" y="2794378"/>
            <a:ext cx="4412752" cy="2520000"/>
          </a:xfrm>
          <a:prstGeom prst="rect">
            <a:avLst/>
          </a:prstGeom>
        </p:spPr>
      </p:pic>
      <p:pic>
        <p:nvPicPr>
          <p:cNvPr id="14" name="Image 13" descr="Une image contenant texte, capture d’écran, logo, Police&#10;&#10;Description générée automatiquement">
            <a:extLst>
              <a:ext uri="{FF2B5EF4-FFF2-40B4-BE49-F238E27FC236}">
                <a16:creationId xmlns:a16="http://schemas.microsoft.com/office/drawing/2014/main" id="{A6B2B8A0-111C-6B0C-03ED-85A8CF7AB89D}"/>
              </a:ext>
            </a:extLst>
          </p:cNvPr>
          <p:cNvPicPr>
            <a:picLocks noChangeAspect="1"/>
          </p:cNvPicPr>
          <p:nvPr/>
        </p:nvPicPr>
        <p:blipFill>
          <a:blip r:embed="rId7"/>
          <a:stretch>
            <a:fillRect/>
          </a:stretch>
        </p:blipFill>
        <p:spPr>
          <a:xfrm>
            <a:off x="2550662" y="2794378"/>
            <a:ext cx="4394199" cy="2520000"/>
          </a:xfrm>
          <a:prstGeom prst="rect">
            <a:avLst/>
          </a:prstGeom>
        </p:spPr>
      </p:pic>
      <p:sp>
        <p:nvSpPr>
          <p:cNvPr id="15" name="ZoneTexte 14">
            <a:extLst>
              <a:ext uri="{FF2B5EF4-FFF2-40B4-BE49-F238E27FC236}">
                <a16:creationId xmlns:a16="http://schemas.microsoft.com/office/drawing/2014/main" id="{85051AEE-E5D7-E3CC-902A-AC85AAEFCC06}"/>
              </a:ext>
            </a:extLst>
          </p:cNvPr>
          <p:cNvSpPr txBox="1"/>
          <p:nvPr/>
        </p:nvSpPr>
        <p:spPr>
          <a:xfrm>
            <a:off x="277548" y="1483173"/>
            <a:ext cx="1864561" cy="400110"/>
          </a:xfrm>
          <a:prstGeom prst="rect">
            <a:avLst/>
          </a:prstGeom>
          <a:noFill/>
        </p:spPr>
        <p:txBody>
          <a:bodyPr wrap="square" rtlCol="0">
            <a:spAutoFit/>
          </a:bodyPr>
          <a:lstStyle/>
          <a:p>
            <a:r>
              <a:rPr lang="fr-FR" sz="2000" dirty="0">
                <a:solidFill>
                  <a:schemeClr val="bg1"/>
                </a:solidFill>
              </a:rPr>
              <a:t>Documentation</a:t>
            </a:r>
          </a:p>
        </p:txBody>
      </p:sp>
      <p:sp>
        <p:nvSpPr>
          <p:cNvPr id="17" name="ZoneTexte 16">
            <a:extLst>
              <a:ext uri="{FF2B5EF4-FFF2-40B4-BE49-F238E27FC236}">
                <a16:creationId xmlns:a16="http://schemas.microsoft.com/office/drawing/2014/main" id="{F1359E3A-23BE-F099-CA03-C550FC39673A}"/>
              </a:ext>
            </a:extLst>
          </p:cNvPr>
          <p:cNvSpPr txBox="1"/>
          <p:nvPr/>
        </p:nvSpPr>
        <p:spPr>
          <a:xfrm>
            <a:off x="277548" y="1935367"/>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8" name="ZoneTexte 17">
            <a:extLst>
              <a:ext uri="{FF2B5EF4-FFF2-40B4-BE49-F238E27FC236}">
                <a16:creationId xmlns:a16="http://schemas.microsoft.com/office/drawing/2014/main" id="{147FF0BF-3C87-C880-BADE-ADE338166FB4}"/>
              </a:ext>
            </a:extLst>
          </p:cNvPr>
          <p:cNvSpPr txBox="1"/>
          <p:nvPr/>
        </p:nvSpPr>
        <p:spPr>
          <a:xfrm>
            <a:off x="277548" y="2196282"/>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C926AEB9-E567-2FAB-D0AF-46A6E834A079}"/>
              </a:ext>
            </a:extLst>
          </p:cNvPr>
          <p:cNvSpPr txBox="1"/>
          <p:nvPr/>
        </p:nvSpPr>
        <p:spPr>
          <a:xfrm>
            <a:off x="277548" y="2457197"/>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C4864792-B353-5C12-46D8-776831FFFEC3}"/>
              </a:ext>
            </a:extLst>
          </p:cNvPr>
          <p:cNvSpPr txBox="1"/>
          <p:nvPr/>
        </p:nvSpPr>
        <p:spPr>
          <a:xfrm>
            <a:off x="277548" y="271811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FEE8AEE9-E732-EB42-A42C-EA52E4F02491}"/>
              </a:ext>
            </a:extLst>
          </p:cNvPr>
          <p:cNvSpPr txBox="1"/>
          <p:nvPr/>
        </p:nvSpPr>
        <p:spPr>
          <a:xfrm>
            <a:off x="277548" y="2979027"/>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DD5D4B5A-9D95-3AC1-389B-B5955E08558F}"/>
              </a:ext>
            </a:extLst>
          </p:cNvPr>
          <p:cNvSpPr txBox="1"/>
          <p:nvPr/>
        </p:nvSpPr>
        <p:spPr>
          <a:xfrm>
            <a:off x="277548" y="3239942"/>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A38E9FEA-164C-9FAE-D11A-B227DCEF75B8}"/>
              </a:ext>
            </a:extLst>
          </p:cNvPr>
          <p:cNvSpPr txBox="1"/>
          <p:nvPr/>
        </p:nvSpPr>
        <p:spPr>
          <a:xfrm>
            <a:off x="277548" y="3500859"/>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1679543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EA2D-2B21-7DD2-B6B9-F0092FF5539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A33D2D1-E9FF-6C3E-BCAB-7026BF95A773}"/>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13E655C-2708-5F7E-5EC1-25286723BDA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EF15852F-6060-03FC-759D-F7F4EA986DD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BFE91202-F831-B711-2979-3BEDBBFB59C4}"/>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C7F437BC-5C91-3B54-D22C-DB056C2E005F}"/>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F84F0E84-57BA-21ED-91BC-47A4C137CF87}"/>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6A58DF9-4170-D360-B581-E37B29C1E668}"/>
              </a:ext>
            </a:extLst>
          </p:cNvPr>
          <p:cNvSpPr txBox="1"/>
          <p:nvPr/>
        </p:nvSpPr>
        <p:spPr>
          <a:xfrm>
            <a:off x="5602099" y="1064703"/>
            <a:ext cx="3186963" cy="369332"/>
          </a:xfrm>
          <a:prstGeom prst="rect">
            <a:avLst/>
          </a:prstGeom>
          <a:noFill/>
        </p:spPr>
        <p:txBody>
          <a:bodyPr wrap="square">
            <a:spAutoFit/>
          </a:bodyPr>
          <a:lstStyle/>
          <a:p>
            <a:r>
              <a:rPr lang="fr-FR" dirty="0">
                <a:hlinkClick r:id="rId4"/>
              </a:rPr>
              <a:t>https://angular.dev/playground</a:t>
            </a:r>
            <a:r>
              <a:rPr lang="fr-FR" dirty="0"/>
              <a:t> </a:t>
            </a:r>
          </a:p>
        </p:txBody>
      </p:sp>
      <p:sp>
        <p:nvSpPr>
          <p:cNvPr id="18" name="ZoneTexte 17">
            <a:extLst>
              <a:ext uri="{FF2B5EF4-FFF2-40B4-BE49-F238E27FC236}">
                <a16:creationId xmlns:a16="http://schemas.microsoft.com/office/drawing/2014/main" id="{5D831680-1C79-B590-620B-0873852BEF4F}"/>
              </a:ext>
            </a:extLst>
          </p:cNvPr>
          <p:cNvSpPr txBox="1"/>
          <p:nvPr/>
        </p:nvSpPr>
        <p:spPr>
          <a:xfrm>
            <a:off x="277548" y="1932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06CA4FFC-BE5A-7207-BCCF-67B082296EE4}"/>
              </a:ext>
            </a:extLst>
          </p:cNvPr>
          <p:cNvSpPr txBox="1"/>
          <p:nvPr/>
        </p:nvSpPr>
        <p:spPr>
          <a:xfrm>
            <a:off x="277548" y="2200069"/>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EDD5BE6C-6DFD-D78F-2C27-D987FA456749}"/>
              </a:ext>
            </a:extLst>
          </p:cNvPr>
          <p:cNvSpPr txBox="1"/>
          <p:nvPr/>
        </p:nvSpPr>
        <p:spPr>
          <a:xfrm>
            <a:off x="277548" y="2467764"/>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2E6B06FA-93F2-EF38-A29C-293F93CDAB83}"/>
              </a:ext>
            </a:extLst>
          </p:cNvPr>
          <p:cNvSpPr txBox="1"/>
          <p:nvPr/>
        </p:nvSpPr>
        <p:spPr>
          <a:xfrm>
            <a:off x="277548" y="2735459"/>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7" name="ZoneTexte 16">
            <a:extLst>
              <a:ext uri="{FF2B5EF4-FFF2-40B4-BE49-F238E27FC236}">
                <a16:creationId xmlns:a16="http://schemas.microsoft.com/office/drawing/2014/main" id="{93584356-08A1-2515-CC70-B5A3938CAFC5}"/>
              </a:ext>
            </a:extLst>
          </p:cNvPr>
          <p:cNvSpPr txBox="1"/>
          <p:nvPr/>
        </p:nvSpPr>
        <p:spPr>
          <a:xfrm>
            <a:off x="277548" y="1481525"/>
            <a:ext cx="1716832" cy="400110"/>
          </a:xfrm>
          <a:prstGeom prst="rect">
            <a:avLst/>
          </a:prstGeom>
          <a:noFill/>
        </p:spPr>
        <p:txBody>
          <a:bodyPr wrap="square" rtlCol="0">
            <a:spAutoFit/>
          </a:bodyPr>
          <a:lstStyle/>
          <a:p>
            <a:r>
              <a:rPr lang="fr-FR" sz="2000" dirty="0" err="1">
                <a:solidFill>
                  <a:schemeClr val="bg1"/>
                </a:solidFill>
              </a:rPr>
              <a:t>Playground</a:t>
            </a:r>
            <a:endParaRPr lang="fr-FR" sz="2000" dirty="0">
              <a:solidFill>
                <a:schemeClr val="bg1"/>
              </a:solidFill>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4C47CA4B-1F5C-9C06-2090-0C0671F2B8B7}"/>
              </a:ext>
            </a:extLst>
          </p:cNvPr>
          <p:cNvPicPr>
            <a:picLocks noChangeAspect="1"/>
          </p:cNvPicPr>
          <p:nvPr/>
        </p:nvPicPr>
        <p:blipFill>
          <a:blip r:embed="rId5"/>
          <a:stretch>
            <a:fillRect/>
          </a:stretch>
        </p:blipFill>
        <p:spPr>
          <a:xfrm>
            <a:off x="3309381" y="1573120"/>
            <a:ext cx="7772400" cy="4409666"/>
          </a:xfrm>
          <a:prstGeom prst="rect">
            <a:avLst/>
          </a:prstGeom>
        </p:spPr>
      </p:pic>
      <p:sp>
        <p:nvSpPr>
          <p:cNvPr id="2" name="ZoneTexte 1">
            <a:extLst>
              <a:ext uri="{FF2B5EF4-FFF2-40B4-BE49-F238E27FC236}">
                <a16:creationId xmlns:a16="http://schemas.microsoft.com/office/drawing/2014/main" id="{5BB00721-E9FD-3F7F-15B5-944D5B46A66B}"/>
              </a:ext>
            </a:extLst>
          </p:cNvPr>
          <p:cNvSpPr txBox="1"/>
          <p:nvPr/>
        </p:nvSpPr>
        <p:spPr>
          <a:xfrm>
            <a:off x="277548" y="3003154"/>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28CABDC5-9F69-103B-D38D-AD7B00F99AE6}"/>
              </a:ext>
            </a:extLst>
          </p:cNvPr>
          <p:cNvSpPr txBox="1"/>
          <p:nvPr/>
        </p:nvSpPr>
        <p:spPr>
          <a:xfrm>
            <a:off x="277548" y="327084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89298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D0F80-515F-4B80-2FC5-E145CDF30305}"/>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6D722CAA-61D9-A049-C2EE-57E4FF8F7E5D}"/>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B4EECFBD-19F5-6884-8E6B-D33EC17587E3}"/>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FFB4B95-53EC-24D4-1030-7848FB983C32}"/>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49845E24-64A8-94F7-1AD8-5E120D109EC7}"/>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2702FE4C-07E0-8C18-C79E-79D7661BDE22}"/>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A7ED33EB-0EE0-C6B5-AB4F-DCC6164E212A}"/>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19" name="ZoneTexte 18">
            <a:extLst>
              <a:ext uri="{FF2B5EF4-FFF2-40B4-BE49-F238E27FC236}">
                <a16:creationId xmlns:a16="http://schemas.microsoft.com/office/drawing/2014/main" id="{FA135111-3386-130A-5AB6-9E27499E811A}"/>
              </a:ext>
            </a:extLst>
          </p:cNvPr>
          <p:cNvSpPr txBox="1"/>
          <p:nvPr/>
        </p:nvSpPr>
        <p:spPr>
          <a:xfrm>
            <a:off x="277548" y="192942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1CDAB85A-2FF7-2AA0-E5EA-31B063BFDC6D}"/>
              </a:ext>
            </a:extLst>
          </p:cNvPr>
          <p:cNvSpPr txBox="1"/>
          <p:nvPr/>
        </p:nvSpPr>
        <p:spPr>
          <a:xfrm>
            <a:off x="277548" y="219659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CAA7BD6D-40F3-3460-6B5F-0B6E8678D465}"/>
              </a:ext>
            </a:extLst>
          </p:cNvPr>
          <p:cNvSpPr txBox="1"/>
          <p:nvPr/>
        </p:nvSpPr>
        <p:spPr>
          <a:xfrm>
            <a:off x="277548" y="2463764"/>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8" name="ZoneTexte 17">
            <a:extLst>
              <a:ext uri="{FF2B5EF4-FFF2-40B4-BE49-F238E27FC236}">
                <a16:creationId xmlns:a16="http://schemas.microsoft.com/office/drawing/2014/main" id="{A79008BB-EED7-D076-2C74-3CBE4B2D59C3}"/>
              </a:ext>
            </a:extLst>
          </p:cNvPr>
          <p:cNvSpPr txBox="1"/>
          <p:nvPr/>
        </p:nvSpPr>
        <p:spPr>
          <a:xfrm>
            <a:off x="277548" y="1490138"/>
            <a:ext cx="1716832" cy="400110"/>
          </a:xfrm>
          <a:prstGeom prst="rect">
            <a:avLst/>
          </a:prstGeom>
          <a:noFill/>
        </p:spPr>
        <p:txBody>
          <a:bodyPr wrap="square" rtlCol="0">
            <a:spAutoFit/>
          </a:bodyPr>
          <a:lstStyle/>
          <a:p>
            <a:r>
              <a:rPr lang="fr-FR" sz="2000" dirty="0">
                <a:solidFill>
                  <a:schemeClr val="bg1"/>
                </a:solidFill>
              </a:rPr>
              <a:t>Standalone</a:t>
            </a: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25D0375E-6D75-DB62-1519-FE0DC71DA718}"/>
              </a:ext>
            </a:extLst>
          </p:cNvPr>
          <p:cNvPicPr>
            <a:picLocks noChangeAspect="1"/>
          </p:cNvPicPr>
          <p:nvPr/>
        </p:nvPicPr>
        <p:blipFill>
          <a:blip r:embed="rId4"/>
          <a:stretch>
            <a:fillRect/>
          </a:stretch>
        </p:blipFill>
        <p:spPr>
          <a:xfrm>
            <a:off x="2422838" y="1929420"/>
            <a:ext cx="5107119" cy="3599572"/>
          </a:xfrm>
          <a:prstGeom prst="rect">
            <a:avLst/>
          </a:prstGeom>
        </p:spPr>
      </p:pic>
      <p:pic>
        <p:nvPicPr>
          <p:cNvPr id="7" name="Image 6" descr="Une image contenant texte, capture d’écran, logiciel, Logiciel multimédia&#10;&#10;Description générée automatiquement">
            <a:extLst>
              <a:ext uri="{FF2B5EF4-FFF2-40B4-BE49-F238E27FC236}">
                <a16:creationId xmlns:a16="http://schemas.microsoft.com/office/drawing/2014/main" id="{9AF7A263-5EEE-567A-419B-501CA52307B2}"/>
              </a:ext>
            </a:extLst>
          </p:cNvPr>
          <p:cNvPicPr>
            <a:picLocks noChangeAspect="1"/>
          </p:cNvPicPr>
          <p:nvPr/>
        </p:nvPicPr>
        <p:blipFill>
          <a:blip r:embed="rId5"/>
          <a:stretch>
            <a:fillRect/>
          </a:stretch>
        </p:blipFill>
        <p:spPr>
          <a:xfrm>
            <a:off x="7564587" y="1929420"/>
            <a:ext cx="4576395" cy="3599572"/>
          </a:xfrm>
          <a:prstGeom prst="rect">
            <a:avLst/>
          </a:prstGeom>
        </p:spPr>
      </p:pic>
      <p:sp>
        <p:nvSpPr>
          <p:cNvPr id="2" name="ZoneTexte 1">
            <a:extLst>
              <a:ext uri="{FF2B5EF4-FFF2-40B4-BE49-F238E27FC236}">
                <a16:creationId xmlns:a16="http://schemas.microsoft.com/office/drawing/2014/main" id="{5E6F7F5D-F90A-3FEC-73EF-9D88DF4891F2}"/>
              </a:ext>
            </a:extLst>
          </p:cNvPr>
          <p:cNvSpPr txBox="1"/>
          <p:nvPr/>
        </p:nvSpPr>
        <p:spPr>
          <a:xfrm>
            <a:off x="277548" y="2730936"/>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EF5853F1-2C1E-98A9-DBBB-69E01A61A53F}"/>
              </a:ext>
            </a:extLst>
          </p:cNvPr>
          <p:cNvSpPr txBox="1"/>
          <p:nvPr/>
        </p:nvSpPr>
        <p:spPr>
          <a:xfrm>
            <a:off x="277548" y="2998108"/>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4" name="Rectangle 3">
            <a:extLst>
              <a:ext uri="{FF2B5EF4-FFF2-40B4-BE49-F238E27FC236}">
                <a16:creationId xmlns:a16="http://schemas.microsoft.com/office/drawing/2014/main" id="{374534BE-559E-6390-9D00-0A7DDE97EAD8}"/>
              </a:ext>
            </a:extLst>
          </p:cNvPr>
          <p:cNvSpPr/>
          <p:nvPr/>
        </p:nvSpPr>
        <p:spPr>
          <a:xfrm>
            <a:off x="4431323" y="3587262"/>
            <a:ext cx="512466" cy="1256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6" name="Rectangle 5">
            <a:extLst>
              <a:ext uri="{FF2B5EF4-FFF2-40B4-BE49-F238E27FC236}">
                <a16:creationId xmlns:a16="http://schemas.microsoft.com/office/drawing/2014/main" id="{BCD2FD12-87E0-1B45-BB40-2756B398CC8B}"/>
              </a:ext>
            </a:extLst>
          </p:cNvPr>
          <p:cNvSpPr/>
          <p:nvPr/>
        </p:nvSpPr>
        <p:spPr>
          <a:xfrm>
            <a:off x="4518408" y="4151643"/>
            <a:ext cx="1093595" cy="10282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1690A7A1-5CD5-4CDB-16B6-98734DEEF88B}"/>
              </a:ext>
            </a:extLst>
          </p:cNvPr>
          <p:cNvSpPr/>
          <p:nvPr/>
        </p:nvSpPr>
        <p:spPr>
          <a:xfrm>
            <a:off x="9305986" y="2962589"/>
            <a:ext cx="2169232" cy="7502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Tree>
    <p:extLst>
      <p:ext uri="{BB962C8B-B14F-4D97-AF65-F5344CB8AC3E}">
        <p14:creationId xmlns:p14="http://schemas.microsoft.com/office/powerpoint/2010/main" val="2881701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96815-67FF-F86D-BD41-1A30455CF38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2BA6A56-226F-3D9F-2CAF-4CD8FD15364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313F1F8-D4CA-81F4-B517-E02BA94147B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2197A359-45C0-5DE1-A53D-B41AA008866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C44FF99D-A38D-15BE-1C2E-AE446A69C598}"/>
              </a:ext>
            </a:extLst>
          </p:cNvPr>
          <p:cNvSpPr/>
          <p:nvPr/>
        </p:nvSpPr>
        <p:spPr>
          <a:xfrm>
            <a:off x="0" y="6346586"/>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5203A69-4300-A909-30DF-150BF580B30A}"/>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98C4221-1A58-C3C6-ECB0-ADE7FFF8F8E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0" name="ZoneTexte 19">
            <a:extLst>
              <a:ext uri="{FF2B5EF4-FFF2-40B4-BE49-F238E27FC236}">
                <a16:creationId xmlns:a16="http://schemas.microsoft.com/office/drawing/2014/main" id="{9E2AB7D5-E7EF-F6EA-11C3-F1EE0CFDAF2D}"/>
              </a:ext>
            </a:extLst>
          </p:cNvPr>
          <p:cNvSpPr txBox="1"/>
          <p:nvPr/>
        </p:nvSpPr>
        <p:spPr>
          <a:xfrm>
            <a:off x="277548" y="1930311"/>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9FF28613-E777-9D40-98E0-B54E017DB7F3}"/>
              </a:ext>
            </a:extLst>
          </p:cNvPr>
          <p:cNvSpPr txBox="1"/>
          <p:nvPr/>
        </p:nvSpPr>
        <p:spPr>
          <a:xfrm>
            <a:off x="277548" y="2197483"/>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4E2D9439-F238-0297-AB9B-0B59B13274D8}"/>
              </a:ext>
            </a:extLst>
          </p:cNvPr>
          <p:cNvSpPr txBox="1"/>
          <p:nvPr/>
        </p:nvSpPr>
        <p:spPr>
          <a:xfrm>
            <a:off x="277548" y="246465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8E7CBF99-86DB-B582-E4DA-3C732FB5629D}"/>
              </a:ext>
            </a:extLst>
          </p:cNvPr>
          <p:cNvSpPr txBox="1"/>
          <p:nvPr/>
        </p:nvSpPr>
        <p:spPr>
          <a:xfrm>
            <a:off x="277548" y="273182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19" name="ZoneTexte 18">
            <a:extLst>
              <a:ext uri="{FF2B5EF4-FFF2-40B4-BE49-F238E27FC236}">
                <a16:creationId xmlns:a16="http://schemas.microsoft.com/office/drawing/2014/main" id="{B15E3F61-B452-7C7D-3383-6857F20BAD23}"/>
              </a:ext>
            </a:extLst>
          </p:cNvPr>
          <p:cNvSpPr txBox="1"/>
          <p:nvPr/>
        </p:nvSpPr>
        <p:spPr>
          <a:xfrm>
            <a:off x="277548" y="1483587"/>
            <a:ext cx="1716832" cy="400110"/>
          </a:xfrm>
          <a:prstGeom prst="rect">
            <a:avLst/>
          </a:prstGeom>
          <a:noFill/>
        </p:spPr>
        <p:txBody>
          <a:bodyPr wrap="square" rtlCol="0">
            <a:spAutoFit/>
          </a:bodyPr>
          <a:lstStyle/>
          <a:p>
            <a:r>
              <a:rPr lang="fr-FR" sz="2000" dirty="0" err="1">
                <a:solidFill>
                  <a:schemeClr val="bg1"/>
                </a:solidFill>
              </a:rPr>
              <a:t>Signals</a:t>
            </a:r>
            <a:endParaRPr lang="fr-FR" sz="2000" dirty="0">
              <a:solidFill>
                <a:schemeClr val="bg1"/>
              </a:solidFill>
            </a:endParaRPr>
          </a:p>
        </p:txBody>
      </p:sp>
      <p:pic>
        <p:nvPicPr>
          <p:cNvPr id="5" name="Image 4" descr="Une image contenant texte, Police, capture d’écran, algèbre&#10;&#10;Description générée automatiquement">
            <a:extLst>
              <a:ext uri="{FF2B5EF4-FFF2-40B4-BE49-F238E27FC236}">
                <a16:creationId xmlns:a16="http://schemas.microsoft.com/office/drawing/2014/main" id="{FFCB17DE-DD3D-71AF-0B6A-265C0157292D}"/>
              </a:ext>
            </a:extLst>
          </p:cNvPr>
          <p:cNvPicPr>
            <a:picLocks noChangeAspect="1"/>
          </p:cNvPicPr>
          <p:nvPr/>
        </p:nvPicPr>
        <p:blipFill rotWithShape="1">
          <a:blip r:embed="rId4"/>
          <a:srcRect l="2227" t="6066"/>
          <a:stretch/>
        </p:blipFill>
        <p:spPr>
          <a:xfrm>
            <a:off x="3757405" y="1073426"/>
            <a:ext cx="7599294" cy="1124057"/>
          </a:xfrm>
          <a:prstGeom prst="rect">
            <a:avLst/>
          </a:prstGeom>
        </p:spPr>
      </p:pic>
      <p:pic>
        <p:nvPicPr>
          <p:cNvPr id="7" name="Image 6">
            <a:extLst>
              <a:ext uri="{FF2B5EF4-FFF2-40B4-BE49-F238E27FC236}">
                <a16:creationId xmlns:a16="http://schemas.microsoft.com/office/drawing/2014/main" id="{9CDE54B3-759B-A141-99ED-EA46B29D3D48}"/>
              </a:ext>
            </a:extLst>
          </p:cNvPr>
          <p:cNvPicPr>
            <a:picLocks noChangeAspect="1"/>
          </p:cNvPicPr>
          <p:nvPr/>
        </p:nvPicPr>
        <p:blipFill>
          <a:blip r:embed="rId5"/>
          <a:stretch>
            <a:fillRect/>
          </a:stretch>
        </p:blipFill>
        <p:spPr>
          <a:xfrm>
            <a:off x="3670852" y="2313314"/>
            <a:ext cx="7772400" cy="418513"/>
          </a:xfrm>
          <a:prstGeom prst="rect">
            <a:avLst/>
          </a:prstGeom>
        </p:spPr>
      </p:pic>
      <p:pic>
        <p:nvPicPr>
          <p:cNvPr id="9" name="Image 8">
            <a:extLst>
              <a:ext uri="{FF2B5EF4-FFF2-40B4-BE49-F238E27FC236}">
                <a16:creationId xmlns:a16="http://schemas.microsoft.com/office/drawing/2014/main" id="{3F584AB5-6AAD-04E3-CA75-1B531E3C7058}"/>
              </a:ext>
            </a:extLst>
          </p:cNvPr>
          <p:cNvPicPr>
            <a:picLocks noChangeAspect="1"/>
          </p:cNvPicPr>
          <p:nvPr/>
        </p:nvPicPr>
        <p:blipFill>
          <a:blip r:embed="rId6"/>
          <a:stretch>
            <a:fillRect/>
          </a:stretch>
        </p:blipFill>
        <p:spPr>
          <a:xfrm>
            <a:off x="3670852" y="2881733"/>
            <a:ext cx="7772400" cy="599722"/>
          </a:xfrm>
          <a:prstGeom prst="rect">
            <a:avLst/>
          </a:prstGeom>
        </p:spPr>
      </p:pic>
      <p:pic>
        <p:nvPicPr>
          <p:cNvPr id="11" name="Image 10">
            <a:extLst>
              <a:ext uri="{FF2B5EF4-FFF2-40B4-BE49-F238E27FC236}">
                <a16:creationId xmlns:a16="http://schemas.microsoft.com/office/drawing/2014/main" id="{4F815114-2CAD-8B53-CD64-351C8AEF806E}"/>
              </a:ext>
            </a:extLst>
          </p:cNvPr>
          <p:cNvPicPr>
            <a:picLocks noChangeAspect="1"/>
          </p:cNvPicPr>
          <p:nvPr/>
        </p:nvPicPr>
        <p:blipFill>
          <a:blip r:embed="rId7"/>
          <a:stretch>
            <a:fillRect/>
          </a:stretch>
        </p:blipFill>
        <p:spPr>
          <a:xfrm>
            <a:off x="3670852" y="3550479"/>
            <a:ext cx="7772400" cy="667568"/>
          </a:xfrm>
          <a:prstGeom prst="rect">
            <a:avLst/>
          </a:prstGeom>
        </p:spPr>
      </p:pic>
      <p:pic>
        <p:nvPicPr>
          <p:cNvPr id="13" name="Image 12" descr="Une image contenant texte, capture d’écran, Police, ligne&#10;&#10;Description générée automatiquement">
            <a:extLst>
              <a:ext uri="{FF2B5EF4-FFF2-40B4-BE49-F238E27FC236}">
                <a16:creationId xmlns:a16="http://schemas.microsoft.com/office/drawing/2014/main" id="{C5E776E2-B197-1C74-5B31-708279BFD4B6}"/>
              </a:ext>
            </a:extLst>
          </p:cNvPr>
          <p:cNvPicPr>
            <a:picLocks noChangeAspect="1"/>
          </p:cNvPicPr>
          <p:nvPr/>
        </p:nvPicPr>
        <p:blipFill>
          <a:blip r:embed="rId8"/>
          <a:stretch>
            <a:fillRect/>
          </a:stretch>
        </p:blipFill>
        <p:spPr>
          <a:xfrm>
            <a:off x="3670852" y="4364684"/>
            <a:ext cx="7772400" cy="1981902"/>
          </a:xfrm>
          <a:prstGeom prst="rect">
            <a:avLst/>
          </a:prstGeom>
        </p:spPr>
      </p:pic>
    </p:spTree>
    <p:extLst>
      <p:ext uri="{BB962C8B-B14F-4D97-AF65-F5344CB8AC3E}">
        <p14:creationId xmlns:p14="http://schemas.microsoft.com/office/powerpoint/2010/main" val="4225465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984</Words>
  <Application>Microsoft Macintosh PowerPoint</Application>
  <PresentationFormat>Grand écran</PresentationFormat>
  <Paragraphs>170</Paragraphs>
  <Slides>22</Slides>
  <Notes>22</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Calibri Light</vt:lpstr>
      <vt:lpstr>JetBrains Mono</vt:lpstr>
      <vt:lpstr>sohne</vt:lpstr>
      <vt:lpstr>Source Sans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Maîtriser Angular 17: Développement Avancé et Techniques Novatrices</dc:title>
  <dc:creator>Yann-Thomas LE MOIGNE</dc:creator>
  <cp:lastModifiedBy>Yann-Thomas LE MOIGNE</cp:lastModifiedBy>
  <cp:revision>83</cp:revision>
  <dcterms:created xsi:type="dcterms:W3CDTF">2023-12-08T11:23:38Z</dcterms:created>
  <dcterms:modified xsi:type="dcterms:W3CDTF">2024-01-31T17:27:33Z</dcterms:modified>
</cp:coreProperties>
</file>