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8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85" r:id="rId16"/>
    <p:sldId id="294" r:id="rId17"/>
    <p:sldId id="286" r:id="rId18"/>
    <p:sldId id="290" r:id="rId19"/>
    <p:sldId id="291" r:id="rId20"/>
    <p:sldId id="288" r:id="rId21"/>
    <p:sldId id="28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FF"/>
    <a:srgbClr val="F3103A"/>
    <a:srgbClr val="FA3EE0"/>
    <a:srgbClr val="F947F0"/>
    <a:srgbClr val="F81A53"/>
    <a:srgbClr val="FD3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9"/>
    <p:restoredTop sz="94716"/>
  </p:normalViewPr>
  <p:slideViewPr>
    <p:cSldViewPr snapToGrid="0">
      <p:cViewPr varScale="1">
        <p:scale>
          <a:sx n="161" d="100"/>
          <a:sy n="161" d="100"/>
        </p:scale>
        <p:origin x="224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193B6-5E70-9947-90BB-6115D3AF2A1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C3375-AD00-2849-8B47-02ED823D7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8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02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8320A-6B38-FDBE-8CBC-B335E195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7C0E1F-0928-8926-85A8-50B077ED5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598F18-62EB-6CD1-1C02-FF1466FD7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80122B-73B1-7F50-9FD8-FEF8C3543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790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74937-9BE7-EB22-677D-58638D42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5666B3-37AF-B0EB-F5F2-124B6F49B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7260E2-E1D2-8162-F882-D26D168EB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9DEF03-8486-B504-ECBC-8DEE59D63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629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5114-7467-48EC-7633-99E9550A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C72FA6-F5B2-8F80-0D2D-9CD8B5F41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143F98-F9F2-1EB3-03E0-A050D20BC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65AB9E-845B-24FE-8FC5-208C5FA64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52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C613-D596-1363-6830-D64D3A0A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56D55A-7008-91D3-A163-3413DF36C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949F8-8705-3F31-897C-0D5895EB8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C6EDD-279B-6AE9-58F0-927ABA405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23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19F01-C1AA-EB05-1EE6-8B84B70A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0F4CF9-7127-5271-B119-CE21E9911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DC35A5-DA4F-5905-12EA-3A099D7CD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2C3865-3E37-1447-B1CC-EF6690AD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2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13F0-37D6-D747-1421-6E60B8C0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A557E2-1303-1B92-DE50-632EB09C8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D81247-1186-5C36-1438-1C1DDC87D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4513DC-AD84-18E9-2B94-9358F81DD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242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13F0-37D6-D747-1421-6E60B8C0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A557E2-1303-1B92-DE50-632EB09C8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D81247-1186-5C36-1438-1C1DDC87D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4513DC-AD84-18E9-2B94-9358F81DD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13F0-37D6-D747-1421-6E60B8C0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A557E2-1303-1B92-DE50-632EB09C8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D81247-1186-5C36-1438-1C1DDC87D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4513DC-AD84-18E9-2B94-9358F81DD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04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D5E84-2CE3-9548-EE69-BF923738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7D894F-772D-5E4B-1243-8266B8DDA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D83025-DB39-07F0-EA02-0EEDE356C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5B049-66C2-B44C-D3BA-30A6938FE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88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11A7E-4646-B6FB-2B53-97F31F9A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1AFE55-B6F8-2204-C2FB-4552E4A97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89D098-6A73-1198-4406-45943C741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6D995-1F2F-F047-9953-519E9439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2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D2CF0-DCFB-F0AD-1BDF-4916640D9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5E629D-DB2C-99A2-60CE-F755B91D6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A5DA84-4282-F299-AB24-30F46ABA1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C74362-3677-E287-004E-DC4619BFD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9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0A86-E577-1E8A-AC1A-B9E688F3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27017F-672C-B95E-C071-4FF1D8A54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78A83F-393E-123C-2AEE-44C031F0D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E45B7-9477-0B2E-1FCA-27B5685D0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4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96D5-57AF-E358-48DF-1810C949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CAC1E8-05B9-59A5-6729-B82D56802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AECFE99-2EB9-6B0F-2486-ABE642683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40E66-B213-D403-66FD-D0E92FB1F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2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9752-53E3-A132-C745-C69854F0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FE0B35-5E77-A2F1-7B92-3F2F65ADD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9DBE28-A7C8-D810-96E2-69CA322E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AE43C6-D655-1123-FE63-301038B7E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97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792C-CD17-507E-94AB-690AF449A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3E8F257-72F8-425A-EF31-78B267032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F5AA5E-1AE1-64B9-5C38-A77254250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3FD6E-57F6-1480-15E0-8BE0F8794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3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FF61-D737-C641-44C0-630727D0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6FF00B-FCF6-62D8-3C03-6B38BA531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EE96-BC28-29D4-5664-E1C765034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DE538-CE53-C827-546B-59A844A00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3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A2BC-5167-6A03-0A00-95293032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43D55B-AF8E-4F2F-1C91-F298F98081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805E78-FAFC-3FBD-D7A1-C80B355B7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E4A46-71DD-EE67-71FB-407F9DCAF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70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84CA-E9C7-E21A-551B-83D69EE7B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3C61A0-68D4-CD34-9D4C-A64F14F57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C52168-ADB6-6D69-30FA-6B8AA1F38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D28C42-A23B-FECB-3FBF-D9D536989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C3375-AD00-2849-8B47-02ED823D75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3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AB7B1-31CA-9D62-CCCE-6C839DBBA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FED2C1-1851-96A5-FFAA-8893C469A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B6236-D165-69C9-53D2-054BCEE4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91FE5-B9A5-7CBE-1D4E-E1C8C2F1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20631-9B62-137B-E9F3-7F1AC622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0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88C1F-15F2-1511-20DB-667B3F91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87BF6C-33DD-A35D-E48A-A4451E20E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16619-7FC6-B45B-7D43-167EDCAA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59926-154A-0CD0-908C-1F3DD53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726B7-F2FA-13D7-C98F-EF6CF7D1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6749D-666C-0E88-25AB-9C6B33661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A2BF32-A442-2D2E-963D-1BD858CD8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691FA-8EAE-C6A2-8C21-E1078B6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B41C9-5C5B-F13D-AB5B-7871DA4B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EE195-25E1-EAD9-6A18-9A2AD268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A6B1E-5EC3-289D-F187-F25EFBFC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3D12C-026C-0E03-8B64-3C969D13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2B7F1-E45F-9D80-5C39-43143D92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4A5750-92D3-A05D-722E-57C10D5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57A3B3-CC98-F02F-C08B-264450B7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9B697-EC02-CCB4-B355-627B964A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781D6-F8BE-CABC-4389-45EB15DA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3D1E7-8DD8-DEE6-0419-9F863F72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16B54D-ACBE-DE0C-3BC4-B2EFC718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7D844-30DB-4749-EF92-2A41884C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3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691F1-7DC1-F86F-0529-4A98DF42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61498-4293-7FD7-AE5F-F1654534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F3F2BB-2B72-7DB7-B6BC-D316090F4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599F94-F297-823C-FD29-3DF3242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3F366-DC16-001E-8E9A-91C4102E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4FD3BD-0CC2-6E87-9BB3-084F073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FFBEA-D946-BE22-2753-4711A77D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AF72DA-88ED-B33D-10FB-228D1176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FA6C59-D2E0-6E83-F0D6-24B66D0C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3EFD61-6191-20C3-5BFB-994ABEEC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4D0A1D-308D-61B7-6367-8A917206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4EACE4-EE40-074B-0C56-1CF9A3A7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6753B0-625E-526E-7A74-A48EBCF3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973340-F37E-6A8F-5E55-0FE20ECC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4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DCD2E-ED7B-2433-BFDD-E590783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ECB8F7-1DDD-8ED9-EABB-FD8F7F79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B40375-4180-86B8-5D09-502C8687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E68B59-F98D-574C-C2FB-5F3F1DC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77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A3E85F-484E-D095-0A62-2FD2F7E0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2CB311-974C-2B32-8072-5D09842A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73060-9911-7F3A-C55B-48A4C304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E7801-E28B-9BF3-494E-591ADC5C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E7C0E-983D-A7B9-98AD-30CCFCC8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6F97B2-366F-C142-D489-3F43DF1B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84FBE4-C88D-BDD1-29E0-F672E5F8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EA760-319B-4C4D-4F50-1596E9B2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86410-1149-BC0E-B7D0-D0C492CE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0B1CC-05E3-2299-C5CE-FD788EA4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4503BA-3C05-3400-3EA5-5699A83A2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ECD7EF-A9EE-6B7A-4560-873DB31A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561B2F-05FB-46BD-9DC9-C368038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8EE5A-8A5F-2565-92FF-BBC711FD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C07C4B-6C61-9260-F1FD-1E0C50EB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33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E5E7EE-4B11-B77D-1A03-15CED19B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E3298-B22B-6315-0537-68FC97C4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6AA4E-43E7-789A-2A4A-4C3BC083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52E-9AEA-B24E-B6B1-F2B5D1DED824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EB88D-2E34-7366-7A97-CA5D769CB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19CE-BEEE-7306-9DF9-252A8B68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B60F-DB63-5F41-86F4-5A0CC1391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tho.github.io/atelier-Angular17/atelier-angular-17/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yatho.github.io/atelier-Angular17/atelier-angular-17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angular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angular.dev/playgroun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709D11-0C9D-2770-47B9-6C3645089497}"/>
              </a:ext>
            </a:extLst>
          </p:cNvPr>
          <p:cNvSpPr/>
          <p:nvPr/>
        </p:nvSpPr>
        <p:spPr>
          <a:xfrm>
            <a:off x="0" y="0"/>
            <a:ext cx="12370982" cy="72248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4890E4-F5D4-F00F-83F6-FEEB7DC4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9098"/>
            <a:ext cx="7772400" cy="243019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E3B251F-7B20-E658-080F-BC057C19E63F}"/>
              </a:ext>
            </a:extLst>
          </p:cNvPr>
          <p:cNvSpPr txBox="1"/>
          <p:nvPr/>
        </p:nvSpPr>
        <p:spPr>
          <a:xfrm>
            <a:off x="562641" y="3185107"/>
            <a:ext cx="11245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i="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Maîtriser </a:t>
            </a:r>
            <a:r>
              <a:rPr lang="fr-FR" sz="6600" b="1" i="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Angular</a:t>
            </a:r>
            <a:r>
              <a:rPr lang="fr-FR" sz="6600" b="1" i="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 17: Développement Avancé et Techniques Novatrices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15565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02718-6022-1514-F1BB-850793498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F2EA991F-7935-9F6A-4904-839F2A218A29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6946FEE9-FF06-70B6-083D-B58D35E2CCC9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AE1F5BA-1967-1732-E9C0-A7785B5F2507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2E610A68-EC77-3C97-B81C-B9CD4E8A3C72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755CC27-6302-B6B0-D67A-6F24C4DF1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1B893D89-0EB5-6B8F-1C50-9F4F23C3CD90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C17CCB-E976-CE1C-8B75-CC8A1A289A8D}"/>
              </a:ext>
            </a:extLst>
          </p:cNvPr>
          <p:cNvSpPr txBox="1"/>
          <p:nvPr/>
        </p:nvSpPr>
        <p:spPr>
          <a:xfrm>
            <a:off x="277548" y="2016611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ViteJs</a:t>
            </a:r>
            <a:r>
              <a:rPr lang="fr-FR" sz="1200" dirty="0">
                <a:solidFill>
                  <a:schemeClr val="bg1"/>
                </a:solidFill>
              </a:rPr>
              <a:t> / </a:t>
            </a:r>
            <a:r>
              <a:rPr lang="fr-FR" sz="1200" dirty="0" err="1">
                <a:solidFill>
                  <a:schemeClr val="bg1"/>
                </a:solidFill>
              </a:rPr>
              <a:t>EsBuild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9108EF-F1C9-9539-4CFB-90CEA5AF8513}"/>
              </a:ext>
            </a:extLst>
          </p:cNvPr>
          <p:cNvSpPr txBox="1"/>
          <p:nvPr/>
        </p:nvSpPr>
        <p:spPr>
          <a:xfrm>
            <a:off x="277548" y="2283783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9A208A-0FC7-CCD2-8BFD-8CBAD2DB881E}"/>
              </a:ext>
            </a:extLst>
          </p:cNvPr>
          <p:cNvSpPr txBox="1"/>
          <p:nvPr/>
        </p:nvSpPr>
        <p:spPr>
          <a:xfrm>
            <a:off x="277548" y="2550955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CC2439-6019-5650-3845-E050FBE17195}"/>
              </a:ext>
            </a:extLst>
          </p:cNvPr>
          <p:cNvSpPr txBox="1"/>
          <p:nvPr/>
        </p:nvSpPr>
        <p:spPr>
          <a:xfrm>
            <a:off x="277548" y="1337846"/>
            <a:ext cx="171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Formulaire Typé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60E86-26F3-1B1B-5312-D38F5A91D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437" y="1190100"/>
            <a:ext cx="742078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73722-CDB3-F5CE-5B9A-057D536C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7DB66283-A629-26D2-F1CE-47A18D9461B5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1F0FB0BE-C811-886D-1BDB-871EE20B45EE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3304956C-9FFC-5C71-8A28-58C69486BF53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A3182EBB-B116-002E-5B7D-E915281450EC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2AE02B4-F562-9C16-0CF5-6ED82C82A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D617D25A-4608-C3AB-79A1-7A3DC02632AE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E730E7-5115-2DB3-E69D-01C22CEB0B89}"/>
              </a:ext>
            </a:extLst>
          </p:cNvPr>
          <p:cNvSpPr txBox="1"/>
          <p:nvPr/>
        </p:nvSpPr>
        <p:spPr>
          <a:xfrm>
            <a:off x="277548" y="2022525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2A1156-2A38-591A-4D49-10CA211A7646}"/>
              </a:ext>
            </a:extLst>
          </p:cNvPr>
          <p:cNvSpPr txBox="1"/>
          <p:nvPr/>
        </p:nvSpPr>
        <p:spPr>
          <a:xfrm>
            <a:off x="277548" y="228969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E6736F-7697-866A-9D48-98174607799E}"/>
              </a:ext>
            </a:extLst>
          </p:cNvPr>
          <p:cNvSpPr txBox="1"/>
          <p:nvPr/>
        </p:nvSpPr>
        <p:spPr>
          <a:xfrm>
            <a:off x="277548" y="1333788"/>
            <a:ext cx="171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ViteJs</a:t>
            </a:r>
            <a:r>
              <a:rPr lang="fr-FR" sz="2000" dirty="0">
                <a:solidFill>
                  <a:schemeClr val="bg1"/>
                </a:solidFill>
              </a:rPr>
              <a:t> / </a:t>
            </a:r>
            <a:r>
              <a:rPr lang="fr-FR" sz="2000" dirty="0" err="1">
                <a:solidFill>
                  <a:schemeClr val="bg1"/>
                </a:solidFill>
              </a:rPr>
              <a:t>EsBuild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52F43BC2-79A0-9F57-39D2-453436D02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5"/>
          <a:stretch/>
        </p:blipFill>
        <p:spPr>
          <a:xfrm>
            <a:off x="3250361" y="1333788"/>
            <a:ext cx="8421224" cy="48715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3D83EBE-E6D4-D2C9-85AB-39CA86210383}"/>
              </a:ext>
            </a:extLst>
          </p:cNvPr>
          <p:cNvSpPr txBox="1"/>
          <p:nvPr/>
        </p:nvSpPr>
        <p:spPr>
          <a:xfrm>
            <a:off x="3250361" y="887896"/>
            <a:ext cx="634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</a:t>
            </a:r>
            <a:r>
              <a:rPr lang="fr-FR" dirty="0" err="1"/>
              <a:t>ESBuild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69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8E0E-AFB5-AEEF-7CED-9B63C106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AA94758D-DBAB-9B50-7107-2906BA4510FB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89B63361-FF23-E77F-301C-63A5DD4A7694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FF020B09-9196-7023-454A-43FB1A1323D5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8C874CBB-B5DF-47F1-B53B-A8BB6471CF25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426F4D-184F-7071-24D5-1B66D55E4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00E4D903-BA5E-698B-818D-481BE1E49F30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E1712A-6C6D-B709-CB2C-024B5EC292FD}"/>
              </a:ext>
            </a:extLst>
          </p:cNvPr>
          <p:cNvSpPr txBox="1"/>
          <p:nvPr/>
        </p:nvSpPr>
        <p:spPr>
          <a:xfrm>
            <a:off x="277548" y="2022525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7CFD2F-C4BA-652B-2432-B0F9C6987A2F}"/>
              </a:ext>
            </a:extLst>
          </p:cNvPr>
          <p:cNvSpPr txBox="1"/>
          <p:nvPr/>
        </p:nvSpPr>
        <p:spPr>
          <a:xfrm>
            <a:off x="277548" y="228969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D51979-8D10-340C-8727-28DEDB83FF36}"/>
              </a:ext>
            </a:extLst>
          </p:cNvPr>
          <p:cNvSpPr txBox="1"/>
          <p:nvPr/>
        </p:nvSpPr>
        <p:spPr>
          <a:xfrm>
            <a:off x="277548" y="1333788"/>
            <a:ext cx="171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ViteJs</a:t>
            </a:r>
            <a:r>
              <a:rPr lang="fr-FR" sz="2000" dirty="0">
                <a:solidFill>
                  <a:schemeClr val="bg1"/>
                </a:solidFill>
              </a:rPr>
              <a:t> / </a:t>
            </a:r>
            <a:r>
              <a:rPr lang="fr-FR" sz="2000" dirty="0" err="1">
                <a:solidFill>
                  <a:schemeClr val="bg1"/>
                </a:solidFill>
              </a:rPr>
              <a:t>EsBuild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966F26B-815F-D53C-6D59-0D0B0881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612" y="1333788"/>
            <a:ext cx="8407973" cy="48625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3FA2C8C-65B9-A0C0-A0A7-E8DB7CE2DAC1}"/>
              </a:ext>
            </a:extLst>
          </p:cNvPr>
          <p:cNvSpPr txBox="1"/>
          <p:nvPr/>
        </p:nvSpPr>
        <p:spPr>
          <a:xfrm>
            <a:off x="3250361" y="887896"/>
            <a:ext cx="634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err="1"/>
              <a:t>ESBuild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20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285C6-DABD-1477-F466-F95CECEB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9595AAD1-373C-5F2B-9C7F-E61B3C2D6234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9334709C-024C-EB41-18A1-F8F3D2322CEA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FD6221A7-8096-2181-0787-90E5098AB4AA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BD9CDFE8-640C-D12C-37A1-F2EF6FA47EEE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8CD77AF-EFD5-9B5E-58A9-C84BA0422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81209F9B-7AE2-9054-3BAE-365702549539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7E25E7-F7D1-2C39-F5F5-B481EBEF6D71}"/>
              </a:ext>
            </a:extLst>
          </p:cNvPr>
          <p:cNvSpPr txBox="1"/>
          <p:nvPr/>
        </p:nvSpPr>
        <p:spPr>
          <a:xfrm>
            <a:off x="277548" y="2008345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604DC3-BF64-16C2-948B-81C17224D0F1}"/>
              </a:ext>
            </a:extLst>
          </p:cNvPr>
          <p:cNvSpPr txBox="1"/>
          <p:nvPr/>
        </p:nvSpPr>
        <p:spPr>
          <a:xfrm>
            <a:off x="277548" y="1482883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SSR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C8BED6-0B79-621A-5CD1-F65BD23D0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466" y="1195664"/>
            <a:ext cx="7772400" cy="4153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1BBED1-EEE7-B60E-CCBD-6B65FA3FC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466" y="1628596"/>
            <a:ext cx="7772400" cy="404688"/>
          </a:xfrm>
          <a:prstGeom prst="rect">
            <a:avLst/>
          </a:prstGeom>
        </p:spPr>
      </p:pic>
      <p:pic>
        <p:nvPicPr>
          <p:cNvPr id="12" name="Image 11" descr="Une image contenant texte, reçu, blanc, algèbre&#10;&#10;Description générée automatiquement">
            <a:extLst>
              <a:ext uri="{FF2B5EF4-FFF2-40B4-BE49-F238E27FC236}">
                <a16:creationId xmlns:a16="http://schemas.microsoft.com/office/drawing/2014/main" id="{8F08CD26-380A-C7F5-D7EB-DFE796B5F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466" y="2351099"/>
            <a:ext cx="7772400" cy="1500332"/>
          </a:xfrm>
          <a:prstGeom prst="rect">
            <a:avLst/>
          </a:prstGeom>
        </p:spPr>
      </p:pic>
      <p:pic>
        <p:nvPicPr>
          <p:cNvPr id="14" name="Image 1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2A588921-8DDA-894F-B5C0-5C4C05DB5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466" y="4205142"/>
            <a:ext cx="7772400" cy="17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7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78D0D-2BD2-B55F-2119-4A37E8D0C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13642561-F37B-1BC4-0E8E-C9DD6F123FB8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A7F0C488-3F0C-23B9-D4D8-2DC8D7AC23F7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A6F58122-12BE-2C03-4303-AFD41D201A49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094AA281-AD63-8295-6DCE-5E16E6B6D447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21272E3-DE17-E93D-376A-ED5486A91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BE3BAB55-2185-441F-F8FC-47B34F291C9B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D2B6C5-E2B7-F82D-B859-070741571CF4}"/>
              </a:ext>
            </a:extLst>
          </p:cNvPr>
          <p:cNvSpPr txBox="1"/>
          <p:nvPr/>
        </p:nvSpPr>
        <p:spPr>
          <a:xfrm>
            <a:off x="282573" y="1487676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Inject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2B12B226-103B-3C5A-A150-1BD4075E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255" y="3934403"/>
            <a:ext cx="4902200" cy="1104900"/>
          </a:xfrm>
          <a:prstGeom prst="rect">
            <a:avLst/>
          </a:prstGeom>
        </p:spPr>
      </p:pic>
      <p:pic>
        <p:nvPicPr>
          <p:cNvPr id="6" name="Image 5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A05A3A32-2E52-866C-C927-A7DDDDA19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05" y="2137201"/>
            <a:ext cx="5194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5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7032-D4E8-6CD7-3620-D42DAD24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FB258515-8DAF-2F0D-5555-A80A9D65C281}"/>
              </a:ext>
            </a:extLst>
          </p:cNvPr>
          <p:cNvSpPr txBox="1"/>
          <p:nvPr/>
        </p:nvSpPr>
        <p:spPr>
          <a:xfrm>
            <a:off x="4752870" y="34803"/>
            <a:ext cx="766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Migrer une application vers </a:t>
            </a:r>
            <a:r>
              <a:rPr lang="fr-FR" sz="3600" dirty="0" err="1"/>
              <a:t>Angular</a:t>
            </a:r>
            <a:r>
              <a:rPr lang="fr-FR" sz="3600" dirty="0"/>
              <a:t> 17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4D85DFFA-F363-F575-2304-21177227222E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2D038248-B620-59D6-88D4-99B972EDBCB2}"/>
              </a:ext>
            </a:extLst>
          </p:cNvPr>
          <p:cNvSpPr/>
          <p:nvPr/>
        </p:nvSpPr>
        <p:spPr>
          <a:xfrm>
            <a:off x="0" y="5397020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A4CD24-6702-6587-2A32-AD7ADD3DC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DA0B2C-992F-C3AB-04DB-4A1E43518B78}"/>
              </a:ext>
            </a:extLst>
          </p:cNvPr>
          <p:cNvSpPr txBox="1"/>
          <p:nvPr/>
        </p:nvSpPr>
        <p:spPr>
          <a:xfrm>
            <a:off x="282573" y="1487676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611EB613-7A03-765A-249C-56777CA0B3CE}"/>
              </a:ext>
            </a:extLst>
          </p:cNvPr>
          <p:cNvSpPr/>
          <p:nvPr/>
        </p:nvSpPr>
        <p:spPr>
          <a:xfrm>
            <a:off x="0" y="135412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46EFA30-12ED-CB70-722A-3676047D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694" y="1289358"/>
            <a:ext cx="7772400" cy="36857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C4B67C4-8201-98CB-7F57-5DD48A80B86D}"/>
              </a:ext>
            </a:extLst>
          </p:cNvPr>
          <p:cNvSpPr txBox="1"/>
          <p:nvPr/>
        </p:nvSpPr>
        <p:spPr>
          <a:xfrm>
            <a:off x="4110824" y="800580"/>
            <a:ext cx="67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u="sng" dirty="0"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  <a:hlinkClick r:id="rId5"/>
              </a:rPr>
              <a:t>https://yatho.github.io/atelier-Angular17/atelier-angular-17/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96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DE13F-6B7D-858F-023A-0C8E6A5A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DD66F86A-4A0A-52C6-28C5-91C620D2C1EE}"/>
              </a:ext>
            </a:extLst>
          </p:cNvPr>
          <p:cNvSpPr txBox="1"/>
          <p:nvPr/>
        </p:nvSpPr>
        <p:spPr>
          <a:xfrm>
            <a:off x="4752870" y="34803"/>
            <a:ext cx="766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Migrer une application vers </a:t>
            </a:r>
            <a:r>
              <a:rPr lang="fr-FR" sz="3600" dirty="0" err="1"/>
              <a:t>Angular</a:t>
            </a:r>
            <a:r>
              <a:rPr lang="fr-FR" sz="3600" dirty="0"/>
              <a:t> 17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A7E8F8D5-8F04-9678-90EB-B9367161BF5F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18DD82BA-C46C-9818-C0A3-0B85771C7005}"/>
              </a:ext>
            </a:extLst>
          </p:cNvPr>
          <p:cNvSpPr/>
          <p:nvPr/>
        </p:nvSpPr>
        <p:spPr>
          <a:xfrm>
            <a:off x="0" y="5397020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7B4DE39-A229-55AB-6AF1-A6696857D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D98F052-D33A-2664-B04F-D57633F16910}"/>
              </a:ext>
            </a:extLst>
          </p:cNvPr>
          <p:cNvSpPr txBox="1"/>
          <p:nvPr/>
        </p:nvSpPr>
        <p:spPr>
          <a:xfrm>
            <a:off x="282573" y="1487676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769D5F88-ACC9-44C5-8C77-DDEDDA02630C}"/>
              </a:ext>
            </a:extLst>
          </p:cNvPr>
          <p:cNvSpPr/>
          <p:nvPr/>
        </p:nvSpPr>
        <p:spPr>
          <a:xfrm>
            <a:off x="0" y="135412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B7DCB5-BEF4-A322-FFDE-BBE9B4886900}"/>
              </a:ext>
            </a:extLst>
          </p:cNvPr>
          <p:cNvSpPr txBox="1"/>
          <p:nvPr/>
        </p:nvSpPr>
        <p:spPr>
          <a:xfrm>
            <a:off x="4110824" y="800580"/>
            <a:ext cx="67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u="sng" dirty="0"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  <a:hlinkClick r:id="rId4"/>
              </a:rPr>
              <a:t>https://yatho.github.io/atelier-Angular17/atelier-angular-17/</a:t>
            </a:r>
            <a:endParaRPr lang="fr-FR" dirty="0"/>
          </a:p>
        </p:txBody>
      </p:sp>
      <p:pic>
        <p:nvPicPr>
          <p:cNvPr id="4" name="Image 3" descr="Une image contenant texte, nombre, ligne, Police&#10;&#10;Description générée automatiquement">
            <a:extLst>
              <a:ext uri="{FF2B5EF4-FFF2-40B4-BE49-F238E27FC236}">
                <a16:creationId xmlns:a16="http://schemas.microsoft.com/office/drawing/2014/main" id="{1F41C116-84D1-3B52-7159-46D2577E9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414" y="1289359"/>
            <a:ext cx="5349003" cy="1684430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7643D27-CB74-886C-084B-BC87E7488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477" y="1289358"/>
            <a:ext cx="2847275" cy="3256059"/>
          </a:xfrm>
          <a:prstGeom prst="rect">
            <a:avLst/>
          </a:prstGeom>
        </p:spPr>
      </p:pic>
      <p:pic>
        <p:nvPicPr>
          <p:cNvPr id="10" name="Image 9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94C7194-FB70-1AB9-D124-ED29F96AE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414" y="2846566"/>
            <a:ext cx="3632272" cy="2783401"/>
          </a:xfrm>
          <a:prstGeom prst="rect">
            <a:avLst/>
          </a:prstGeom>
        </p:spPr>
      </p:pic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A6FDFA4-E139-70AF-C3F4-0E89F1B74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170" y="4956485"/>
            <a:ext cx="4857419" cy="15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F1F4-A1B4-3318-FEAD-3C73021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3B69AE5A-AFEF-2140-F430-5FFBB92302AD}"/>
              </a:ext>
            </a:extLst>
          </p:cNvPr>
          <p:cNvSpPr txBox="1"/>
          <p:nvPr/>
        </p:nvSpPr>
        <p:spPr>
          <a:xfrm>
            <a:off x="8847191" y="34803"/>
            <a:ext cx="334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Trucs et astuces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D2C42CC4-DA42-F6BC-D613-06771F374F3C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8EA09BDC-9B42-B202-71D8-2D91E510F02B}"/>
              </a:ext>
            </a:extLst>
          </p:cNvPr>
          <p:cNvSpPr/>
          <p:nvPr/>
        </p:nvSpPr>
        <p:spPr>
          <a:xfrm>
            <a:off x="0" y="135756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D601168-B79C-4599-57E6-78ED578B5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5F96CC4-88D0-2C3A-4F1C-A8BCB7644811}"/>
              </a:ext>
            </a:extLst>
          </p:cNvPr>
          <p:cNvSpPr txBox="1"/>
          <p:nvPr/>
        </p:nvSpPr>
        <p:spPr>
          <a:xfrm>
            <a:off x="282573" y="1487676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Standalone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BB01C4-BB68-CC4E-AC08-79B4D5C385CD}"/>
              </a:ext>
            </a:extLst>
          </p:cNvPr>
          <p:cNvSpPr txBox="1"/>
          <p:nvPr/>
        </p:nvSpPr>
        <p:spPr>
          <a:xfrm>
            <a:off x="282573" y="1887786"/>
            <a:ext cx="171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Contrôle-Flow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5448ED-22A9-FCEE-4DA6-EF1B64570B58}"/>
              </a:ext>
            </a:extLst>
          </p:cNvPr>
          <p:cNvSpPr txBox="1"/>
          <p:nvPr/>
        </p:nvSpPr>
        <p:spPr>
          <a:xfrm>
            <a:off x="282573" y="2225735"/>
            <a:ext cx="171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Formulaires Typés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9CC114-2B79-E6AF-2192-375204FBD375}"/>
              </a:ext>
            </a:extLst>
          </p:cNvPr>
          <p:cNvSpPr txBox="1"/>
          <p:nvPr/>
        </p:nvSpPr>
        <p:spPr>
          <a:xfrm>
            <a:off x="282573" y="2563684"/>
            <a:ext cx="171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Un peu d’aide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9A8152-39A9-1BA4-27D4-A29A11695A8F}"/>
              </a:ext>
            </a:extLst>
          </p:cNvPr>
          <p:cNvSpPr txBox="1"/>
          <p:nvPr/>
        </p:nvSpPr>
        <p:spPr>
          <a:xfrm>
            <a:off x="2470775" y="34803"/>
            <a:ext cx="334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Standalone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62B0F2D-7F2C-827C-564B-22955B16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432" y="2080363"/>
            <a:ext cx="8267700" cy="17569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0EF678-CDEF-07BF-855A-B415758A9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921" y="603994"/>
            <a:ext cx="7488211" cy="1206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E3685C9-F2FA-BE7C-5F57-491ADFCDC65C}"/>
              </a:ext>
            </a:extLst>
          </p:cNvPr>
          <p:cNvSpPr txBox="1"/>
          <p:nvPr/>
        </p:nvSpPr>
        <p:spPr>
          <a:xfrm>
            <a:off x="2495030" y="687544"/>
            <a:ext cx="180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composants:</a:t>
            </a:r>
            <a:br>
              <a:rPr lang="fr-FR" dirty="0"/>
            </a:br>
            <a:r>
              <a:rPr lang="fr-FR" dirty="0"/>
              <a:t>Importer tout ce qu’on utilise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4F7D9E-28D4-37FA-D026-5087A3C2D32D}"/>
              </a:ext>
            </a:extLst>
          </p:cNvPr>
          <p:cNvSpPr txBox="1"/>
          <p:nvPr/>
        </p:nvSpPr>
        <p:spPr>
          <a:xfrm>
            <a:off x="2376435" y="2204471"/>
            <a:ext cx="180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routers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changer l’écriture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1511D4-6145-2AF7-B5F2-97786D8EA9A6}"/>
              </a:ext>
            </a:extLst>
          </p:cNvPr>
          <p:cNvSpPr txBox="1"/>
          <p:nvPr/>
        </p:nvSpPr>
        <p:spPr>
          <a:xfrm>
            <a:off x="2495030" y="4822590"/>
            <a:ext cx="180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main.ts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FC8609-870C-DF69-30FE-C84A0EADA26E}"/>
              </a:ext>
            </a:extLst>
          </p:cNvPr>
          <p:cNvSpPr txBox="1"/>
          <p:nvPr/>
        </p:nvSpPr>
        <p:spPr>
          <a:xfrm>
            <a:off x="3768330" y="1823913"/>
            <a:ext cx="8267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Autres </a:t>
            </a:r>
            <a:r>
              <a:rPr lang="fr-FR" sz="1100" u="sng" dirty="0"/>
              <a:t>exemples</a:t>
            </a:r>
            <a:r>
              <a:rPr lang="fr-FR" sz="1100" dirty="0"/>
              <a:t> d’imports: </a:t>
            </a:r>
            <a:r>
              <a:rPr lang="fr-FR" sz="1100" dirty="0" err="1"/>
              <a:t>MatIcon</a:t>
            </a:r>
            <a:r>
              <a:rPr lang="fr-FR" sz="1100" dirty="0"/>
              <a:t>, V1Component, </a:t>
            </a:r>
            <a:r>
              <a:rPr lang="fr-FR" sz="1100" dirty="0" err="1"/>
              <a:t>ReactiveFormsModule</a:t>
            </a:r>
            <a:r>
              <a:rPr lang="fr-FR" sz="1100" dirty="0"/>
              <a:t>, </a:t>
            </a:r>
            <a:r>
              <a:rPr lang="fr-FR" sz="1100" dirty="0" err="1"/>
              <a:t>AsyncPipe</a:t>
            </a:r>
            <a:r>
              <a:rPr lang="fr-FR" sz="1100" dirty="0"/>
              <a:t>, </a:t>
            </a:r>
            <a:r>
              <a:rPr lang="fr-FR" sz="1100" dirty="0" err="1"/>
              <a:t>NgSwitchCase</a:t>
            </a:r>
            <a:r>
              <a:rPr lang="fr-FR" sz="1100" dirty="0"/>
              <a:t>, </a:t>
            </a:r>
            <a:r>
              <a:rPr lang="fr-FR" sz="1100" dirty="0" err="1"/>
              <a:t>MatButton</a:t>
            </a:r>
            <a:r>
              <a:rPr lang="fr-FR" sz="1100" dirty="0"/>
              <a:t>, </a:t>
            </a:r>
            <a:r>
              <a:rPr lang="fr-FR" sz="1100" dirty="0" err="1"/>
              <a:t>MatSelect</a:t>
            </a:r>
            <a:r>
              <a:rPr lang="fr-FR" sz="1100" dirty="0"/>
              <a:t>, </a:t>
            </a:r>
            <a:r>
              <a:rPr lang="fr-FR" sz="1100" dirty="0" err="1"/>
              <a:t>MatLabel</a:t>
            </a:r>
            <a:r>
              <a:rPr lang="fr-FR" sz="1100" dirty="0"/>
              <a:t> …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8A775BC-DA33-2DFE-BC62-089CC9CDF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456" y="3916585"/>
            <a:ext cx="9477375" cy="5619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FBDC1D5-3E58-4E88-1AEF-36DAC828D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625" y="5315636"/>
            <a:ext cx="4479657" cy="2578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7B6E234-E63F-1D10-41D9-43E2ED19F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4424" y="4822590"/>
            <a:ext cx="3446002" cy="127835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1B69840-82A2-3097-6574-47FC5EDFBC67}"/>
              </a:ext>
            </a:extLst>
          </p:cNvPr>
          <p:cNvSpPr txBox="1"/>
          <p:nvPr/>
        </p:nvSpPr>
        <p:spPr>
          <a:xfrm>
            <a:off x="2679192" y="6254496"/>
            <a:ext cx="819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 normalement, vous ne devriez plus avoir grand-chose dans vos fichiers *.</a:t>
            </a:r>
            <a:r>
              <a:rPr lang="fr-FR" dirty="0" err="1"/>
              <a:t>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72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F1F4-A1B4-3318-FEAD-3C73021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3B69AE5A-AFEF-2140-F430-5FFBB92302AD}"/>
              </a:ext>
            </a:extLst>
          </p:cNvPr>
          <p:cNvSpPr txBox="1"/>
          <p:nvPr/>
        </p:nvSpPr>
        <p:spPr>
          <a:xfrm>
            <a:off x="8847191" y="34803"/>
            <a:ext cx="334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Trucs et astuces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D2C42CC4-DA42-F6BC-D613-06771F374F3C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8EA09BDC-9B42-B202-71D8-2D91E510F02B}"/>
              </a:ext>
            </a:extLst>
          </p:cNvPr>
          <p:cNvSpPr/>
          <p:nvPr/>
        </p:nvSpPr>
        <p:spPr>
          <a:xfrm>
            <a:off x="0" y="135756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D601168-B79C-4599-57E6-78ED578B5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5F96CC4-88D0-2C3A-4F1C-A8BCB7644811}"/>
              </a:ext>
            </a:extLst>
          </p:cNvPr>
          <p:cNvSpPr txBox="1"/>
          <p:nvPr/>
        </p:nvSpPr>
        <p:spPr>
          <a:xfrm>
            <a:off x="282573" y="1487676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Control-Flow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5448ED-22A9-FCEE-4DA6-EF1B64570B58}"/>
              </a:ext>
            </a:extLst>
          </p:cNvPr>
          <p:cNvSpPr txBox="1"/>
          <p:nvPr/>
        </p:nvSpPr>
        <p:spPr>
          <a:xfrm>
            <a:off x="282573" y="1971533"/>
            <a:ext cx="171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Formulaires Typés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9CC114-2B79-E6AF-2192-375204FBD375}"/>
              </a:ext>
            </a:extLst>
          </p:cNvPr>
          <p:cNvSpPr txBox="1"/>
          <p:nvPr/>
        </p:nvSpPr>
        <p:spPr>
          <a:xfrm>
            <a:off x="282573" y="2393834"/>
            <a:ext cx="171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Un peu d’aide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B5E832-A7AD-59DA-A7F7-F2964E6E7E5D}"/>
              </a:ext>
            </a:extLst>
          </p:cNvPr>
          <p:cNvSpPr txBox="1"/>
          <p:nvPr/>
        </p:nvSpPr>
        <p:spPr>
          <a:xfrm>
            <a:off x="2470775" y="34803"/>
            <a:ext cx="334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Control-Flow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CF998AE-316B-30AB-2F2B-F6AB3CE76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179" y="2473498"/>
            <a:ext cx="5005197" cy="51777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64C7A1-BDE6-6EAE-AC55-FABBA54B31DC}"/>
              </a:ext>
            </a:extLst>
          </p:cNvPr>
          <p:cNvSpPr txBox="1"/>
          <p:nvPr/>
        </p:nvSpPr>
        <p:spPr>
          <a:xfrm>
            <a:off x="5073467" y="178686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</a:t>
            </a:r>
            <a:r>
              <a:rPr lang="fr-FR" b="0" i="0" dirty="0" err="1">
                <a:solidFill>
                  <a:srgbClr val="242424"/>
                </a:solidFill>
                <a:effectLst/>
                <a:latin typeface="sohne"/>
              </a:rPr>
              <a:t>schematic</a:t>
            </a:r>
            <a:r>
              <a:rPr lang="fr-FR" b="0" i="0" dirty="0">
                <a:solidFill>
                  <a:srgbClr val="242424"/>
                </a:solidFill>
                <a:effectLst/>
                <a:latin typeface="sohne"/>
              </a:rPr>
              <a:t> le fait très bien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28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F1F4-A1B4-3318-FEAD-3C73021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3B69AE5A-AFEF-2140-F430-5FFBB92302AD}"/>
              </a:ext>
            </a:extLst>
          </p:cNvPr>
          <p:cNvSpPr txBox="1"/>
          <p:nvPr/>
        </p:nvSpPr>
        <p:spPr>
          <a:xfrm>
            <a:off x="8847191" y="34803"/>
            <a:ext cx="334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Trucs et astuces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D2C42CC4-DA42-F6BC-D613-06771F374F3C}"/>
              </a:ext>
            </a:extLst>
          </p:cNvPr>
          <p:cNvSpPr/>
          <p:nvPr/>
        </p:nvSpPr>
        <p:spPr>
          <a:xfrm>
            <a:off x="-137160" y="-442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8EA09BDC-9B42-B202-71D8-2D91E510F02B}"/>
              </a:ext>
            </a:extLst>
          </p:cNvPr>
          <p:cNvSpPr/>
          <p:nvPr/>
        </p:nvSpPr>
        <p:spPr>
          <a:xfrm>
            <a:off x="0" y="135756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D601168-B79C-4599-57E6-78ED578B5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5F96CC4-88D0-2C3A-4F1C-A8BCB7644811}"/>
              </a:ext>
            </a:extLst>
          </p:cNvPr>
          <p:cNvSpPr txBox="1"/>
          <p:nvPr/>
        </p:nvSpPr>
        <p:spPr>
          <a:xfrm>
            <a:off x="282573" y="1487676"/>
            <a:ext cx="2093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Formulaires Types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9CC114-2B79-E6AF-2192-375204FBD375}"/>
              </a:ext>
            </a:extLst>
          </p:cNvPr>
          <p:cNvSpPr txBox="1"/>
          <p:nvPr/>
        </p:nvSpPr>
        <p:spPr>
          <a:xfrm>
            <a:off x="282573" y="2017893"/>
            <a:ext cx="171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Un peu d’aide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1FB337F-4A3A-6A70-BCF7-255EA23D5F12}"/>
              </a:ext>
            </a:extLst>
          </p:cNvPr>
          <p:cNvSpPr txBox="1"/>
          <p:nvPr/>
        </p:nvSpPr>
        <p:spPr>
          <a:xfrm>
            <a:off x="2470775" y="34803"/>
            <a:ext cx="44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Formulaires Types</a:t>
            </a:r>
          </a:p>
        </p:txBody>
      </p:sp>
    </p:spTree>
    <p:extLst>
      <p:ext uri="{BB962C8B-B14F-4D97-AF65-F5344CB8AC3E}">
        <p14:creationId xmlns:p14="http://schemas.microsoft.com/office/powerpoint/2010/main" val="3417689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E441-08BF-286A-4B66-F5D59368E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A57B60F-8576-A786-482E-039877BAC99D}"/>
              </a:ext>
            </a:extLst>
          </p:cNvPr>
          <p:cNvSpPr txBox="1"/>
          <p:nvPr/>
        </p:nvSpPr>
        <p:spPr>
          <a:xfrm>
            <a:off x="5059221" y="1547893"/>
            <a:ext cx="207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Sommaire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12BE7-2466-DD53-CF2F-AE75A0E78F34}"/>
              </a:ext>
            </a:extLst>
          </p:cNvPr>
          <p:cNvSpPr/>
          <p:nvPr/>
        </p:nvSpPr>
        <p:spPr>
          <a:xfrm>
            <a:off x="0" y="0"/>
            <a:ext cx="12370982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716B1E-40D7-AFBE-8CF1-B185E34F5CC6}"/>
              </a:ext>
            </a:extLst>
          </p:cNvPr>
          <p:cNvSpPr txBox="1"/>
          <p:nvPr/>
        </p:nvSpPr>
        <p:spPr>
          <a:xfrm>
            <a:off x="6636562" y="2927805"/>
            <a:ext cx="56591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{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name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 "Juliette 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Parillot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company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[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"Apside Top"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],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"job"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[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"Lead Dev"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],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"location"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"Orléans"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github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"julietteparillot45"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linkedIn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"https://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www.linkedin.com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/in/juliette-parillot-919471b8/"</a:t>
            </a:r>
            <a:endParaRPr lang="fr-FR" sz="2400" b="0" dirty="0">
              <a:solidFill>
                <a:srgbClr val="C9D1D9"/>
              </a:solidFill>
              <a:effectLst/>
              <a:latin typeface="JetBrains Mono"/>
            </a:endParaRPr>
          </a:p>
          <a:p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}</a:t>
            </a:r>
          </a:p>
          <a:p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A335F5-0834-2455-108B-38AD1055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30"/>
          <a:stretch/>
        </p:blipFill>
        <p:spPr>
          <a:xfrm>
            <a:off x="10598721" y="49486"/>
            <a:ext cx="1593279" cy="1840277"/>
          </a:xfrm>
          <a:prstGeom prst="rect">
            <a:avLst/>
          </a:prstGeom>
        </p:spPr>
      </p:pic>
      <p:pic>
        <p:nvPicPr>
          <p:cNvPr id="2" name="Image 1" descr="Une image contenant personne, habits, Visage humain, meubles&#10;&#10;Description générée automatiquement">
            <a:extLst>
              <a:ext uri="{FF2B5EF4-FFF2-40B4-BE49-F238E27FC236}">
                <a16:creationId xmlns:a16="http://schemas.microsoft.com/office/drawing/2014/main" id="{03CA5674-61E4-9512-3C2A-14ABBB2D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6" y="900619"/>
            <a:ext cx="1980908" cy="19782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09C87E-0C60-8EF1-E444-C3F4453A714C}"/>
              </a:ext>
            </a:extLst>
          </p:cNvPr>
          <p:cNvSpPr txBox="1"/>
          <p:nvPr/>
        </p:nvSpPr>
        <p:spPr>
          <a:xfrm>
            <a:off x="100939" y="3014132"/>
            <a:ext cx="54545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{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name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"Yann-Thomas Le Moigne"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company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[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"Apside Top"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"SDIS37"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],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"job"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[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"Tech Lead"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"SPV"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],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"location"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"Tours"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github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yatho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,</a:t>
            </a:r>
          </a:p>
          <a:p>
            <a:pPr lvl="1"/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linkedIn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: 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"https://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www.linkedin.com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/in/</a:t>
            </a:r>
            <a:r>
              <a:rPr lang="fr-FR" sz="2400" b="0" dirty="0" err="1">
                <a:solidFill>
                  <a:srgbClr val="A5D6FF"/>
                </a:solidFill>
                <a:effectLst/>
                <a:latin typeface="JetBrains Mono"/>
              </a:rPr>
              <a:t>yatho</a:t>
            </a:r>
            <a:r>
              <a:rPr lang="fr-FR" sz="2400" b="0" dirty="0">
                <a:solidFill>
                  <a:srgbClr val="A5D6FF"/>
                </a:solidFill>
                <a:effectLst/>
                <a:latin typeface="JetBrains Mono"/>
              </a:rPr>
              <a:t>"</a:t>
            </a:r>
            <a:endParaRPr lang="fr-FR" sz="2400" b="0" dirty="0">
              <a:solidFill>
                <a:srgbClr val="C9D1D9"/>
              </a:solidFill>
              <a:effectLst/>
              <a:latin typeface="JetBrains Mono"/>
            </a:endParaRPr>
          </a:p>
          <a:p>
            <a:r>
              <a:rPr lang="fr-FR" sz="2400" b="0" dirty="0">
                <a:solidFill>
                  <a:srgbClr val="C9D1D9"/>
                </a:solidFill>
                <a:effectLst/>
                <a:latin typeface="JetBrains Mono"/>
              </a:rPr>
              <a:t>}</a:t>
            </a:r>
            <a:endParaRPr lang="fr-FR" sz="2400" dirty="0"/>
          </a:p>
        </p:txBody>
      </p:sp>
      <p:pic>
        <p:nvPicPr>
          <p:cNvPr id="4" name="Picture 2" descr="@yatho">
            <a:extLst>
              <a:ext uri="{FF2B5EF4-FFF2-40B4-BE49-F238E27FC236}">
                <a16:creationId xmlns:a16="http://schemas.microsoft.com/office/drawing/2014/main" id="{03F1487B-037A-D104-3B5E-2C879D76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04" y="4722292"/>
            <a:ext cx="814326" cy="8143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63CFB8-13B1-09DE-1B97-8E576E297ACC}"/>
              </a:ext>
            </a:extLst>
          </p:cNvPr>
          <p:cNvSpPr txBox="1"/>
          <p:nvPr/>
        </p:nvSpPr>
        <p:spPr>
          <a:xfrm>
            <a:off x="4143454" y="1547894"/>
            <a:ext cx="390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Qui sommes-nous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B172A1-F66A-CCDD-9053-9F7DEAF54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684" y="900619"/>
            <a:ext cx="1980908" cy="19809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56CAE7-9B34-E1BB-EB7F-55DED7F74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6855" y="4598134"/>
            <a:ext cx="814326" cy="8143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261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FE71-9B98-9B1F-4B52-78C62C04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rme libre 52">
            <a:extLst>
              <a:ext uri="{FF2B5EF4-FFF2-40B4-BE49-F238E27FC236}">
                <a16:creationId xmlns:a16="http://schemas.microsoft.com/office/drawing/2014/main" id="{9F1E427B-0882-9B77-624C-BE9021BFE9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A940947-5AD3-B5FF-4609-0AACFBF39AEE}"/>
              </a:ext>
            </a:extLst>
          </p:cNvPr>
          <p:cNvSpPr txBox="1"/>
          <p:nvPr/>
        </p:nvSpPr>
        <p:spPr>
          <a:xfrm>
            <a:off x="2629367" y="4130767"/>
            <a:ext cx="6933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6CB53-9ECB-C913-117C-7B730193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89098"/>
            <a:ext cx="7772400" cy="2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6E6C-E82E-5903-5BFA-47B455C7D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rme libre 52">
            <a:extLst>
              <a:ext uri="{FF2B5EF4-FFF2-40B4-BE49-F238E27FC236}">
                <a16:creationId xmlns:a16="http://schemas.microsoft.com/office/drawing/2014/main" id="{D8B2147D-1787-A166-FC41-CBB71DFB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24392C2-A484-587A-8ABC-2345136F15D6}"/>
              </a:ext>
            </a:extLst>
          </p:cNvPr>
          <p:cNvSpPr txBox="1"/>
          <p:nvPr/>
        </p:nvSpPr>
        <p:spPr>
          <a:xfrm>
            <a:off x="2629367" y="4130767"/>
            <a:ext cx="6933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Merci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ECC903-B862-A4B2-F8A4-5D8FC760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89098"/>
            <a:ext cx="7772400" cy="2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1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8464008-5CBA-FDFA-68D9-5064F9EB0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7683499" y="1764438"/>
            <a:ext cx="6081221" cy="702396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522BF11-3A3A-17BF-3783-3DCE126984FD}"/>
              </a:ext>
            </a:extLst>
          </p:cNvPr>
          <p:cNvSpPr txBox="1"/>
          <p:nvPr/>
        </p:nvSpPr>
        <p:spPr>
          <a:xfrm>
            <a:off x="9992130" y="179169"/>
            <a:ext cx="207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Sommaire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529916A3-D35B-0774-2F0F-8819B0EC489A}"/>
              </a:ext>
            </a:extLst>
          </p:cNvPr>
          <p:cNvSpPr/>
          <p:nvPr/>
        </p:nvSpPr>
        <p:spPr>
          <a:xfrm>
            <a:off x="2376435" y="584200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670C7E1-21DC-423E-0E7D-97E77A601861}"/>
              </a:ext>
            </a:extLst>
          </p:cNvPr>
          <p:cNvSpPr txBox="1"/>
          <p:nvPr/>
        </p:nvSpPr>
        <p:spPr>
          <a:xfrm>
            <a:off x="2808235" y="711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Quelques nouveautés d’</a:t>
            </a:r>
            <a:r>
              <a:rPr lang="fr-FR" dirty="0" err="1"/>
              <a:t>Angular</a:t>
            </a:r>
            <a:r>
              <a:rPr lang="fr-FR" dirty="0"/>
              <a:t> 17</a:t>
            </a:r>
          </a:p>
          <a:p>
            <a:endParaRPr lang="fr-FR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09556A9B-1E67-7056-AC02-FE3A815BE7EA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321FB7DB-D08A-1D4E-8602-060D2C94F390}"/>
              </a:ext>
            </a:extLst>
          </p:cNvPr>
          <p:cNvSpPr/>
          <p:nvPr/>
        </p:nvSpPr>
        <p:spPr>
          <a:xfrm>
            <a:off x="2376435" y="1650138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903551FF-655E-0D40-69E5-ED1E0F4C00E8}"/>
              </a:ext>
            </a:extLst>
          </p:cNvPr>
          <p:cNvSpPr/>
          <p:nvPr/>
        </p:nvSpPr>
        <p:spPr>
          <a:xfrm>
            <a:off x="2376435" y="2603145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0BB4CB2-B2CF-C870-2291-8FF3329FD6EA}"/>
              </a:ext>
            </a:extLst>
          </p:cNvPr>
          <p:cNvSpPr txBox="1"/>
          <p:nvPr/>
        </p:nvSpPr>
        <p:spPr>
          <a:xfrm>
            <a:off x="2808235" y="179567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Migrer une application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BF6D25B-89E2-2938-8BCF-E1CA94D8C1B7}"/>
              </a:ext>
            </a:extLst>
          </p:cNvPr>
          <p:cNvSpPr txBox="1"/>
          <p:nvPr/>
        </p:nvSpPr>
        <p:spPr>
          <a:xfrm>
            <a:off x="2808235" y="274867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Entrons dans les détails</a:t>
            </a:r>
          </a:p>
        </p:txBody>
      </p:sp>
    </p:spTree>
    <p:extLst>
      <p:ext uri="{BB962C8B-B14F-4D97-AF65-F5344CB8AC3E}">
        <p14:creationId xmlns:p14="http://schemas.microsoft.com/office/powerpoint/2010/main" val="207025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10238-96B1-DBB9-CA1F-0E4E8F04A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BEC4F97A-8073-8284-CAD7-B8F42826E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7683499" y="1764438"/>
            <a:ext cx="6081221" cy="702396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C5FF3EA-E48B-CA0E-66AB-68C3D12386EA}"/>
              </a:ext>
            </a:extLst>
          </p:cNvPr>
          <p:cNvSpPr txBox="1"/>
          <p:nvPr/>
        </p:nvSpPr>
        <p:spPr>
          <a:xfrm>
            <a:off x="9992130" y="179169"/>
            <a:ext cx="207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Sommaire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40DB53B8-0B4E-3D76-91E5-070E4A5A23BC}"/>
              </a:ext>
            </a:extLst>
          </p:cNvPr>
          <p:cNvSpPr/>
          <p:nvPr/>
        </p:nvSpPr>
        <p:spPr>
          <a:xfrm>
            <a:off x="2376435" y="584200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4B249A-A2FD-8C9F-7159-64EE45D27F6C}"/>
              </a:ext>
            </a:extLst>
          </p:cNvPr>
          <p:cNvSpPr txBox="1"/>
          <p:nvPr/>
        </p:nvSpPr>
        <p:spPr>
          <a:xfrm>
            <a:off x="2808235" y="711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Quelques nouveautés d’</a:t>
            </a:r>
            <a:r>
              <a:rPr lang="fr-FR" dirty="0" err="1"/>
              <a:t>Angular</a:t>
            </a:r>
            <a:endParaRPr lang="fr-FR" dirty="0"/>
          </a:p>
          <a:p>
            <a:endParaRPr lang="fr-FR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F6D21E42-AA14-DB00-A08D-839725766C3C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A8DD817D-C5EF-DD1E-051F-3756779BA104}"/>
              </a:ext>
            </a:extLst>
          </p:cNvPr>
          <p:cNvSpPr/>
          <p:nvPr/>
        </p:nvSpPr>
        <p:spPr>
          <a:xfrm>
            <a:off x="2376435" y="1650138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830A25C-5A56-7AA1-E848-FFD8C9FC6FA4}"/>
              </a:ext>
            </a:extLst>
          </p:cNvPr>
          <p:cNvSpPr txBox="1"/>
          <p:nvPr/>
        </p:nvSpPr>
        <p:spPr>
          <a:xfrm>
            <a:off x="2808235" y="179567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Migrer une application vers </a:t>
            </a:r>
            <a:r>
              <a:rPr lang="fr-FR" dirty="0" err="1"/>
              <a:t>Angular</a:t>
            </a:r>
            <a:r>
              <a:rPr lang="fr-FR" dirty="0"/>
              <a:t> 17</a:t>
            </a:r>
          </a:p>
        </p:txBody>
      </p:sp>
    </p:spTree>
    <p:extLst>
      <p:ext uri="{BB962C8B-B14F-4D97-AF65-F5344CB8AC3E}">
        <p14:creationId xmlns:p14="http://schemas.microsoft.com/office/powerpoint/2010/main" val="91932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BA482-3FE9-A9DD-73E8-5C59327C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44E88C48-EB71-7EA5-5B18-D3453C793142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CC3314FA-624E-FCB8-CC15-2B560022353E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55EC00EE-2B68-46C2-837B-8CE6D440CFCA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AC72E03C-7884-50E1-8DF9-6AA67714D92B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466EE9-2226-B209-8232-138F06C17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6E1DD5-BF3F-217B-3A35-7E6CF5659A2D}"/>
              </a:ext>
            </a:extLst>
          </p:cNvPr>
          <p:cNvSpPr txBox="1"/>
          <p:nvPr/>
        </p:nvSpPr>
        <p:spPr>
          <a:xfrm>
            <a:off x="329799" y="1456898"/>
            <a:ext cx="204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F89AD6-5AA6-EADE-0D89-79129C897769}"/>
              </a:ext>
            </a:extLst>
          </p:cNvPr>
          <p:cNvSpPr txBox="1"/>
          <p:nvPr/>
        </p:nvSpPr>
        <p:spPr>
          <a:xfrm>
            <a:off x="277548" y="1910582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Documentation</a:t>
            </a:r>
          </a:p>
        </p:txBody>
      </p:sp>
      <p:pic>
        <p:nvPicPr>
          <p:cNvPr id="8" name="Picture 4" descr="Angular - PRESS KIT">
            <a:extLst>
              <a:ext uri="{FF2B5EF4-FFF2-40B4-BE49-F238E27FC236}">
                <a16:creationId xmlns:a16="http://schemas.microsoft.com/office/drawing/2014/main" id="{BEB4CECE-6710-5F93-B1EF-DEA329D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04" y="2156048"/>
            <a:ext cx="2548910" cy="25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934182-5E3A-0489-46DC-606E61F1E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8755847" y="2056579"/>
            <a:ext cx="2376435" cy="274484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A799D87-FDDD-7967-33A7-805CD52D5D7A}"/>
              </a:ext>
            </a:extLst>
          </p:cNvPr>
          <p:cNvCxnSpPr>
            <a:cxnSpLocks/>
          </p:cNvCxnSpPr>
          <p:nvPr/>
        </p:nvCxnSpPr>
        <p:spPr>
          <a:xfrm>
            <a:off x="6885992" y="3428999"/>
            <a:ext cx="925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7F804C8-C158-415C-CA3B-86512A352563}"/>
              </a:ext>
            </a:extLst>
          </p:cNvPr>
          <p:cNvSpPr txBox="1"/>
          <p:nvPr/>
        </p:nvSpPr>
        <p:spPr>
          <a:xfrm>
            <a:off x="277548" y="2174478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Playground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E3089B-8FC4-93BF-B80A-F66ACF14AB09}"/>
              </a:ext>
            </a:extLst>
          </p:cNvPr>
          <p:cNvSpPr txBox="1"/>
          <p:nvPr/>
        </p:nvSpPr>
        <p:spPr>
          <a:xfrm>
            <a:off x="277548" y="2438374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Standalone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66C74F-A077-6E93-EA8F-EA3F7CA8550D}"/>
              </a:ext>
            </a:extLst>
          </p:cNvPr>
          <p:cNvSpPr txBox="1"/>
          <p:nvPr/>
        </p:nvSpPr>
        <p:spPr>
          <a:xfrm>
            <a:off x="277548" y="2702270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Signals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575239-E883-CB57-05A6-C44B30E4E379}"/>
              </a:ext>
            </a:extLst>
          </p:cNvPr>
          <p:cNvSpPr txBox="1"/>
          <p:nvPr/>
        </p:nvSpPr>
        <p:spPr>
          <a:xfrm>
            <a:off x="277548" y="2966166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Formulaire Typé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0DB348-9F42-1427-FA37-8FA692FFBE90}"/>
              </a:ext>
            </a:extLst>
          </p:cNvPr>
          <p:cNvSpPr txBox="1"/>
          <p:nvPr/>
        </p:nvSpPr>
        <p:spPr>
          <a:xfrm>
            <a:off x="277548" y="3230062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ViteJs</a:t>
            </a:r>
            <a:r>
              <a:rPr lang="fr-FR" sz="1200" dirty="0">
                <a:solidFill>
                  <a:schemeClr val="bg1"/>
                </a:solidFill>
              </a:rPr>
              <a:t> / </a:t>
            </a:r>
            <a:r>
              <a:rPr lang="fr-FR" sz="1200" dirty="0" err="1">
                <a:solidFill>
                  <a:schemeClr val="bg1"/>
                </a:solidFill>
              </a:rPr>
              <a:t>EsBuild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DFCE5BE8-EA82-0DCF-3CFE-0ECEAE8076FE}"/>
              </a:ext>
            </a:extLst>
          </p:cNvPr>
          <p:cNvSpPr/>
          <p:nvPr/>
        </p:nvSpPr>
        <p:spPr>
          <a:xfrm>
            <a:off x="-7637" y="134720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3A5A33-DBEB-C6EA-87F0-AAAB38FB2004}"/>
              </a:ext>
            </a:extLst>
          </p:cNvPr>
          <p:cNvSpPr txBox="1"/>
          <p:nvPr/>
        </p:nvSpPr>
        <p:spPr>
          <a:xfrm>
            <a:off x="277548" y="3493958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DB184C-9812-F36F-810D-14D46068DEDA}"/>
              </a:ext>
            </a:extLst>
          </p:cNvPr>
          <p:cNvSpPr txBox="1"/>
          <p:nvPr/>
        </p:nvSpPr>
        <p:spPr>
          <a:xfrm>
            <a:off x="277548" y="3757855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9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60E2-6D03-D670-FED5-189D745E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F532FF3A-7D68-1ABB-2496-9901A4113C61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A8FFEBD1-5ADD-29C5-FB92-AC3993EB4672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61F449AE-DF6D-A235-4BFC-7E6711D3EC68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D39438DD-CE29-BB3A-170E-D35119BB24DF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BB8C793-E15B-EC45-F446-D63B303C1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ECDD26AB-501D-0E6F-7571-031C928D09B1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297B13-9DCF-71EE-730F-B280A719501E}"/>
              </a:ext>
            </a:extLst>
          </p:cNvPr>
          <p:cNvCxnSpPr>
            <a:cxnSpLocks/>
          </p:cNvCxnSpPr>
          <p:nvPr/>
        </p:nvCxnSpPr>
        <p:spPr>
          <a:xfrm>
            <a:off x="6752560" y="2416488"/>
            <a:ext cx="925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CECB050-E879-7EBA-C629-949F1EFC1ACB}"/>
              </a:ext>
            </a:extLst>
          </p:cNvPr>
          <p:cNvSpPr txBox="1"/>
          <p:nvPr/>
        </p:nvSpPr>
        <p:spPr>
          <a:xfrm>
            <a:off x="8853259" y="2231822"/>
            <a:ext cx="206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https://angular.dev/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69093-8A44-5528-37E4-577A29AE4397}"/>
              </a:ext>
            </a:extLst>
          </p:cNvPr>
          <p:cNvSpPr txBox="1"/>
          <p:nvPr/>
        </p:nvSpPr>
        <p:spPr>
          <a:xfrm>
            <a:off x="3767358" y="2231822"/>
            <a:ext cx="1960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https://angular.io/</a:t>
            </a:r>
            <a:r>
              <a:rPr lang="fr-FR" dirty="0"/>
              <a:t> </a:t>
            </a:r>
          </a:p>
        </p:txBody>
      </p:sp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982B9C0-4FAC-58B2-C5DE-921988281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156" y="2794378"/>
            <a:ext cx="4412752" cy="2520000"/>
          </a:xfrm>
          <a:prstGeom prst="rect">
            <a:avLst/>
          </a:prstGeom>
        </p:spPr>
      </p:pic>
      <p:pic>
        <p:nvPicPr>
          <p:cNvPr id="14" name="Image 13" descr="Une image contenant texte, capture d’écran, logo, Police&#10;&#10;Description générée automatiquement">
            <a:extLst>
              <a:ext uri="{FF2B5EF4-FFF2-40B4-BE49-F238E27FC236}">
                <a16:creationId xmlns:a16="http://schemas.microsoft.com/office/drawing/2014/main" id="{A6B2B8A0-111C-6B0C-03ED-85A8CF7AB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662" y="2794378"/>
            <a:ext cx="4394199" cy="2520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051AEE-E5D7-E3CC-902A-AC85AAEFCC06}"/>
              </a:ext>
            </a:extLst>
          </p:cNvPr>
          <p:cNvSpPr txBox="1"/>
          <p:nvPr/>
        </p:nvSpPr>
        <p:spPr>
          <a:xfrm>
            <a:off x="277548" y="1483173"/>
            <a:ext cx="18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359E3A-23BE-F099-CA03-C550FC39673A}"/>
              </a:ext>
            </a:extLst>
          </p:cNvPr>
          <p:cNvSpPr txBox="1"/>
          <p:nvPr/>
        </p:nvSpPr>
        <p:spPr>
          <a:xfrm>
            <a:off x="277548" y="193536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Playground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7FF0BF-3C87-C880-BADE-ADE338166FB4}"/>
              </a:ext>
            </a:extLst>
          </p:cNvPr>
          <p:cNvSpPr txBox="1"/>
          <p:nvPr/>
        </p:nvSpPr>
        <p:spPr>
          <a:xfrm>
            <a:off x="277548" y="2196282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Standalone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26AEB9-E567-2FAB-D0AF-46A6E834A079}"/>
              </a:ext>
            </a:extLst>
          </p:cNvPr>
          <p:cNvSpPr txBox="1"/>
          <p:nvPr/>
        </p:nvSpPr>
        <p:spPr>
          <a:xfrm>
            <a:off x="277548" y="245719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Signals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864792-B353-5C12-46D8-776831FFFEC3}"/>
              </a:ext>
            </a:extLst>
          </p:cNvPr>
          <p:cNvSpPr txBox="1"/>
          <p:nvPr/>
        </p:nvSpPr>
        <p:spPr>
          <a:xfrm>
            <a:off x="277548" y="2718112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Formulaire Typé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E8AEE9-E732-EB42-A42C-EA52E4F02491}"/>
              </a:ext>
            </a:extLst>
          </p:cNvPr>
          <p:cNvSpPr txBox="1"/>
          <p:nvPr/>
        </p:nvSpPr>
        <p:spPr>
          <a:xfrm>
            <a:off x="277548" y="297902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ViteJs</a:t>
            </a:r>
            <a:r>
              <a:rPr lang="fr-FR" sz="1200" dirty="0">
                <a:solidFill>
                  <a:schemeClr val="bg1"/>
                </a:solidFill>
              </a:rPr>
              <a:t> / </a:t>
            </a:r>
            <a:r>
              <a:rPr lang="fr-FR" sz="1200" dirty="0" err="1">
                <a:solidFill>
                  <a:schemeClr val="bg1"/>
                </a:solidFill>
              </a:rPr>
              <a:t>EsBuild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5D4B5A-9D95-3AC1-389B-B5955E08558F}"/>
              </a:ext>
            </a:extLst>
          </p:cNvPr>
          <p:cNvSpPr txBox="1"/>
          <p:nvPr/>
        </p:nvSpPr>
        <p:spPr>
          <a:xfrm>
            <a:off x="277548" y="3239942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8E9FEA-164C-9FAE-D11A-B227DCEF75B8}"/>
              </a:ext>
            </a:extLst>
          </p:cNvPr>
          <p:cNvSpPr txBox="1"/>
          <p:nvPr/>
        </p:nvSpPr>
        <p:spPr>
          <a:xfrm>
            <a:off x="277548" y="3500859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4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EA2D-2B21-7DD2-B6B9-F0092FF55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3A33D2D1-E9FF-6C3E-BCAB-7026BF95A773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A13E655C-2708-5F7E-5EC1-25286723BDAE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EF15852F-6060-03FC-759D-F7F4EA986DD3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BFE91202-F831-B711-2979-3BEDBBFB59C4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7F437BC-5C91-3B54-D22C-DB056C2E0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F84F0E84-57BA-21ED-91BC-47A4C137CF87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A58DF9-4170-D360-B581-E37B29C1E668}"/>
              </a:ext>
            </a:extLst>
          </p:cNvPr>
          <p:cNvSpPr txBox="1"/>
          <p:nvPr/>
        </p:nvSpPr>
        <p:spPr>
          <a:xfrm>
            <a:off x="5602099" y="1064703"/>
            <a:ext cx="3186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https://angular.dev/playground</a:t>
            </a:r>
            <a:r>
              <a:rPr lang="fr-FR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831680-1C79-B590-620B-0873852BEF4F}"/>
              </a:ext>
            </a:extLst>
          </p:cNvPr>
          <p:cNvSpPr txBox="1"/>
          <p:nvPr/>
        </p:nvSpPr>
        <p:spPr>
          <a:xfrm>
            <a:off x="277548" y="1932374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Standalone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CA4FFC-BE5A-7207-BCCF-67B082296EE4}"/>
              </a:ext>
            </a:extLst>
          </p:cNvPr>
          <p:cNvSpPr txBox="1"/>
          <p:nvPr/>
        </p:nvSpPr>
        <p:spPr>
          <a:xfrm>
            <a:off x="277548" y="2200069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Signals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D5BE6C-6DFD-D78F-2C27-D987FA456749}"/>
              </a:ext>
            </a:extLst>
          </p:cNvPr>
          <p:cNvSpPr txBox="1"/>
          <p:nvPr/>
        </p:nvSpPr>
        <p:spPr>
          <a:xfrm>
            <a:off x="277548" y="2467764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Formulaire Typé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E6B06FA-93F2-EF38-A29C-293F93CDAB83}"/>
              </a:ext>
            </a:extLst>
          </p:cNvPr>
          <p:cNvSpPr txBox="1"/>
          <p:nvPr/>
        </p:nvSpPr>
        <p:spPr>
          <a:xfrm>
            <a:off x="277548" y="2735459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ViteJs</a:t>
            </a:r>
            <a:r>
              <a:rPr lang="fr-FR" sz="1200" dirty="0">
                <a:solidFill>
                  <a:schemeClr val="bg1"/>
                </a:solidFill>
              </a:rPr>
              <a:t> / </a:t>
            </a:r>
            <a:r>
              <a:rPr lang="fr-FR" sz="1200" dirty="0" err="1">
                <a:solidFill>
                  <a:schemeClr val="bg1"/>
                </a:solidFill>
              </a:rPr>
              <a:t>EsBuild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584356-08A1-2515-CC70-B5A3938CAFC5}"/>
              </a:ext>
            </a:extLst>
          </p:cNvPr>
          <p:cNvSpPr txBox="1"/>
          <p:nvPr/>
        </p:nvSpPr>
        <p:spPr>
          <a:xfrm>
            <a:off x="277548" y="1481525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Playground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C47CA4B-1F5C-9C06-2090-0C0671F2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381" y="1573120"/>
            <a:ext cx="7772400" cy="440966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BB00721-E9FD-3F7F-15B5-944D5B46A66B}"/>
              </a:ext>
            </a:extLst>
          </p:cNvPr>
          <p:cNvSpPr txBox="1"/>
          <p:nvPr/>
        </p:nvSpPr>
        <p:spPr>
          <a:xfrm>
            <a:off x="277548" y="3003154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CABDC5-9F69-103B-D38D-AD7B00F99AE6}"/>
              </a:ext>
            </a:extLst>
          </p:cNvPr>
          <p:cNvSpPr txBox="1"/>
          <p:nvPr/>
        </p:nvSpPr>
        <p:spPr>
          <a:xfrm>
            <a:off x="277548" y="327084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8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D0F80-515F-4B80-2FC5-E145CDF3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6D722CAA-61D9-A049-C2EE-57E4FF8F7E5D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B4EECFBD-19F5-6884-8E6B-D33EC17587E3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FFB4B95-53EC-24D4-1030-7848FB983C32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49845E24-64A8-94F7-1AD8-5E120D109EC7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702FE4C-07E0-8C18-C79E-79D7661BD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A7ED33EB-0EE0-C6B5-AB4F-DCC6164E212A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135111-3386-130A-5AB6-9E27499E811A}"/>
              </a:ext>
            </a:extLst>
          </p:cNvPr>
          <p:cNvSpPr txBox="1"/>
          <p:nvPr/>
        </p:nvSpPr>
        <p:spPr>
          <a:xfrm>
            <a:off x="277548" y="1929420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Signals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CDAB85A-2FF7-2AA0-E5EA-31B063BFDC6D}"/>
              </a:ext>
            </a:extLst>
          </p:cNvPr>
          <p:cNvSpPr txBox="1"/>
          <p:nvPr/>
        </p:nvSpPr>
        <p:spPr>
          <a:xfrm>
            <a:off x="277548" y="2196592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Formulaire Typé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A7BD6D-40F3-3460-6B5F-0B6E8678D465}"/>
              </a:ext>
            </a:extLst>
          </p:cNvPr>
          <p:cNvSpPr txBox="1"/>
          <p:nvPr/>
        </p:nvSpPr>
        <p:spPr>
          <a:xfrm>
            <a:off x="277548" y="2463764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ViteJs</a:t>
            </a:r>
            <a:r>
              <a:rPr lang="fr-FR" sz="1200" dirty="0">
                <a:solidFill>
                  <a:schemeClr val="bg1"/>
                </a:solidFill>
              </a:rPr>
              <a:t> / </a:t>
            </a:r>
            <a:r>
              <a:rPr lang="fr-FR" sz="1200" dirty="0" err="1">
                <a:solidFill>
                  <a:schemeClr val="bg1"/>
                </a:solidFill>
              </a:rPr>
              <a:t>EsBuild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9008BB-EED7-D076-2C74-3CBE4B2D59C3}"/>
              </a:ext>
            </a:extLst>
          </p:cNvPr>
          <p:cNvSpPr txBox="1"/>
          <p:nvPr/>
        </p:nvSpPr>
        <p:spPr>
          <a:xfrm>
            <a:off x="277548" y="1490138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Standalone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25D0375E-6D75-DB62-1519-FE0DC71D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838" y="1929420"/>
            <a:ext cx="5107119" cy="3599572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AF7A263-5EEE-567A-419B-501CA5230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587" y="1929420"/>
            <a:ext cx="4576395" cy="35995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E6F7F5D-F90A-3FEC-73EF-9D88DF4891F2}"/>
              </a:ext>
            </a:extLst>
          </p:cNvPr>
          <p:cNvSpPr txBox="1"/>
          <p:nvPr/>
        </p:nvSpPr>
        <p:spPr>
          <a:xfrm>
            <a:off x="277548" y="2730936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5853F1-2C1E-98A9-DBBB-69E01A61A53F}"/>
              </a:ext>
            </a:extLst>
          </p:cNvPr>
          <p:cNvSpPr txBox="1"/>
          <p:nvPr/>
        </p:nvSpPr>
        <p:spPr>
          <a:xfrm>
            <a:off x="277548" y="2998108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534BE-559E-6390-9D00-0A7DDE97EAD8}"/>
              </a:ext>
            </a:extLst>
          </p:cNvPr>
          <p:cNvSpPr/>
          <p:nvPr/>
        </p:nvSpPr>
        <p:spPr>
          <a:xfrm>
            <a:off x="4431323" y="3587262"/>
            <a:ext cx="512466" cy="1256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2FD12-87E0-1B45-BB40-2756B398CC8B}"/>
              </a:ext>
            </a:extLst>
          </p:cNvPr>
          <p:cNvSpPr/>
          <p:nvPr/>
        </p:nvSpPr>
        <p:spPr>
          <a:xfrm>
            <a:off x="4518408" y="4151643"/>
            <a:ext cx="1093595" cy="102828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0A7A1-5CD5-4CDB-16B6-98734DEEF88B}"/>
              </a:ext>
            </a:extLst>
          </p:cNvPr>
          <p:cNvSpPr/>
          <p:nvPr/>
        </p:nvSpPr>
        <p:spPr>
          <a:xfrm>
            <a:off x="9305986" y="2962589"/>
            <a:ext cx="2169232" cy="75027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70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6815-67FF-F86D-BD41-1A30455C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72BA6A56-226F-3D9F-2CAF-4CD8FD153645}"/>
              </a:ext>
            </a:extLst>
          </p:cNvPr>
          <p:cNvSpPr txBox="1"/>
          <p:nvPr/>
        </p:nvSpPr>
        <p:spPr>
          <a:xfrm>
            <a:off x="5482668" y="34803"/>
            <a:ext cx="69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Quelques nouveautés d’</a:t>
            </a:r>
            <a:r>
              <a:rPr lang="fr-FR" sz="3600" dirty="0" err="1"/>
              <a:t>Angular</a:t>
            </a:r>
            <a:endParaRPr lang="fr-FR" sz="3600" dirty="0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6313F1F8-D4CA-81F4-B517-E02BA94147B9}"/>
              </a:ext>
            </a:extLst>
          </p:cNvPr>
          <p:cNvSpPr/>
          <p:nvPr/>
        </p:nvSpPr>
        <p:spPr>
          <a:xfrm>
            <a:off x="0" y="0"/>
            <a:ext cx="2376435" cy="6858000"/>
          </a:xfrm>
          <a:custGeom>
            <a:avLst/>
            <a:gdLst>
              <a:gd name="connsiteX0" fmla="*/ 0 w 2376435"/>
              <a:gd name="connsiteY0" fmla="*/ 0 h 6858000"/>
              <a:gd name="connsiteX1" fmla="*/ 2376435 w 2376435"/>
              <a:gd name="connsiteY1" fmla="*/ 0 h 6858000"/>
              <a:gd name="connsiteX2" fmla="*/ 2376435 w 2376435"/>
              <a:gd name="connsiteY2" fmla="*/ 584200 h 6858000"/>
              <a:gd name="connsiteX3" fmla="*/ 2376435 w 2376435"/>
              <a:gd name="connsiteY3" fmla="*/ 1244600 h 6858000"/>
              <a:gd name="connsiteX4" fmla="*/ 2376435 w 2376435"/>
              <a:gd name="connsiteY4" fmla="*/ 1650138 h 6858000"/>
              <a:gd name="connsiteX5" fmla="*/ 2376435 w 2376435"/>
              <a:gd name="connsiteY5" fmla="*/ 2310538 h 6858000"/>
              <a:gd name="connsiteX6" fmla="*/ 2376435 w 2376435"/>
              <a:gd name="connsiteY6" fmla="*/ 2603145 h 6858000"/>
              <a:gd name="connsiteX7" fmla="*/ 2376435 w 2376435"/>
              <a:gd name="connsiteY7" fmla="*/ 3263545 h 6858000"/>
              <a:gd name="connsiteX8" fmla="*/ 2376435 w 2376435"/>
              <a:gd name="connsiteY8" fmla="*/ 6858000 h 6858000"/>
              <a:gd name="connsiteX9" fmla="*/ 0 w 237643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6435" h="6858000">
                <a:moveTo>
                  <a:pt x="0" y="0"/>
                </a:moveTo>
                <a:lnTo>
                  <a:pt x="2376435" y="0"/>
                </a:lnTo>
                <a:lnTo>
                  <a:pt x="2376435" y="584200"/>
                </a:lnTo>
                <a:lnTo>
                  <a:pt x="2376435" y="1244600"/>
                </a:lnTo>
                <a:lnTo>
                  <a:pt x="2376435" y="1650138"/>
                </a:lnTo>
                <a:lnTo>
                  <a:pt x="2376435" y="2310538"/>
                </a:lnTo>
                <a:lnTo>
                  <a:pt x="2376435" y="2603145"/>
                </a:lnTo>
                <a:lnTo>
                  <a:pt x="2376435" y="3263545"/>
                </a:lnTo>
                <a:lnTo>
                  <a:pt x="2376435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2197A359-45C0-5DE1-A53D-B41AA0088665}"/>
              </a:ext>
            </a:extLst>
          </p:cNvPr>
          <p:cNvSpPr/>
          <p:nvPr/>
        </p:nvSpPr>
        <p:spPr>
          <a:xfrm>
            <a:off x="0" y="5393579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3E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C44FF99D-A38D-15BE-1C2E-AE446A69C598}"/>
              </a:ext>
            </a:extLst>
          </p:cNvPr>
          <p:cNvSpPr/>
          <p:nvPr/>
        </p:nvSpPr>
        <p:spPr>
          <a:xfrm>
            <a:off x="0" y="6346586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10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5203A69-4300-A909-30DF-150BF580B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30"/>
          <a:stretch/>
        </p:blipFill>
        <p:spPr>
          <a:xfrm>
            <a:off x="637278" y="130629"/>
            <a:ext cx="1101877" cy="1272695"/>
          </a:xfrm>
          <a:prstGeom prst="rect">
            <a:avLst/>
          </a:prstGeom>
        </p:spPr>
      </p:pic>
      <p:sp>
        <p:nvSpPr>
          <p:cNvPr id="44" name="Forme libre 43">
            <a:extLst>
              <a:ext uri="{FF2B5EF4-FFF2-40B4-BE49-F238E27FC236}">
                <a16:creationId xmlns:a16="http://schemas.microsoft.com/office/drawing/2014/main" id="{098C4221-1A58-C3C6-ECB0-ADE7FFF8F8E1}"/>
              </a:ext>
            </a:extLst>
          </p:cNvPr>
          <p:cNvSpPr/>
          <p:nvPr/>
        </p:nvSpPr>
        <p:spPr>
          <a:xfrm>
            <a:off x="-2" y="1357531"/>
            <a:ext cx="330200" cy="660400"/>
          </a:xfrm>
          <a:custGeom>
            <a:avLst/>
            <a:gdLst>
              <a:gd name="connsiteX0" fmla="*/ 0 w 330200"/>
              <a:gd name="connsiteY0" fmla="*/ 0 h 660400"/>
              <a:gd name="connsiteX1" fmla="*/ 330200 w 330200"/>
              <a:gd name="connsiteY1" fmla="*/ 330200 h 660400"/>
              <a:gd name="connsiteX2" fmla="*/ 0 w 330200"/>
              <a:gd name="connsiteY2" fmla="*/ 660400 h 660400"/>
              <a:gd name="connsiteX3" fmla="*/ 0 w 33020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660400">
                <a:moveTo>
                  <a:pt x="0" y="0"/>
                </a:moveTo>
                <a:cubicBezTo>
                  <a:pt x="182364" y="0"/>
                  <a:pt x="330200" y="147836"/>
                  <a:pt x="330200" y="330200"/>
                </a:cubicBezTo>
                <a:cubicBezTo>
                  <a:pt x="330200" y="512564"/>
                  <a:pt x="182364" y="660400"/>
                  <a:pt x="0" y="6604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3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2AB7D5-E7EF-F6EA-11C3-F1EE0CFDAF2D}"/>
              </a:ext>
            </a:extLst>
          </p:cNvPr>
          <p:cNvSpPr txBox="1"/>
          <p:nvPr/>
        </p:nvSpPr>
        <p:spPr>
          <a:xfrm>
            <a:off x="277548" y="1930311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Formulaire Typé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F28613-E777-9D40-98E0-B54E017DB7F3}"/>
              </a:ext>
            </a:extLst>
          </p:cNvPr>
          <p:cNvSpPr txBox="1"/>
          <p:nvPr/>
        </p:nvSpPr>
        <p:spPr>
          <a:xfrm>
            <a:off x="277548" y="2197483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ViteJs</a:t>
            </a:r>
            <a:r>
              <a:rPr lang="fr-FR" sz="1200" dirty="0">
                <a:solidFill>
                  <a:schemeClr val="bg1"/>
                </a:solidFill>
              </a:rPr>
              <a:t> / </a:t>
            </a:r>
            <a:r>
              <a:rPr lang="fr-FR" sz="1200" dirty="0" err="1">
                <a:solidFill>
                  <a:schemeClr val="bg1"/>
                </a:solidFill>
              </a:rPr>
              <a:t>EsBuild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2D9439-F238-0297-AB9B-0B59B13274D8}"/>
              </a:ext>
            </a:extLst>
          </p:cNvPr>
          <p:cNvSpPr txBox="1"/>
          <p:nvPr/>
        </p:nvSpPr>
        <p:spPr>
          <a:xfrm>
            <a:off x="277548" y="2464655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SSR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7CBF99-86DB-B582-E4DA-3C732FB5629D}"/>
              </a:ext>
            </a:extLst>
          </p:cNvPr>
          <p:cNvSpPr txBox="1"/>
          <p:nvPr/>
        </p:nvSpPr>
        <p:spPr>
          <a:xfrm>
            <a:off x="277548" y="2731827"/>
            <a:ext cx="17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Inject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5E3F61-B452-7C7D-3383-6857F20BAD23}"/>
              </a:ext>
            </a:extLst>
          </p:cNvPr>
          <p:cNvSpPr txBox="1"/>
          <p:nvPr/>
        </p:nvSpPr>
        <p:spPr>
          <a:xfrm>
            <a:off x="277548" y="1483587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Signals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FFCB17DE-DD3D-71AF-0B6A-265C015729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" t="6066"/>
          <a:stretch/>
        </p:blipFill>
        <p:spPr>
          <a:xfrm>
            <a:off x="3757405" y="1073426"/>
            <a:ext cx="7599294" cy="11240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DE54B3-759B-A141-99ED-EA46B29D3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852" y="2313314"/>
            <a:ext cx="7772400" cy="4185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584AB5-6AAD-04E3-CA75-1B531E3C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852" y="2881733"/>
            <a:ext cx="7772400" cy="5997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815114-2CAD-8B53-CD64-351C8AEF8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852" y="3550479"/>
            <a:ext cx="7772400" cy="667568"/>
          </a:xfrm>
          <a:prstGeom prst="rect">
            <a:avLst/>
          </a:prstGeom>
        </p:spPr>
      </p:pic>
      <p:pic>
        <p:nvPicPr>
          <p:cNvPr id="13" name="Image 1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5E776E2-B197-1C74-5B31-708279BFD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852" y="4364684"/>
            <a:ext cx="7772400" cy="19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419</Words>
  <Application>Microsoft Macintosh PowerPoint</Application>
  <PresentationFormat>Grand écran</PresentationFormat>
  <Paragraphs>137</Paragraphs>
  <Slides>21</Slides>
  <Notes>19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JetBrains Mono</vt:lpstr>
      <vt:lpstr>sohne</vt:lpstr>
      <vt:lpstr>Source Sans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Maîtriser Angular 17: Développement Avancé et Techniques Novatrices</dc:title>
  <dc:creator>Yann-Thomas LE MOIGNE</dc:creator>
  <cp:lastModifiedBy>Yann-Thomas LE MOIGNE</cp:lastModifiedBy>
  <cp:revision>71</cp:revision>
  <dcterms:created xsi:type="dcterms:W3CDTF">2023-12-08T11:23:38Z</dcterms:created>
  <dcterms:modified xsi:type="dcterms:W3CDTF">2024-01-26T09:27:45Z</dcterms:modified>
</cp:coreProperties>
</file>