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7556500" cy="10693400"/>
  <p:notesSz cx="7556500" cy="106934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00" d="100"/>
          <a:sy n="100" d="100"/>
        </p:scale>
        <p:origin x="1445" y="-123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5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6"/>
            <a:ext cx="6806565" cy="17109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5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2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10/24/2025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702278" y="10010777"/>
            <a:ext cx="168275" cy="2146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" Target="slide4.xml"/><Relationship Id="rId2" Type="http://schemas.openxmlformats.org/officeDocument/2006/relationships/slide" Target="slide3.xml"/><Relationship Id="rId1" Type="http://schemas.openxmlformats.org/officeDocument/2006/relationships/slideLayout" Target="../slideLayouts/slideLayout5.xml"/><Relationship Id="rId4" Type="http://schemas.openxmlformats.org/officeDocument/2006/relationships/slide" Target="slide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355342" y="2083290"/>
            <a:ext cx="2849880" cy="508634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"/>
              </a:spcBef>
            </a:pPr>
            <a:r>
              <a:rPr sz="1700" spc="-85" dirty="0">
                <a:latin typeface="Arial Black"/>
                <a:cs typeface="Arial Black"/>
              </a:rPr>
              <a:t>Final</a:t>
            </a:r>
            <a:r>
              <a:rPr sz="1700" spc="-100" dirty="0">
                <a:latin typeface="Arial Black"/>
                <a:cs typeface="Arial Black"/>
              </a:rPr>
              <a:t> Project </a:t>
            </a:r>
            <a:r>
              <a:rPr sz="1700" spc="-55" dirty="0">
                <a:latin typeface="Arial Black"/>
                <a:cs typeface="Arial Black"/>
              </a:rPr>
              <a:t>Presentation</a:t>
            </a:r>
            <a:endParaRPr sz="1700">
              <a:latin typeface="Arial Black"/>
              <a:cs typeface="Arial Black"/>
            </a:endParaRPr>
          </a:p>
          <a:p>
            <a:pPr marR="39370" algn="ctr">
              <a:lnSpc>
                <a:spcPct val="100000"/>
              </a:lnSpc>
              <a:spcBef>
                <a:spcPts val="55"/>
              </a:spcBef>
            </a:pPr>
            <a:r>
              <a:rPr sz="1400" spc="-40" dirty="0">
                <a:latin typeface="Arial Black"/>
                <a:cs typeface="Arial Black"/>
              </a:rPr>
              <a:t>Digital</a:t>
            </a:r>
            <a:r>
              <a:rPr sz="1400" spc="-45" dirty="0">
                <a:latin typeface="Arial Black"/>
                <a:cs typeface="Arial Black"/>
              </a:rPr>
              <a:t> </a:t>
            </a:r>
            <a:r>
              <a:rPr sz="1400" spc="-70" dirty="0">
                <a:latin typeface="Arial Black"/>
                <a:cs typeface="Arial Black"/>
              </a:rPr>
              <a:t>Attendance</a:t>
            </a:r>
            <a:r>
              <a:rPr sz="1400" spc="-4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Register</a:t>
            </a:r>
            <a:endParaRPr sz="1400">
              <a:latin typeface="Arial Black"/>
              <a:cs typeface="Arial Black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2263800" y="3208830"/>
            <a:ext cx="2993390" cy="25736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9370" algn="ctr">
              <a:lnSpc>
                <a:spcPts val="1415"/>
              </a:lnSpc>
              <a:spcBef>
                <a:spcPts val="95"/>
              </a:spcBef>
            </a:pPr>
            <a:r>
              <a:rPr sz="1200" spc="-125" dirty="0">
                <a:latin typeface="Arial Black"/>
                <a:cs typeface="Arial Black"/>
              </a:rPr>
              <a:t>Team</a:t>
            </a:r>
            <a:r>
              <a:rPr sz="1200" spc="-7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Members:</a:t>
            </a:r>
            <a:endParaRPr sz="1200" dirty="0">
              <a:latin typeface="Arial Black"/>
              <a:cs typeface="Arial Black"/>
            </a:endParaRPr>
          </a:p>
          <a:p>
            <a:pPr marL="39370" algn="ctr">
              <a:lnSpc>
                <a:spcPts val="1395"/>
              </a:lnSpc>
            </a:pPr>
            <a:r>
              <a:rPr sz="1200" dirty="0">
                <a:latin typeface="Tahoma"/>
                <a:cs typeface="Tahoma"/>
              </a:rPr>
              <a:t>Silas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Silas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(223075361)</a:t>
            </a:r>
            <a:endParaRPr sz="1200" dirty="0">
              <a:latin typeface="Tahoma"/>
              <a:cs typeface="Tahoma"/>
            </a:endParaRPr>
          </a:p>
          <a:p>
            <a:pPr marL="39370" algn="ctr">
              <a:lnSpc>
                <a:spcPts val="1395"/>
              </a:lnSpc>
            </a:pPr>
            <a:r>
              <a:rPr sz="1200" dirty="0">
                <a:latin typeface="Tahoma"/>
                <a:cs typeface="Tahoma"/>
              </a:rPr>
              <a:t>Joba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Elikana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(223081965)</a:t>
            </a:r>
            <a:endParaRPr sz="1200" dirty="0">
              <a:latin typeface="Tahoma"/>
              <a:cs typeface="Tahoma"/>
            </a:endParaRPr>
          </a:p>
          <a:p>
            <a:pPr algn="ctr">
              <a:lnSpc>
                <a:spcPts val="1415"/>
              </a:lnSpc>
            </a:pPr>
            <a:r>
              <a:rPr sz="1200" spc="10" dirty="0">
                <a:latin typeface="Tahoma"/>
                <a:cs typeface="Tahoma"/>
              </a:rPr>
              <a:t>Geoffrey</a:t>
            </a:r>
            <a:r>
              <a:rPr sz="1200" spc="145" dirty="0">
                <a:latin typeface="Tahoma"/>
                <a:cs typeface="Tahoma"/>
              </a:rPr>
              <a:t> </a:t>
            </a:r>
            <a:r>
              <a:rPr sz="1200" spc="10" dirty="0">
                <a:latin typeface="Tahoma"/>
                <a:cs typeface="Tahoma"/>
              </a:rPr>
              <a:t>Sankandi</a:t>
            </a:r>
            <a:r>
              <a:rPr sz="1200" spc="1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(222034726)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 dirty="0">
              <a:latin typeface="Tahoma"/>
              <a:cs typeface="Tahoma"/>
            </a:endParaRPr>
          </a:p>
          <a:p>
            <a:pPr marL="39370" algn="ctr">
              <a:lnSpc>
                <a:spcPts val="1415"/>
              </a:lnSpc>
            </a:pPr>
            <a:r>
              <a:rPr sz="1200" spc="-10" dirty="0">
                <a:latin typeface="Arial Black"/>
                <a:cs typeface="Arial Black"/>
              </a:rPr>
              <a:t>Module:</a:t>
            </a:r>
            <a:endParaRPr sz="1200" dirty="0">
              <a:latin typeface="Arial Black"/>
              <a:cs typeface="Arial Black"/>
            </a:endParaRPr>
          </a:p>
          <a:p>
            <a:pPr algn="ctr">
              <a:lnSpc>
                <a:spcPts val="1415"/>
              </a:lnSpc>
            </a:pPr>
            <a:r>
              <a:rPr sz="1200" dirty="0">
                <a:latin typeface="Tahoma"/>
                <a:cs typeface="Tahoma"/>
              </a:rPr>
              <a:t>WAD621S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-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Web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Application</a:t>
            </a:r>
            <a:r>
              <a:rPr sz="1200" spc="1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Development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340"/>
              </a:spcBef>
            </a:pPr>
            <a:endParaRPr sz="1200" dirty="0">
              <a:latin typeface="Tahoma"/>
              <a:cs typeface="Tahoma"/>
            </a:endParaRPr>
          </a:p>
          <a:p>
            <a:pPr marL="39370" algn="ctr">
              <a:lnSpc>
                <a:spcPts val="1415"/>
              </a:lnSpc>
            </a:pPr>
            <a:r>
              <a:rPr sz="1200" spc="-10" dirty="0">
                <a:latin typeface="Arial Black"/>
                <a:cs typeface="Arial Black"/>
              </a:rPr>
              <a:t>Lecturer:</a:t>
            </a:r>
            <a:endParaRPr sz="1200" dirty="0">
              <a:latin typeface="Arial Black"/>
              <a:cs typeface="Arial Black"/>
            </a:endParaRPr>
          </a:p>
          <a:p>
            <a:pPr marL="39370" algn="ctr">
              <a:lnSpc>
                <a:spcPts val="1415"/>
              </a:lnSpc>
            </a:pPr>
            <a:r>
              <a:rPr sz="1200" spc="95" dirty="0">
                <a:latin typeface="Tahoma"/>
                <a:cs typeface="Tahoma"/>
              </a:rPr>
              <a:t>Ms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Josephina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60" dirty="0">
                <a:latin typeface="Tahoma"/>
                <a:cs typeface="Tahoma"/>
              </a:rPr>
              <a:t>Muntuumo</a:t>
            </a:r>
            <a:endParaRPr sz="1200" dirty="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305"/>
              </a:spcBef>
            </a:pPr>
            <a:endParaRPr sz="1200" dirty="0">
              <a:latin typeface="Tahoma"/>
              <a:cs typeface="Tahoma"/>
            </a:endParaRPr>
          </a:p>
          <a:p>
            <a:pPr marL="39370" algn="ctr">
              <a:lnSpc>
                <a:spcPct val="100000"/>
              </a:lnSpc>
              <a:spcBef>
                <a:spcPts val="5"/>
              </a:spcBef>
            </a:pPr>
            <a:r>
              <a:rPr sz="1200" spc="50" dirty="0">
                <a:latin typeface="Tahoma"/>
                <a:cs typeface="Tahoma"/>
              </a:rPr>
              <a:t>October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2,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2025</a:t>
            </a:r>
            <a:endParaRPr sz="1200" dirty="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887298" y="844280"/>
            <a:ext cx="5785485" cy="285369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400" spc="-10" dirty="0">
                <a:latin typeface="Arial Black"/>
                <a:cs typeface="Arial Black"/>
              </a:rPr>
              <a:t>Contents</a:t>
            </a:r>
            <a:endParaRPr sz="1400">
              <a:latin typeface="Arial Black"/>
              <a:cs typeface="Arial Black"/>
            </a:endParaRPr>
          </a:p>
          <a:p>
            <a:pPr marL="220345" indent="-207645">
              <a:lnSpc>
                <a:spcPct val="100000"/>
              </a:lnSpc>
              <a:spcBef>
                <a:spcPts val="1320"/>
              </a:spcBef>
              <a:buAutoNum type="arabicPlain"/>
              <a:tabLst>
                <a:tab pos="220345" algn="l"/>
                <a:tab pos="5692775" algn="l"/>
              </a:tabLst>
            </a:pPr>
            <a:r>
              <a:rPr sz="1100" spc="-50" dirty="0">
                <a:latin typeface="Arial Black"/>
                <a:cs typeface="Arial Black"/>
                <a:hlinkClick r:id="rId2" action="ppaction://hlinksldjump"/>
              </a:rPr>
              <a:t>Introduction</a:t>
            </a:r>
            <a:r>
              <a:rPr sz="1100" spc="-55" dirty="0"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sz="1100" spc="-170" dirty="0">
                <a:latin typeface="Arial Black"/>
                <a:cs typeface="Arial Black"/>
                <a:hlinkClick r:id="rId2" action="ppaction://hlinksldjump"/>
              </a:rPr>
              <a:t>&amp;</a:t>
            </a:r>
            <a:r>
              <a:rPr sz="1100" spc="-55" dirty="0"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sz="1100" spc="-10" dirty="0">
                <a:latin typeface="Arial Black"/>
                <a:cs typeface="Arial Black"/>
                <a:hlinkClick r:id="rId2" action="ppaction://hlinksldjump"/>
              </a:rPr>
              <a:t>Background</a:t>
            </a:r>
            <a:r>
              <a:rPr sz="1100" dirty="0">
                <a:latin typeface="Arial Black"/>
                <a:cs typeface="Arial Black"/>
              </a:rPr>
              <a:t>	</a:t>
            </a:r>
            <a:r>
              <a:rPr sz="1100" spc="-65" dirty="0">
                <a:latin typeface="Arial Black"/>
                <a:cs typeface="Arial Black"/>
              </a:rPr>
              <a:t>3</a:t>
            </a:r>
            <a:endParaRPr sz="1100">
              <a:latin typeface="Arial Black"/>
              <a:cs typeface="Arial Black"/>
            </a:endParaRPr>
          </a:p>
          <a:p>
            <a:pPr marL="220345" indent="-207645">
              <a:lnSpc>
                <a:spcPct val="100000"/>
              </a:lnSpc>
              <a:spcBef>
                <a:spcPts val="1125"/>
              </a:spcBef>
              <a:buAutoNum type="arabicPlain"/>
              <a:tabLst>
                <a:tab pos="220345" algn="l"/>
                <a:tab pos="5692775" algn="l"/>
              </a:tabLst>
            </a:pPr>
            <a:r>
              <a:rPr sz="1100" spc="-70" dirty="0">
                <a:latin typeface="Arial Black"/>
                <a:cs typeface="Arial Black"/>
                <a:hlinkClick r:id="rId2" action="ppaction://hlinksldjump"/>
              </a:rPr>
              <a:t>Problem</a:t>
            </a:r>
            <a:r>
              <a:rPr sz="1100" spc="-45" dirty="0"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sz="1100" spc="-70" dirty="0">
                <a:latin typeface="Arial Black"/>
                <a:cs typeface="Arial Black"/>
                <a:hlinkClick r:id="rId2" action="ppaction://hlinksldjump"/>
              </a:rPr>
              <a:t>Statement</a:t>
            </a:r>
            <a:r>
              <a:rPr sz="1100" spc="-45" dirty="0"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sz="1100" spc="-170" dirty="0">
                <a:latin typeface="Arial Black"/>
                <a:cs typeface="Arial Black"/>
                <a:hlinkClick r:id="rId2" action="ppaction://hlinksldjump"/>
              </a:rPr>
              <a:t>&amp;</a:t>
            </a:r>
            <a:r>
              <a:rPr sz="1100" spc="-45" dirty="0"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sz="1100" spc="-10" dirty="0">
                <a:latin typeface="Arial Black"/>
                <a:cs typeface="Arial Black"/>
                <a:hlinkClick r:id="rId2" action="ppaction://hlinksldjump"/>
              </a:rPr>
              <a:t>Objectives</a:t>
            </a:r>
            <a:r>
              <a:rPr sz="1100" dirty="0">
                <a:latin typeface="Arial Black"/>
                <a:cs typeface="Arial Black"/>
              </a:rPr>
              <a:t>	</a:t>
            </a:r>
            <a:r>
              <a:rPr sz="1100" spc="-65" dirty="0">
                <a:latin typeface="Arial Black"/>
                <a:cs typeface="Arial Black"/>
              </a:rPr>
              <a:t>3</a:t>
            </a:r>
            <a:endParaRPr sz="1100">
              <a:latin typeface="Arial Black"/>
              <a:cs typeface="Arial Black"/>
            </a:endParaRPr>
          </a:p>
          <a:p>
            <a:pPr marL="541020" lvl="1" indent="-32067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541020" algn="l"/>
                <a:tab pos="5692775" algn="l"/>
              </a:tabLst>
            </a:pPr>
            <a:r>
              <a:rPr sz="1100" spc="10" dirty="0">
                <a:latin typeface="Tahoma"/>
                <a:cs typeface="Tahoma"/>
                <a:hlinkClick r:id="rId2" action="ppaction://hlinksldjump"/>
              </a:rPr>
              <a:t>Problem</a:t>
            </a:r>
            <a:r>
              <a:rPr sz="1100" spc="-90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10" dirty="0">
                <a:latin typeface="Tahoma"/>
                <a:cs typeface="Tahoma"/>
                <a:hlinkClick r:id="rId2" action="ppaction://hlinksldjump"/>
              </a:rPr>
              <a:t>Solved</a:t>
            </a:r>
            <a:r>
              <a:rPr sz="1100" spc="29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50" dirty="0">
                <a:latin typeface="Tahoma"/>
                <a:cs typeface="Tahoma"/>
              </a:rPr>
              <a:t>3</a:t>
            </a:r>
            <a:endParaRPr sz="1100">
              <a:latin typeface="Tahoma"/>
              <a:cs typeface="Tahoma"/>
            </a:endParaRPr>
          </a:p>
          <a:p>
            <a:pPr marL="541020" lvl="1" indent="-32067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541020" algn="l"/>
                <a:tab pos="1962150" algn="l"/>
                <a:tab pos="5692775" algn="l"/>
              </a:tabLst>
            </a:pPr>
            <a:r>
              <a:rPr sz="1100" dirty="0">
                <a:latin typeface="Tahoma"/>
                <a:cs typeface="Tahoma"/>
                <a:hlinkClick r:id="rId2" action="ppaction://hlinksldjump"/>
              </a:rPr>
              <a:t>Objectives</a:t>
            </a:r>
            <a:r>
              <a:rPr sz="1100" spc="18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spc="-10" dirty="0">
                <a:latin typeface="Tahoma"/>
                <a:cs typeface="Tahoma"/>
                <a:hlinkClick r:id="rId2" action="ppaction://hlinksldjump"/>
              </a:rPr>
              <a:t>Achieved</a:t>
            </a:r>
            <a:r>
              <a:rPr sz="1100" dirty="0">
                <a:latin typeface="Tahoma"/>
                <a:cs typeface="Tahoma"/>
              </a:rPr>
              <a:t>	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50" dirty="0">
                <a:latin typeface="Tahoma"/>
                <a:cs typeface="Tahoma"/>
              </a:rPr>
              <a:t>3</a:t>
            </a:r>
            <a:endParaRPr sz="1100">
              <a:latin typeface="Tahoma"/>
              <a:cs typeface="Tahoma"/>
            </a:endParaRPr>
          </a:p>
          <a:p>
            <a:pPr marL="220345" indent="-207645">
              <a:lnSpc>
                <a:spcPct val="100000"/>
              </a:lnSpc>
              <a:spcBef>
                <a:spcPts val="1125"/>
              </a:spcBef>
              <a:buAutoNum type="arabicPlain"/>
              <a:tabLst>
                <a:tab pos="220345" algn="l"/>
                <a:tab pos="5692775" algn="l"/>
              </a:tabLst>
            </a:pPr>
            <a:r>
              <a:rPr sz="1100" spc="-105" dirty="0">
                <a:latin typeface="Arial Black"/>
                <a:cs typeface="Arial Black"/>
                <a:hlinkClick r:id="rId2" action="ppaction://hlinksldjump"/>
              </a:rPr>
              <a:t>The</a:t>
            </a:r>
            <a:r>
              <a:rPr sz="1100" spc="-50" dirty="0"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sz="1100" spc="-55" dirty="0">
                <a:latin typeface="Arial Black"/>
                <a:cs typeface="Arial Black"/>
                <a:hlinkClick r:id="rId2" action="ppaction://hlinksldjump"/>
              </a:rPr>
              <a:t>Implemented</a:t>
            </a:r>
            <a:r>
              <a:rPr sz="1100" spc="-50" dirty="0">
                <a:latin typeface="Arial Black"/>
                <a:cs typeface="Arial Black"/>
                <a:hlinkClick r:id="rId2" action="ppaction://hlinksldjump"/>
              </a:rPr>
              <a:t> </a:t>
            </a:r>
            <a:r>
              <a:rPr sz="1100" spc="-10" dirty="0">
                <a:latin typeface="Arial Black"/>
                <a:cs typeface="Arial Black"/>
                <a:hlinkClick r:id="rId2" action="ppaction://hlinksldjump"/>
              </a:rPr>
              <a:t>Solution</a:t>
            </a:r>
            <a:r>
              <a:rPr sz="1100" dirty="0">
                <a:latin typeface="Arial Black"/>
                <a:cs typeface="Arial Black"/>
              </a:rPr>
              <a:t>	</a:t>
            </a:r>
            <a:r>
              <a:rPr sz="1100" spc="-65" dirty="0">
                <a:latin typeface="Arial Black"/>
                <a:cs typeface="Arial Black"/>
              </a:rPr>
              <a:t>3</a:t>
            </a:r>
            <a:endParaRPr sz="1100">
              <a:latin typeface="Arial Black"/>
              <a:cs typeface="Arial Black"/>
            </a:endParaRPr>
          </a:p>
          <a:p>
            <a:pPr marL="541020" lvl="1" indent="-32067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541020" algn="l"/>
                <a:tab pos="5692775" algn="l"/>
              </a:tabLst>
            </a:pPr>
            <a:r>
              <a:rPr sz="1100" dirty="0">
                <a:latin typeface="Tahoma"/>
                <a:cs typeface="Tahoma"/>
                <a:hlinkClick r:id="rId2" action="ppaction://hlinksldjump"/>
              </a:rPr>
              <a:t>Key</a:t>
            </a:r>
            <a:r>
              <a:rPr sz="1100" spc="-85" dirty="0">
                <a:latin typeface="Tahoma"/>
                <a:cs typeface="Tahoma"/>
                <a:hlinkClick r:id="rId2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2" action="ppaction://hlinksldjump"/>
              </a:rPr>
              <a:t>Features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50" dirty="0">
                <a:latin typeface="Tahoma"/>
                <a:cs typeface="Tahoma"/>
              </a:rPr>
              <a:t>3</a:t>
            </a:r>
            <a:endParaRPr sz="1100">
              <a:latin typeface="Tahoma"/>
              <a:cs typeface="Tahoma"/>
            </a:endParaRPr>
          </a:p>
          <a:p>
            <a:pPr marL="541020" lvl="1" indent="-32067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541020" algn="l"/>
                <a:tab pos="5692775" algn="l"/>
              </a:tabLst>
            </a:pPr>
            <a:r>
              <a:rPr sz="1100" dirty="0">
                <a:latin typeface="Tahoma"/>
                <a:cs typeface="Tahoma"/>
                <a:hlinkClick r:id="rId3" action="ppaction://hlinksldjump"/>
              </a:rPr>
              <a:t>Technology</a:t>
            </a:r>
            <a:r>
              <a:rPr sz="1100" spc="-85" dirty="0">
                <a:latin typeface="Tahoma"/>
                <a:cs typeface="Tahoma"/>
                <a:hlinkClick r:id="rId3" action="ppaction://hlinksldjump"/>
              </a:rPr>
              <a:t> </a:t>
            </a:r>
            <a:r>
              <a:rPr sz="1100" dirty="0">
                <a:latin typeface="Tahoma"/>
                <a:cs typeface="Tahoma"/>
                <a:hlinkClick r:id="rId3" action="ppaction://hlinksldjump"/>
              </a:rPr>
              <a:t>Stack</a:t>
            </a:r>
            <a:r>
              <a:rPr sz="1100" spc="3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50" dirty="0">
                <a:latin typeface="Tahoma"/>
                <a:cs typeface="Tahoma"/>
              </a:rPr>
              <a:t>4</a:t>
            </a:r>
            <a:endParaRPr sz="1100">
              <a:latin typeface="Tahoma"/>
              <a:cs typeface="Tahoma"/>
            </a:endParaRPr>
          </a:p>
          <a:p>
            <a:pPr marL="220345" indent="-207645">
              <a:lnSpc>
                <a:spcPct val="100000"/>
              </a:lnSpc>
              <a:spcBef>
                <a:spcPts val="1125"/>
              </a:spcBef>
              <a:buAutoNum type="arabicPlain"/>
              <a:tabLst>
                <a:tab pos="220345" algn="l"/>
                <a:tab pos="5692775" algn="l"/>
              </a:tabLst>
            </a:pPr>
            <a:r>
              <a:rPr sz="1100" spc="-70" dirty="0">
                <a:latin typeface="Arial Black"/>
                <a:cs typeface="Arial Black"/>
                <a:hlinkClick r:id="rId3" action="ppaction://hlinksldjump"/>
              </a:rPr>
              <a:t>Application</a:t>
            </a:r>
            <a:r>
              <a:rPr sz="1100" dirty="0">
                <a:latin typeface="Arial Black"/>
                <a:cs typeface="Arial Black"/>
                <a:hlinkClick r:id="rId3" action="ppaction://hlinksldjump"/>
              </a:rPr>
              <a:t> </a:t>
            </a:r>
            <a:r>
              <a:rPr sz="1100" spc="-10" dirty="0">
                <a:latin typeface="Arial Black"/>
                <a:cs typeface="Arial Black"/>
                <a:hlinkClick r:id="rId3" action="ppaction://hlinksldjump"/>
              </a:rPr>
              <a:t>Showcase</a:t>
            </a:r>
            <a:r>
              <a:rPr sz="1100" dirty="0">
                <a:latin typeface="Arial Black"/>
                <a:cs typeface="Arial Black"/>
              </a:rPr>
              <a:t>	</a:t>
            </a:r>
            <a:r>
              <a:rPr sz="1100" spc="-65" dirty="0">
                <a:latin typeface="Arial Black"/>
                <a:cs typeface="Arial Black"/>
              </a:rPr>
              <a:t>4</a:t>
            </a:r>
            <a:endParaRPr sz="1100">
              <a:latin typeface="Arial Black"/>
              <a:cs typeface="Arial Black"/>
            </a:endParaRPr>
          </a:p>
          <a:p>
            <a:pPr marL="220345" indent="-207645">
              <a:lnSpc>
                <a:spcPct val="100000"/>
              </a:lnSpc>
              <a:spcBef>
                <a:spcPts val="1125"/>
              </a:spcBef>
              <a:buAutoNum type="arabicPlain"/>
              <a:tabLst>
                <a:tab pos="220345" algn="l"/>
                <a:tab pos="5692775" algn="l"/>
              </a:tabLst>
            </a:pPr>
            <a:r>
              <a:rPr sz="1100" spc="-85" dirty="0">
                <a:latin typeface="Arial Black"/>
                <a:cs typeface="Arial Black"/>
                <a:hlinkClick r:id="rId4" action="ppaction://hlinksldjump"/>
              </a:rPr>
              <a:t>Project</a:t>
            </a:r>
            <a:r>
              <a:rPr sz="1100" spc="-45" dirty="0">
                <a:latin typeface="Arial Black"/>
                <a:cs typeface="Arial Black"/>
                <a:hlinkClick r:id="rId4" action="ppaction://hlinksldjump"/>
              </a:rPr>
              <a:t> </a:t>
            </a:r>
            <a:r>
              <a:rPr sz="1100" spc="-85" dirty="0">
                <a:latin typeface="Arial Black"/>
                <a:cs typeface="Arial Black"/>
                <a:hlinkClick r:id="rId4" action="ppaction://hlinksldjump"/>
              </a:rPr>
              <a:t>Outcomes</a:t>
            </a:r>
            <a:r>
              <a:rPr sz="1100" spc="-40" dirty="0">
                <a:latin typeface="Arial Black"/>
                <a:cs typeface="Arial Black"/>
                <a:hlinkClick r:id="rId4" action="ppaction://hlinksldjump"/>
              </a:rPr>
              <a:t> </a:t>
            </a:r>
            <a:r>
              <a:rPr sz="1100" spc="-170" dirty="0">
                <a:latin typeface="Arial Black"/>
                <a:cs typeface="Arial Black"/>
                <a:hlinkClick r:id="rId4" action="ppaction://hlinksldjump"/>
              </a:rPr>
              <a:t>&amp;</a:t>
            </a:r>
            <a:r>
              <a:rPr sz="1100" spc="-45" dirty="0">
                <a:latin typeface="Arial Black"/>
                <a:cs typeface="Arial Black"/>
                <a:hlinkClick r:id="rId4" action="ppaction://hlinksldjump"/>
              </a:rPr>
              <a:t> </a:t>
            </a:r>
            <a:r>
              <a:rPr sz="1100" spc="-10" dirty="0">
                <a:latin typeface="Arial Black"/>
                <a:cs typeface="Arial Black"/>
                <a:hlinkClick r:id="rId4" action="ppaction://hlinksldjump"/>
              </a:rPr>
              <a:t>Conclusion</a:t>
            </a:r>
            <a:r>
              <a:rPr sz="1100" dirty="0">
                <a:latin typeface="Arial Black"/>
                <a:cs typeface="Arial Black"/>
              </a:rPr>
              <a:t>	</a:t>
            </a:r>
            <a:r>
              <a:rPr sz="1100" spc="-65" dirty="0">
                <a:latin typeface="Arial Black"/>
                <a:cs typeface="Arial Black"/>
              </a:rPr>
              <a:t>6</a:t>
            </a:r>
            <a:endParaRPr sz="1100">
              <a:latin typeface="Arial Black"/>
              <a:cs typeface="Arial Black"/>
            </a:endParaRPr>
          </a:p>
          <a:p>
            <a:pPr marL="541020" lvl="1" indent="-32067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541020" algn="l"/>
                <a:tab pos="5692775" algn="l"/>
              </a:tabLst>
            </a:pPr>
            <a:r>
              <a:rPr sz="1100" dirty="0">
                <a:latin typeface="Tahoma"/>
                <a:cs typeface="Tahoma"/>
                <a:hlinkClick r:id="rId4" action="ppaction://hlinksldjump"/>
              </a:rPr>
              <a:t>Outcomes</a:t>
            </a:r>
            <a:r>
              <a:rPr sz="1100" spc="85" dirty="0">
                <a:latin typeface="Tahoma"/>
                <a:cs typeface="Tahoma"/>
              </a:rPr>
              <a:t> 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50" dirty="0">
                <a:latin typeface="Tahoma"/>
                <a:cs typeface="Tahoma"/>
              </a:rPr>
              <a:t>6</a:t>
            </a:r>
            <a:endParaRPr sz="1100">
              <a:latin typeface="Tahoma"/>
              <a:cs typeface="Tahoma"/>
            </a:endParaRPr>
          </a:p>
          <a:p>
            <a:pPr marL="541020" lvl="1" indent="-320675">
              <a:lnSpc>
                <a:spcPct val="100000"/>
              </a:lnSpc>
              <a:spcBef>
                <a:spcPts val="35"/>
              </a:spcBef>
              <a:buAutoNum type="arabicPeriod"/>
              <a:tabLst>
                <a:tab pos="541020" algn="l"/>
                <a:tab pos="5692775" algn="l"/>
              </a:tabLst>
            </a:pPr>
            <a:r>
              <a:rPr sz="1100" dirty="0">
                <a:latin typeface="Tahoma"/>
                <a:cs typeface="Tahoma"/>
                <a:hlinkClick r:id="rId4" action="ppaction://hlinksldjump"/>
              </a:rPr>
              <a:t>Conclusion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.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spc="-50" dirty="0">
                <a:latin typeface="Tahoma"/>
                <a:cs typeface="Tahoma"/>
              </a:rPr>
              <a:t>.</a:t>
            </a:r>
            <a:r>
              <a:rPr sz="1100" dirty="0">
                <a:latin typeface="Tahoma"/>
                <a:cs typeface="Tahoma"/>
              </a:rPr>
              <a:t>	</a:t>
            </a:r>
            <a:r>
              <a:rPr sz="1100" spc="-50" dirty="0">
                <a:latin typeface="Tahoma"/>
                <a:cs typeface="Tahoma"/>
              </a:rPr>
              <a:t>6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887298" y="844280"/>
            <a:ext cx="5841365" cy="87503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 Black"/>
              <a:buAutoNum type="arabicPlain"/>
              <a:tabLst>
                <a:tab pos="298450" algn="l"/>
              </a:tabLst>
            </a:pPr>
            <a:r>
              <a:rPr sz="1400" spc="-40" dirty="0">
                <a:latin typeface="Arial Black"/>
                <a:cs typeface="Arial Black"/>
              </a:rPr>
              <a:t>Introduction</a:t>
            </a:r>
            <a:r>
              <a:rPr sz="1400" spc="-60" dirty="0">
                <a:latin typeface="Arial Black"/>
                <a:cs typeface="Arial Black"/>
              </a:rPr>
              <a:t> </a:t>
            </a:r>
            <a:r>
              <a:rPr sz="1400" spc="-175" dirty="0">
                <a:latin typeface="Arial Black"/>
                <a:cs typeface="Arial Black"/>
              </a:rPr>
              <a:t>&amp;</a:t>
            </a:r>
            <a:r>
              <a:rPr sz="1400" spc="-6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Background</a:t>
            </a:r>
            <a:endParaRPr sz="1400">
              <a:latin typeface="Arial Black"/>
              <a:cs typeface="Arial Black"/>
            </a:endParaRPr>
          </a:p>
          <a:p>
            <a:pPr marL="12700" marR="60325" algn="just">
              <a:lnSpc>
                <a:spcPct val="102600"/>
              </a:lnSpc>
              <a:spcBef>
                <a:spcPts val="1285"/>
              </a:spcBef>
            </a:pPr>
            <a:r>
              <a:rPr sz="1100" spc="60" dirty="0">
                <a:latin typeface="Tahoma"/>
                <a:cs typeface="Tahoma"/>
              </a:rPr>
              <a:t>Most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educational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institutions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and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organizations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have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long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relied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on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paper-based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atten- </a:t>
            </a:r>
            <a:r>
              <a:rPr sz="1100" dirty="0">
                <a:latin typeface="Tahoma"/>
                <a:cs typeface="Tahoma"/>
              </a:rPr>
              <a:t>dance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registers.</a:t>
            </a:r>
            <a:r>
              <a:rPr sz="1100" spc="235" dirty="0">
                <a:latin typeface="Tahoma"/>
                <a:cs typeface="Tahoma"/>
              </a:rPr>
              <a:t>  </a:t>
            </a:r>
            <a:r>
              <a:rPr sz="1100" dirty="0">
                <a:latin typeface="Tahoma"/>
                <a:cs typeface="Tahoma"/>
              </a:rPr>
              <a:t>These</a:t>
            </a:r>
            <a:r>
              <a:rPr sz="1100" spc="2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traditional</a:t>
            </a:r>
            <a:r>
              <a:rPr sz="1100" spc="2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sign-in</a:t>
            </a:r>
            <a:r>
              <a:rPr sz="1100" spc="2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sheets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are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inefficient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2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prone</a:t>
            </a:r>
            <a:r>
              <a:rPr sz="1100" spc="2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2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common </a:t>
            </a:r>
            <a:r>
              <a:rPr sz="1100" spc="10" dirty="0">
                <a:latin typeface="Tahoma"/>
                <a:cs typeface="Tahoma"/>
              </a:rPr>
              <a:t>issues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such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as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physical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damage,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loss,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and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manipulation.</a:t>
            </a:r>
            <a:r>
              <a:rPr sz="1100" spc="80" dirty="0">
                <a:latin typeface="Tahoma"/>
                <a:cs typeface="Tahoma"/>
              </a:rPr>
              <a:t>  </a:t>
            </a:r>
            <a:r>
              <a:rPr sz="1100" spc="10" dirty="0">
                <a:latin typeface="Tahoma"/>
                <a:cs typeface="Tahoma"/>
              </a:rPr>
              <a:t>Furthermore,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they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make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it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ex- </a:t>
            </a:r>
            <a:r>
              <a:rPr sz="1100" spc="10" dirty="0">
                <a:latin typeface="Tahoma"/>
                <a:cs typeface="Tahoma"/>
              </a:rPr>
              <a:t>tremely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difficult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to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track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attendance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records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efficiently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over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time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or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aggregate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12700" marR="60325" algn="just">
              <a:lnSpc>
                <a:spcPct val="102600"/>
              </a:lnSpc>
              <a:spcBef>
                <a:spcPts val="675"/>
              </a:spcBef>
            </a:pPr>
            <a:r>
              <a:rPr sz="1100" spc="55" dirty="0">
                <a:latin typeface="Tahoma"/>
                <a:cs typeface="Tahoma"/>
              </a:rPr>
              <a:t>Our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project,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Digital</a:t>
            </a:r>
            <a:r>
              <a:rPr sz="1100" spc="100" dirty="0">
                <a:latin typeface="Arial Black"/>
                <a:cs typeface="Arial Black"/>
              </a:rPr>
              <a:t> </a:t>
            </a:r>
            <a:r>
              <a:rPr sz="1100" spc="-70" dirty="0">
                <a:latin typeface="Arial Black"/>
                <a:cs typeface="Arial Black"/>
              </a:rPr>
              <a:t>Attendance</a:t>
            </a:r>
            <a:r>
              <a:rPr sz="1100" spc="100" dirty="0">
                <a:latin typeface="Arial Black"/>
                <a:cs typeface="Arial Black"/>
              </a:rPr>
              <a:t> </a:t>
            </a:r>
            <a:r>
              <a:rPr sz="1100" spc="-60" dirty="0">
                <a:latin typeface="Arial Black"/>
                <a:cs typeface="Arial Black"/>
              </a:rPr>
              <a:t>Register</a:t>
            </a:r>
            <a:r>
              <a:rPr sz="1100" spc="-60" dirty="0">
                <a:latin typeface="Tahoma"/>
                <a:cs typeface="Tahoma"/>
              </a:rPr>
              <a:t>,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was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developed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solve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this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problem.</a:t>
            </a:r>
            <a:r>
              <a:rPr sz="1100" spc="4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It </a:t>
            </a:r>
            <a:r>
              <a:rPr sz="1100" spc="10" dirty="0">
                <a:latin typeface="Tahoma"/>
                <a:cs typeface="Tahoma"/>
              </a:rPr>
              <a:t>replaces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insecure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paper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sign-in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sheets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with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secure,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reliable,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and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efficient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web-based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so- </a:t>
            </a:r>
            <a:r>
              <a:rPr sz="1100" spc="20" dirty="0">
                <a:latin typeface="Tahoma"/>
                <a:cs typeface="Tahoma"/>
              </a:rPr>
              <a:t>lution.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By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digitising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the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attendance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tracking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process,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our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application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saves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time,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ensures </a:t>
            </a:r>
            <a:r>
              <a:rPr sz="1100" dirty="0">
                <a:latin typeface="Tahoma"/>
                <a:cs typeface="Tahoma"/>
              </a:rPr>
              <a:t>data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accuracy,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makes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data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retrieval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analysis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instantaneous.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894"/>
              </a:spcBef>
            </a:pPr>
            <a:endParaRPr sz="11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 Black"/>
              <a:buAutoNum type="arabicPlain" startAt="2"/>
              <a:tabLst>
                <a:tab pos="298450" algn="l"/>
              </a:tabLst>
            </a:pPr>
            <a:r>
              <a:rPr sz="1400" spc="-50" dirty="0">
                <a:latin typeface="Arial Black"/>
                <a:cs typeface="Arial Black"/>
              </a:rPr>
              <a:t>Problem</a:t>
            </a:r>
            <a:r>
              <a:rPr sz="1400" spc="-65" dirty="0">
                <a:latin typeface="Arial Black"/>
                <a:cs typeface="Arial Black"/>
              </a:rPr>
              <a:t> </a:t>
            </a:r>
            <a:r>
              <a:rPr sz="1400" spc="-60" dirty="0">
                <a:latin typeface="Arial Black"/>
                <a:cs typeface="Arial Black"/>
              </a:rPr>
              <a:t>Statement</a:t>
            </a:r>
            <a:r>
              <a:rPr sz="1400" spc="-65" dirty="0">
                <a:latin typeface="Arial Black"/>
                <a:cs typeface="Arial Black"/>
              </a:rPr>
              <a:t> </a:t>
            </a:r>
            <a:r>
              <a:rPr sz="1400" spc="-175" dirty="0">
                <a:latin typeface="Arial Black"/>
                <a:cs typeface="Arial Black"/>
              </a:rPr>
              <a:t>&amp;</a:t>
            </a:r>
            <a:r>
              <a:rPr sz="1400" spc="-6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Objectives</a:t>
            </a:r>
            <a:endParaRPr sz="1400">
              <a:latin typeface="Arial Black"/>
              <a:cs typeface="Arial Black"/>
            </a:endParaRPr>
          </a:p>
          <a:p>
            <a:pPr marL="381000" lvl="1" indent="-368300">
              <a:lnSpc>
                <a:spcPct val="100000"/>
              </a:lnSpc>
              <a:spcBef>
                <a:spcPts val="1260"/>
              </a:spcBef>
              <a:buFont typeface="Arial Black"/>
              <a:buAutoNum type="arabicPeriod"/>
              <a:tabLst>
                <a:tab pos="381000" algn="l"/>
              </a:tabLst>
            </a:pPr>
            <a:r>
              <a:rPr sz="1200" spc="-65" dirty="0">
                <a:latin typeface="Arial Black"/>
                <a:cs typeface="Arial Black"/>
              </a:rPr>
              <a:t>Problem</a:t>
            </a:r>
            <a:r>
              <a:rPr sz="1200" spc="-5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Solved</a:t>
            </a:r>
            <a:endParaRPr sz="120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1100" spc="20" dirty="0">
                <a:latin typeface="Tahoma"/>
                <a:cs typeface="Tahoma"/>
              </a:rPr>
              <a:t>The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project directly addresses the core problems of </a:t>
            </a:r>
            <a:r>
              <a:rPr sz="1100" spc="50" dirty="0">
                <a:latin typeface="Tahoma"/>
                <a:cs typeface="Tahoma"/>
              </a:rPr>
              <a:t>manual</a:t>
            </a:r>
            <a:r>
              <a:rPr sz="1100" spc="20" dirty="0">
                <a:latin typeface="Tahoma"/>
                <a:cs typeface="Tahoma"/>
              </a:rPr>
              <a:t> attendance </a:t>
            </a:r>
            <a:r>
              <a:rPr sz="1100" spc="-10" dirty="0">
                <a:latin typeface="Tahoma"/>
                <a:cs typeface="Tahoma"/>
              </a:rPr>
              <a:t>registers: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5"/>
              </a:spcBef>
              <a:buChar char="•"/>
              <a:tabLst>
                <a:tab pos="360045" algn="l"/>
              </a:tabLst>
            </a:pPr>
            <a:r>
              <a:rPr sz="1100" dirty="0">
                <a:latin typeface="Tahoma"/>
                <a:cs typeface="Tahoma"/>
              </a:rPr>
              <a:t>They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are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spc="-55" dirty="0">
                <a:latin typeface="Arial Black"/>
                <a:cs typeface="Arial Black"/>
              </a:rPr>
              <a:t>inefficient</a:t>
            </a:r>
            <a:r>
              <a:rPr sz="1100" spc="4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time-</a:t>
            </a:r>
            <a:r>
              <a:rPr sz="1100" spc="-10" dirty="0">
                <a:latin typeface="Tahoma"/>
                <a:cs typeface="Tahoma"/>
              </a:rPr>
              <a:t>consuming.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0"/>
              </a:spcBef>
              <a:buChar char="•"/>
              <a:tabLst>
                <a:tab pos="360045" algn="l"/>
              </a:tabLst>
            </a:pPr>
            <a:r>
              <a:rPr sz="1100" dirty="0">
                <a:latin typeface="Tahoma"/>
                <a:cs typeface="Tahoma"/>
              </a:rPr>
              <a:t>They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are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35" dirty="0">
                <a:latin typeface="Arial Black"/>
                <a:cs typeface="Arial Black"/>
              </a:rPr>
              <a:t>error-</a:t>
            </a:r>
            <a:r>
              <a:rPr sz="1100" spc="-55" dirty="0">
                <a:latin typeface="Arial Black"/>
                <a:cs typeface="Arial Black"/>
              </a:rPr>
              <a:t>prone</a:t>
            </a:r>
            <a:r>
              <a:rPr sz="1100" spc="-55" dirty="0">
                <a:latin typeface="Tahoma"/>
                <a:cs typeface="Tahoma"/>
              </a:rPr>
              <a:t>,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leading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inaccurate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records.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5"/>
              </a:spcBef>
              <a:buChar char="•"/>
              <a:tabLst>
                <a:tab pos="360045" algn="l"/>
              </a:tabLst>
            </a:pPr>
            <a:r>
              <a:rPr sz="1100" dirty="0">
                <a:latin typeface="Tahoma"/>
                <a:cs typeface="Tahoma"/>
              </a:rPr>
              <a:t>They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make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difficult</a:t>
            </a:r>
            <a:r>
              <a:rPr sz="1100" spc="5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to</a:t>
            </a:r>
            <a:r>
              <a:rPr sz="1100" spc="5" dirty="0">
                <a:latin typeface="Arial Black"/>
                <a:cs typeface="Arial Black"/>
              </a:rPr>
              <a:t> </a:t>
            </a:r>
            <a:r>
              <a:rPr sz="1100" spc="-40" dirty="0">
                <a:latin typeface="Arial Black"/>
                <a:cs typeface="Arial Black"/>
              </a:rPr>
              <a:t>monitor</a:t>
            </a:r>
            <a:r>
              <a:rPr sz="110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trends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verify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late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arrivals.</a:t>
            </a:r>
            <a:endParaRPr sz="11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45"/>
              </a:spcBef>
              <a:buFont typeface="Tahoma"/>
              <a:buChar char="•"/>
            </a:pPr>
            <a:endParaRPr sz="1100">
              <a:latin typeface="Tahoma"/>
              <a:cs typeface="Tahoma"/>
            </a:endParaRPr>
          </a:p>
          <a:p>
            <a:pPr marL="381000" lvl="1" indent="-368300">
              <a:lnSpc>
                <a:spcPct val="100000"/>
              </a:lnSpc>
              <a:buFont typeface="Arial Black"/>
              <a:buAutoNum type="arabicPeriod" startAt="2"/>
              <a:tabLst>
                <a:tab pos="381000" algn="l"/>
              </a:tabLst>
            </a:pPr>
            <a:r>
              <a:rPr sz="1200" spc="-85" dirty="0">
                <a:latin typeface="Arial Black"/>
                <a:cs typeface="Arial Black"/>
              </a:rPr>
              <a:t>Objectives</a:t>
            </a:r>
            <a:r>
              <a:rPr sz="1200" spc="-1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Achieved</a:t>
            </a:r>
            <a:endParaRPr sz="1200">
              <a:latin typeface="Arial Black"/>
              <a:cs typeface="Arial Black"/>
            </a:endParaRPr>
          </a:p>
          <a:p>
            <a:pPr marL="12700" marR="60325" algn="just">
              <a:lnSpc>
                <a:spcPct val="102600"/>
              </a:lnSpc>
              <a:spcBef>
                <a:spcPts val="860"/>
              </a:spcBef>
            </a:pPr>
            <a:r>
              <a:rPr sz="1100" spc="10" dirty="0">
                <a:latin typeface="Tahoma"/>
                <a:cs typeface="Tahoma"/>
              </a:rPr>
              <a:t>The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general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objective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was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to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develop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user-friendly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web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application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to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digitally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record, </a:t>
            </a:r>
            <a:r>
              <a:rPr sz="1100" spc="10" dirty="0">
                <a:latin typeface="Tahoma"/>
                <a:cs typeface="Tahoma"/>
              </a:rPr>
              <a:t>track,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and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store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attendance.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We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successfully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met</a:t>
            </a:r>
            <a:r>
              <a:rPr sz="1100" spc="5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all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specific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objectives: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0"/>
              </a:spcBef>
              <a:buFont typeface="Tahoma"/>
              <a:buChar char="•"/>
              <a:tabLst>
                <a:tab pos="360045" algn="l"/>
              </a:tabLst>
            </a:pPr>
            <a:r>
              <a:rPr sz="1100" spc="-80" dirty="0">
                <a:latin typeface="Arial Black"/>
                <a:cs typeface="Arial Black"/>
              </a:rPr>
              <a:t>Created</a:t>
            </a:r>
            <a:r>
              <a:rPr sz="1100" spc="9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HTML-based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attendance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form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1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user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sign-</a:t>
            </a:r>
            <a:r>
              <a:rPr sz="1100" spc="-25" dirty="0">
                <a:latin typeface="Tahoma"/>
                <a:cs typeface="Tahoma"/>
              </a:rPr>
              <a:t>in.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0"/>
              </a:spcBef>
              <a:buFont typeface="Tahoma"/>
              <a:buChar char="•"/>
              <a:tabLst>
                <a:tab pos="360045" algn="l"/>
              </a:tabLst>
            </a:pPr>
            <a:r>
              <a:rPr sz="1100" spc="-100" dirty="0">
                <a:latin typeface="Arial Black"/>
                <a:cs typeface="Arial Black"/>
              </a:rPr>
              <a:t>Used</a:t>
            </a:r>
            <a:r>
              <a:rPr sz="1100" spc="100" dirty="0">
                <a:latin typeface="Arial Black"/>
                <a:cs typeface="Arial Black"/>
              </a:rPr>
              <a:t> </a:t>
            </a:r>
            <a:r>
              <a:rPr sz="1100" spc="-114" dirty="0">
                <a:latin typeface="Arial Black"/>
                <a:cs typeface="Arial Black"/>
              </a:rPr>
              <a:t>JavaScript</a:t>
            </a:r>
            <a:r>
              <a:rPr sz="1100" spc="10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validate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input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automatically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highlight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late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arrivals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red.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5"/>
              </a:spcBef>
              <a:buFont typeface="Tahoma"/>
              <a:buChar char="•"/>
              <a:tabLst>
                <a:tab pos="360045" algn="l"/>
              </a:tabLst>
            </a:pPr>
            <a:r>
              <a:rPr sz="1100" spc="-55" dirty="0">
                <a:latin typeface="Arial Black"/>
                <a:cs typeface="Arial Black"/>
              </a:rPr>
              <a:t>Implemented</a:t>
            </a:r>
            <a:r>
              <a:rPr sz="1100" spc="6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PHP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back-end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securely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process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store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attendance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0"/>
              </a:spcBef>
              <a:buFont typeface="Tahoma"/>
              <a:buChar char="•"/>
              <a:tabLst>
                <a:tab pos="360045" algn="l"/>
              </a:tabLst>
            </a:pPr>
            <a:r>
              <a:rPr sz="1100" spc="-60" dirty="0">
                <a:latin typeface="Arial Black"/>
                <a:cs typeface="Arial Black"/>
              </a:rPr>
              <a:t>Utilized</a:t>
            </a:r>
            <a:r>
              <a:rPr sz="1100" spc="-3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a MySQL database to</a:t>
            </a:r>
            <a:r>
              <a:rPr sz="1100" spc="-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act as a persistent,</a:t>
            </a:r>
            <a:r>
              <a:rPr sz="1100" spc="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secure log for all attendance </a:t>
            </a:r>
            <a:r>
              <a:rPr sz="1100" spc="-10" dirty="0">
                <a:latin typeface="Tahoma"/>
                <a:cs typeface="Tahoma"/>
              </a:rPr>
              <a:t>records.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5"/>
              </a:spcBef>
              <a:buFont typeface="Tahoma"/>
              <a:buChar char="•"/>
              <a:tabLst>
                <a:tab pos="360045" algn="l"/>
              </a:tabLst>
            </a:pPr>
            <a:r>
              <a:rPr sz="1100" spc="-75" dirty="0">
                <a:latin typeface="Arial Black"/>
                <a:cs typeface="Arial Black"/>
              </a:rPr>
              <a:t>Generated</a:t>
            </a:r>
            <a:r>
              <a:rPr sz="1100" spc="8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daily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attendance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summaries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reports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administrators.</a:t>
            </a:r>
            <a:endParaRPr sz="11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890"/>
              </a:spcBef>
              <a:buFont typeface="Tahoma"/>
              <a:buChar char="•"/>
            </a:pPr>
            <a:endParaRPr sz="11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 Black"/>
              <a:buAutoNum type="arabicPlain" startAt="2"/>
              <a:tabLst>
                <a:tab pos="298450" algn="l"/>
              </a:tabLst>
            </a:pPr>
            <a:r>
              <a:rPr sz="1400" spc="-105" dirty="0">
                <a:latin typeface="Arial Black"/>
                <a:cs typeface="Arial Black"/>
              </a:rPr>
              <a:t>The</a:t>
            </a:r>
            <a:r>
              <a:rPr sz="1400" spc="-65" dirty="0">
                <a:latin typeface="Arial Black"/>
                <a:cs typeface="Arial Black"/>
              </a:rPr>
              <a:t> </a:t>
            </a:r>
            <a:r>
              <a:rPr sz="1400" spc="-40" dirty="0">
                <a:latin typeface="Arial Black"/>
                <a:cs typeface="Arial Black"/>
              </a:rPr>
              <a:t>Implemented</a:t>
            </a:r>
            <a:r>
              <a:rPr sz="1400" spc="-65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Solution</a:t>
            </a:r>
            <a:endParaRPr sz="1400">
              <a:latin typeface="Arial Black"/>
              <a:cs typeface="Arial Black"/>
            </a:endParaRPr>
          </a:p>
          <a:p>
            <a:pPr marL="12700" marR="60325" algn="just">
              <a:lnSpc>
                <a:spcPct val="102600"/>
              </a:lnSpc>
              <a:spcBef>
                <a:spcPts val="1285"/>
              </a:spcBef>
            </a:pPr>
            <a:r>
              <a:rPr sz="1100" spc="10" dirty="0">
                <a:latin typeface="Tahoma"/>
                <a:cs typeface="Tahoma"/>
              </a:rPr>
              <a:t>The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final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product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is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functional,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web-based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attendance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register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system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that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allows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users </a:t>
            </a:r>
            <a:r>
              <a:rPr sz="1100" spc="10" dirty="0">
                <a:latin typeface="Tahoma"/>
                <a:cs typeface="Tahoma"/>
              </a:rPr>
              <a:t>to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sign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in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digitally.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The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system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architecture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is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built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on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classic,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robust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technology</a:t>
            </a:r>
            <a:r>
              <a:rPr sz="1100" spc="4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stack.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50"/>
              </a:spcBef>
            </a:pPr>
            <a:endParaRPr sz="1100">
              <a:latin typeface="Tahoma"/>
              <a:cs typeface="Tahoma"/>
            </a:endParaRPr>
          </a:p>
          <a:p>
            <a:pPr marL="381000" lvl="1" indent="-368300">
              <a:lnSpc>
                <a:spcPct val="100000"/>
              </a:lnSpc>
              <a:buFont typeface="Arial Black"/>
              <a:buAutoNum type="arabicPeriod"/>
              <a:tabLst>
                <a:tab pos="381000" algn="l"/>
              </a:tabLst>
            </a:pPr>
            <a:r>
              <a:rPr sz="1200" spc="-135" dirty="0">
                <a:latin typeface="Arial Black"/>
                <a:cs typeface="Arial Black"/>
              </a:rPr>
              <a:t>Key</a:t>
            </a:r>
            <a:r>
              <a:rPr sz="1200" spc="-7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Features</a:t>
            </a:r>
            <a:endParaRPr sz="1200">
              <a:latin typeface="Arial Black"/>
              <a:cs typeface="Arial Black"/>
            </a:endParaRPr>
          </a:p>
          <a:p>
            <a:pPr marL="360045" lvl="2" indent="-122555">
              <a:lnSpc>
                <a:spcPct val="100000"/>
              </a:lnSpc>
              <a:spcBef>
                <a:spcPts val="890"/>
              </a:spcBef>
              <a:buFont typeface="Tahoma"/>
              <a:buChar char="•"/>
              <a:tabLst>
                <a:tab pos="360045" algn="l"/>
              </a:tabLst>
            </a:pPr>
            <a:r>
              <a:rPr sz="1100" spc="-80" dirty="0">
                <a:latin typeface="Arial Black"/>
                <a:cs typeface="Arial Black"/>
              </a:rPr>
              <a:t>Simple</a:t>
            </a:r>
            <a:r>
              <a:rPr sz="1100" spc="50" dirty="0">
                <a:latin typeface="Arial Black"/>
                <a:cs typeface="Arial Black"/>
              </a:rPr>
              <a:t> </a:t>
            </a:r>
            <a:r>
              <a:rPr sz="1100" spc="-55" dirty="0">
                <a:latin typeface="Arial Black"/>
                <a:cs typeface="Arial Black"/>
              </a:rPr>
              <a:t>Sign-</a:t>
            </a:r>
            <a:r>
              <a:rPr sz="1100" spc="-50" dirty="0">
                <a:latin typeface="Arial Black"/>
                <a:cs typeface="Arial Black"/>
              </a:rPr>
              <a:t>In</a:t>
            </a:r>
            <a:r>
              <a:rPr sz="1100" spc="5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Form:</a:t>
            </a:r>
            <a:r>
              <a:rPr sz="1100" spc="19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clean,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responsive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front-end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built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HTML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7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CSS.</a:t>
            </a:r>
            <a:endParaRPr sz="1100">
              <a:latin typeface="Tahoma"/>
              <a:cs typeface="Tahoma"/>
            </a:endParaRPr>
          </a:p>
          <a:p>
            <a:pPr marL="358775" marR="60325" lvl="2" indent="-121920">
              <a:lnSpc>
                <a:spcPct val="102600"/>
              </a:lnSpc>
              <a:spcBef>
                <a:spcPts val="680"/>
              </a:spcBef>
              <a:buFont typeface="Tahoma"/>
              <a:buChar char="•"/>
              <a:tabLst>
                <a:tab pos="358775" algn="l"/>
              </a:tabLst>
            </a:pPr>
            <a:r>
              <a:rPr sz="1100" spc="-90" dirty="0">
                <a:latin typeface="Arial Black"/>
                <a:cs typeface="Arial Black"/>
              </a:rPr>
              <a:t>Real-Time</a:t>
            </a:r>
            <a:r>
              <a:rPr sz="1100" spc="100" dirty="0">
                <a:latin typeface="Arial Black"/>
                <a:cs typeface="Arial Black"/>
              </a:rPr>
              <a:t> </a:t>
            </a:r>
            <a:r>
              <a:rPr sz="1100" spc="-50" dirty="0">
                <a:latin typeface="Arial Black"/>
                <a:cs typeface="Arial Black"/>
              </a:rPr>
              <a:t>Validation:</a:t>
            </a:r>
            <a:r>
              <a:rPr sz="1100" spc="31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JavaScript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provides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immediate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feedback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highlights</a:t>
            </a:r>
            <a:r>
              <a:rPr sz="1100" spc="130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late </a:t>
            </a:r>
            <a:r>
              <a:rPr sz="1100" spc="-10" dirty="0">
                <a:latin typeface="Tahoma"/>
                <a:cs typeface="Tahoma"/>
              </a:rPr>
              <a:t>arrivals.</a:t>
            </a:r>
            <a:endParaRPr sz="1100">
              <a:latin typeface="Tahoma"/>
              <a:cs typeface="Tahoma"/>
            </a:endParaRPr>
          </a:p>
          <a:p>
            <a:pPr marL="358775" marR="60325" lvl="2" indent="-121920">
              <a:lnSpc>
                <a:spcPct val="102600"/>
              </a:lnSpc>
              <a:spcBef>
                <a:spcPts val="680"/>
              </a:spcBef>
              <a:buFont typeface="Tahoma"/>
              <a:buChar char="•"/>
              <a:tabLst>
                <a:tab pos="358775" algn="l"/>
              </a:tabLst>
            </a:pPr>
            <a:r>
              <a:rPr sz="1100" spc="-110" dirty="0">
                <a:latin typeface="Arial Black"/>
                <a:cs typeface="Arial Black"/>
              </a:rPr>
              <a:t>Secure</a:t>
            </a:r>
            <a:r>
              <a:rPr sz="1100" spc="130" dirty="0">
                <a:latin typeface="Arial Black"/>
                <a:cs typeface="Arial Black"/>
              </a:rPr>
              <a:t> </a:t>
            </a:r>
            <a:r>
              <a:rPr sz="1100" spc="-95" dirty="0">
                <a:latin typeface="Arial Black"/>
                <a:cs typeface="Arial Black"/>
              </a:rPr>
              <a:t>Back-</a:t>
            </a:r>
            <a:r>
              <a:rPr sz="1100" spc="-45" dirty="0">
                <a:latin typeface="Arial Black"/>
                <a:cs typeface="Arial Black"/>
              </a:rPr>
              <a:t>End:</a:t>
            </a:r>
            <a:r>
              <a:rPr sz="1100" spc="385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PHP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back-end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processes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data</a:t>
            </a:r>
            <a:r>
              <a:rPr sz="1100" spc="1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communicates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-10" dirty="0">
                <a:latin typeface="Tahoma"/>
                <a:cs typeface="Tahoma"/>
              </a:rPr>
              <a:t>database.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0"/>
              </a:spcBef>
              <a:buFont typeface="Tahoma"/>
              <a:buChar char="•"/>
              <a:tabLst>
                <a:tab pos="360045" algn="l"/>
              </a:tabLst>
            </a:pPr>
            <a:r>
              <a:rPr sz="1100" spc="-75" dirty="0">
                <a:latin typeface="Arial Black"/>
                <a:cs typeface="Arial Black"/>
              </a:rPr>
              <a:t>Persistent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spc="-70" dirty="0">
                <a:latin typeface="Arial Black"/>
                <a:cs typeface="Arial Black"/>
              </a:rPr>
              <a:t>Storage:</a:t>
            </a:r>
            <a:r>
              <a:rPr sz="1100" spc="22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MySQL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database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securely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stores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attendance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logs.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887298" y="887932"/>
            <a:ext cx="5785485" cy="2842895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58775" marR="5080" indent="-121920">
              <a:lnSpc>
                <a:spcPct val="102600"/>
              </a:lnSpc>
              <a:spcBef>
                <a:spcPts val="55"/>
              </a:spcBef>
              <a:buFont typeface="Tahoma"/>
              <a:buChar char="•"/>
              <a:tabLst>
                <a:tab pos="358775" algn="l"/>
              </a:tabLst>
            </a:pPr>
            <a:r>
              <a:rPr sz="1100" spc="-55" dirty="0">
                <a:latin typeface="Arial Black"/>
                <a:cs typeface="Arial Black"/>
              </a:rPr>
              <a:t>Admin</a:t>
            </a:r>
            <a:r>
              <a:rPr sz="1100" spc="65" dirty="0">
                <a:latin typeface="Arial Black"/>
                <a:cs typeface="Arial Black"/>
              </a:rPr>
              <a:t> </a:t>
            </a:r>
            <a:r>
              <a:rPr sz="1100" spc="-55" dirty="0">
                <a:latin typeface="Arial Black"/>
                <a:cs typeface="Arial Black"/>
              </a:rPr>
              <a:t>Dashboard:</a:t>
            </a:r>
            <a:r>
              <a:rPr sz="1100" spc="24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A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private-access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dashboard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allows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administrators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to</a:t>
            </a:r>
            <a:r>
              <a:rPr sz="1100" spc="1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view,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filter, </a:t>
            </a:r>
            <a:r>
              <a:rPr sz="1100" spc="10" dirty="0">
                <a:latin typeface="Tahoma"/>
                <a:cs typeface="Tahoma"/>
              </a:rPr>
              <a:t>and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export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attendance</a:t>
            </a:r>
            <a:r>
              <a:rPr sz="1100" spc="1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data.</a:t>
            </a:r>
            <a:endParaRPr sz="110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45"/>
              </a:spcBef>
            </a:pPr>
            <a:endParaRPr sz="1100">
              <a:latin typeface="Tahoma"/>
              <a:cs typeface="Tahoma"/>
            </a:endParaRPr>
          </a:p>
          <a:p>
            <a:pPr marL="381000" lvl="1" indent="-368300">
              <a:lnSpc>
                <a:spcPct val="100000"/>
              </a:lnSpc>
              <a:spcBef>
                <a:spcPts val="5"/>
              </a:spcBef>
              <a:buFont typeface="Arial Black"/>
              <a:buAutoNum type="arabicPeriod" startAt="2"/>
              <a:tabLst>
                <a:tab pos="381000" algn="l"/>
              </a:tabLst>
            </a:pPr>
            <a:r>
              <a:rPr sz="1200" spc="-95" dirty="0">
                <a:latin typeface="Arial Black"/>
                <a:cs typeface="Arial Black"/>
              </a:rPr>
              <a:t>Technology</a:t>
            </a:r>
            <a:r>
              <a:rPr sz="1200" spc="-5" dirty="0">
                <a:latin typeface="Arial Black"/>
                <a:cs typeface="Arial Black"/>
              </a:rPr>
              <a:t> </a:t>
            </a:r>
            <a:r>
              <a:rPr sz="1200" spc="-10" dirty="0">
                <a:latin typeface="Arial Black"/>
                <a:cs typeface="Arial Black"/>
              </a:rPr>
              <a:t>Stack</a:t>
            </a:r>
            <a:endParaRPr sz="1200">
              <a:latin typeface="Arial Black"/>
              <a:cs typeface="Arial Black"/>
            </a:endParaRPr>
          </a:p>
          <a:p>
            <a:pPr marL="360045" lvl="2" indent="-122555">
              <a:lnSpc>
                <a:spcPct val="100000"/>
              </a:lnSpc>
              <a:spcBef>
                <a:spcPts val="890"/>
              </a:spcBef>
              <a:buFont typeface="Tahoma"/>
              <a:buChar char="•"/>
              <a:tabLst>
                <a:tab pos="360045" algn="l"/>
              </a:tabLst>
            </a:pPr>
            <a:r>
              <a:rPr sz="1100" spc="-70" dirty="0">
                <a:latin typeface="Arial Black"/>
                <a:cs typeface="Arial Black"/>
              </a:rPr>
              <a:t>Front-</a:t>
            </a:r>
            <a:r>
              <a:rPr sz="1100" spc="-50" dirty="0">
                <a:latin typeface="Arial Black"/>
                <a:cs typeface="Arial Black"/>
              </a:rPr>
              <a:t>End:</a:t>
            </a:r>
            <a:r>
              <a:rPr sz="1100" spc="8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HTML5,</a:t>
            </a:r>
            <a:r>
              <a:rPr sz="1100" spc="-10" dirty="0">
                <a:latin typeface="Tahoma"/>
                <a:cs typeface="Tahoma"/>
              </a:rPr>
              <a:t> CSS3, JavaScript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0"/>
              </a:spcBef>
              <a:buFont typeface="Tahoma"/>
              <a:buChar char="•"/>
              <a:tabLst>
                <a:tab pos="360045" algn="l"/>
              </a:tabLst>
            </a:pPr>
            <a:r>
              <a:rPr sz="1100" spc="-95" dirty="0">
                <a:latin typeface="Arial Black"/>
                <a:cs typeface="Arial Black"/>
              </a:rPr>
              <a:t>Back-</a:t>
            </a:r>
            <a:r>
              <a:rPr sz="1100" spc="-85" dirty="0">
                <a:latin typeface="Arial Black"/>
                <a:cs typeface="Arial Black"/>
              </a:rPr>
              <a:t>End:</a:t>
            </a:r>
            <a:r>
              <a:rPr sz="1100" spc="35" dirty="0">
                <a:latin typeface="Arial Black"/>
                <a:cs typeface="Arial Black"/>
              </a:rPr>
              <a:t> </a:t>
            </a:r>
            <a:r>
              <a:rPr sz="1100" spc="25" dirty="0">
                <a:latin typeface="Tahoma"/>
                <a:cs typeface="Tahoma"/>
              </a:rPr>
              <a:t>PHP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5"/>
              </a:spcBef>
              <a:buFont typeface="Tahoma"/>
              <a:buChar char="•"/>
              <a:tabLst>
                <a:tab pos="360045" algn="l"/>
              </a:tabLst>
            </a:pPr>
            <a:r>
              <a:rPr sz="1100" spc="-80" dirty="0">
                <a:latin typeface="Arial Black"/>
                <a:cs typeface="Arial Black"/>
              </a:rPr>
              <a:t>Database:</a:t>
            </a:r>
            <a:r>
              <a:rPr sz="1100" spc="6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Tahoma"/>
                <a:cs typeface="Tahoma"/>
              </a:rPr>
              <a:t>MySQL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0"/>
              </a:spcBef>
              <a:buFont typeface="Tahoma"/>
              <a:buChar char="•"/>
              <a:tabLst>
                <a:tab pos="360045" algn="l"/>
              </a:tabLst>
            </a:pPr>
            <a:r>
              <a:rPr sz="1100" spc="-120" dirty="0">
                <a:latin typeface="Arial Black"/>
                <a:cs typeface="Arial Black"/>
              </a:rPr>
              <a:t>Tools</a:t>
            </a:r>
            <a:r>
              <a:rPr sz="1100" spc="45" dirty="0">
                <a:latin typeface="Arial Black"/>
                <a:cs typeface="Arial Black"/>
              </a:rPr>
              <a:t> </a:t>
            </a:r>
            <a:r>
              <a:rPr sz="1100" spc="-90" dirty="0">
                <a:latin typeface="Arial Black"/>
                <a:cs typeface="Arial Black"/>
              </a:rPr>
              <a:t>Used:</a:t>
            </a:r>
            <a:r>
              <a:rPr sz="1100" spc="180" dirty="0">
                <a:latin typeface="Arial Black"/>
                <a:cs typeface="Arial Black"/>
              </a:rPr>
              <a:t> </a:t>
            </a:r>
            <a:r>
              <a:rPr sz="1100" spc="-10" dirty="0">
                <a:latin typeface="Tahoma"/>
                <a:cs typeface="Tahoma"/>
              </a:rPr>
              <a:t>VS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Code,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GitHub,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XAMPP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for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local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development</a:t>
            </a:r>
            <a:r>
              <a:rPr sz="1100" spc="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testing.</a:t>
            </a:r>
            <a:endParaRPr sz="11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894"/>
              </a:spcBef>
              <a:buFont typeface="Tahoma"/>
              <a:buChar char="•"/>
            </a:pPr>
            <a:endParaRPr sz="1100">
              <a:latin typeface="Tahoma"/>
              <a:cs typeface="Tahoma"/>
            </a:endParaRPr>
          </a:p>
          <a:p>
            <a:pPr marL="298450" indent="-285750">
              <a:lnSpc>
                <a:spcPct val="100000"/>
              </a:lnSpc>
              <a:buFont typeface="Arial Black"/>
              <a:buAutoNum type="arabicPlain" startAt="3"/>
              <a:tabLst>
                <a:tab pos="298450" algn="l"/>
              </a:tabLst>
            </a:pPr>
            <a:r>
              <a:rPr sz="1400" spc="-60" dirty="0">
                <a:latin typeface="Arial Black"/>
                <a:cs typeface="Arial Black"/>
              </a:rPr>
              <a:t>Application</a:t>
            </a:r>
            <a:r>
              <a:rPr sz="1400" spc="-5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Showcase</a:t>
            </a:r>
            <a:endParaRPr sz="1400">
              <a:latin typeface="Arial Black"/>
              <a:cs typeface="Arial Black"/>
            </a:endParaRPr>
          </a:p>
          <a:p>
            <a:pPr marL="12700" marR="5080">
              <a:lnSpc>
                <a:spcPct val="102699"/>
              </a:lnSpc>
              <a:spcBef>
                <a:spcPts val="1285"/>
              </a:spcBef>
            </a:pPr>
            <a:r>
              <a:rPr sz="1100" spc="10" dirty="0">
                <a:latin typeface="Tahoma"/>
                <a:cs typeface="Tahoma"/>
              </a:rPr>
              <a:t>The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system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is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composed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of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two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primary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interfaces:</a:t>
            </a:r>
            <a:r>
              <a:rPr sz="1100" spc="2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the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user-facing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sign-in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55" dirty="0">
                <a:latin typeface="Tahoma"/>
                <a:cs typeface="Tahoma"/>
              </a:rPr>
              <a:t>form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and</a:t>
            </a:r>
            <a:r>
              <a:rPr sz="1100" spc="10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20" dirty="0">
                <a:latin typeface="Tahoma"/>
                <a:cs typeface="Tahoma"/>
              </a:rPr>
              <a:t>administrative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dashboard.</a:t>
            </a:r>
            <a:endParaRPr sz="1100">
              <a:latin typeface="Tahoma"/>
              <a:cs typeface="Tahoma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147533" y="3846449"/>
            <a:ext cx="5265420" cy="20313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lang="en-US" sz="1100" dirty="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309748" y="8783191"/>
            <a:ext cx="294068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dirty="0">
                <a:latin typeface="Tahoma"/>
                <a:cs typeface="Tahoma"/>
              </a:rPr>
              <a:t>Figure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1:</a:t>
            </a:r>
            <a:r>
              <a:rPr sz="1100" spc="229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The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public-facing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user</a:t>
            </a:r>
            <a:r>
              <a:rPr sz="1100" spc="8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sign-in</a:t>
            </a:r>
            <a:r>
              <a:rPr sz="1100" spc="8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form.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7" name="Picture 6" descr="A screen shot of a login&#10;&#10;AI-generated content may be incorrect.">
            <a:extLst>
              <a:ext uri="{FF2B5EF4-FFF2-40B4-BE49-F238E27FC236}">
                <a16:creationId xmlns:a16="http://schemas.microsoft.com/office/drawing/2014/main" id="{2D651448-D6EB-8FA0-88DF-6CC237F72BF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853" y="3846449"/>
            <a:ext cx="6292850" cy="3304931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1147533" y="2786646"/>
            <a:ext cx="5265420" cy="2031325"/>
          </a:xfrm>
          <a:prstGeom prst="rect">
            <a:avLst/>
          </a:prstGeom>
          <a:ln w="5054">
            <a:solidFill>
              <a:srgbClr val="000000"/>
            </a:solidFill>
          </a:ln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</a:pPr>
            <a:endParaRPr sz="1100" dirty="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828380" y="7723389"/>
            <a:ext cx="3903345" cy="191770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1100" spc="20" dirty="0">
                <a:latin typeface="Tahoma"/>
                <a:cs typeface="Tahoma"/>
              </a:rPr>
              <a:t>Figure</a:t>
            </a:r>
            <a:r>
              <a:rPr sz="1100" spc="10" dirty="0">
                <a:latin typeface="Tahoma"/>
                <a:cs typeface="Tahoma"/>
              </a:rPr>
              <a:t> 2:</a:t>
            </a:r>
            <a:r>
              <a:rPr sz="1100" spc="13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The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administrative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dashboard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for</a:t>
            </a:r>
            <a:r>
              <a:rPr sz="1100" spc="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viewing</a:t>
            </a:r>
            <a:r>
              <a:rPr sz="1100" spc="1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records.</a:t>
            </a:r>
            <a:endParaRPr sz="1100">
              <a:latin typeface="Tahoma"/>
              <a:cs typeface="Tahoma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D0A0582-70CB-DC13-454B-17F7F3773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425" y="2679700"/>
            <a:ext cx="6597650" cy="344469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2095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65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2" name="object 2"/>
          <p:cNvSpPr txBox="1"/>
          <p:nvPr/>
        </p:nvSpPr>
        <p:spPr>
          <a:xfrm>
            <a:off x="887298" y="844280"/>
            <a:ext cx="5785485" cy="346202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98450" indent="-285750">
              <a:lnSpc>
                <a:spcPct val="100000"/>
              </a:lnSpc>
              <a:spcBef>
                <a:spcPts val="135"/>
              </a:spcBef>
              <a:buFont typeface="Arial Black"/>
              <a:buAutoNum type="arabicPlain" startAt="5"/>
              <a:tabLst>
                <a:tab pos="298450" algn="l"/>
              </a:tabLst>
            </a:pPr>
            <a:r>
              <a:rPr sz="1400" spc="-80" dirty="0">
                <a:latin typeface="Arial Black"/>
                <a:cs typeface="Arial Black"/>
              </a:rPr>
              <a:t>Project</a:t>
            </a:r>
            <a:r>
              <a:rPr sz="1400" spc="-65" dirty="0">
                <a:latin typeface="Arial Black"/>
                <a:cs typeface="Arial Black"/>
              </a:rPr>
              <a:t> </a:t>
            </a:r>
            <a:r>
              <a:rPr sz="1400" spc="-75" dirty="0">
                <a:latin typeface="Arial Black"/>
                <a:cs typeface="Arial Black"/>
              </a:rPr>
              <a:t>Outcomes</a:t>
            </a:r>
            <a:r>
              <a:rPr sz="1400" spc="-65" dirty="0">
                <a:latin typeface="Arial Black"/>
                <a:cs typeface="Arial Black"/>
              </a:rPr>
              <a:t> </a:t>
            </a:r>
            <a:r>
              <a:rPr sz="1400" spc="-175" dirty="0">
                <a:latin typeface="Arial Black"/>
                <a:cs typeface="Arial Black"/>
              </a:rPr>
              <a:t>&amp;</a:t>
            </a:r>
            <a:r>
              <a:rPr sz="1400" spc="-60" dirty="0">
                <a:latin typeface="Arial Black"/>
                <a:cs typeface="Arial Black"/>
              </a:rPr>
              <a:t> </a:t>
            </a:r>
            <a:r>
              <a:rPr sz="1400" spc="-10" dirty="0">
                <a:latin typeface="Arial Black"/>
                <a:cs typeface="Arial Black"/>
              </a:rPr>
              <a:t>Conclusion</a:t>
            </a:r>
            <a:endParaRPr sz="1400">
              <a:latin typeface="Arial Black"/>
              <a:cs typeface="Arial Black"/>
            </a:endParaRPr>
          </a:p>
          <a:p>
            <a:pPr marL="381000" lvl="1" indent="-368300">
              <a:lnSpc>
                <a:spcPct val="100000"/>
              </a:lnSpc>
              <a:spcBef>
                <a:spcPts val="1260"/>
              </a:spcBef>
              <a:buFont typeface="Arial Black"/>
              <a:buAutoNum type="arabicPeriod"/>
              <a:tabLst>
                <a:tab pos="381000" algn="l"/>
              </a:tabLst>
            </a:pPr>
            <a:r>
              <a:rPr sz="1200" spc="-10" dirty="0">
                <a:latin typeface="Arial Black"/>
                <a:cs typeface="Arial Black"/>
              </a:rPr>
              <a:t>Outcomes</a:t>
            </a:r>
            <a:endParaRPr sz="1200">
              <a:latin typeface="Arial Black"/>
              <a:cs typeface="Arial Black"/>
            </a:endParaRPr>
          </a:p>
          <a:p>
            <a:pPr marL="12700" algn="just">
              <a:lnSpc>
                <a:spcPct val="100000"/>
              </a:lnSpc>
              <a:spcBef>
                <a:spcPts val="890"/>
              </a:spcBef>
            </a:pPr>
            <a:r>
              <a:rPr sz="1100" spc="20" dirty="0">
                <a:latin typeface="Tahoma"/>
                <a:cs typeface="Tahoma"/>
              </a:rPr>
              <a:t>This</a:t>
            </a:r>
            <a:r>
              <a:rPr sz="1100" spc="-20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project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successfully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delivered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60" dirty="0">
                <a:latin typeface="Tahoma"/>
                <a:cs typeface="Tahoma"/>
              </a:rPr>
              <a:t>on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all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its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goals.</a:t>
            </a:r>
            <a:r>
              <a:rPr sz="1100" spc="9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The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key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outcomes</a:t>
            </a:r>
            <a:r>
              <a:rPr sz="1100" spc="-1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include:</a:t>
            </a:r>
            <a:endParaRPr sz="1100">
              <a:latin typeface="Tahoma"/>
              <a:cs typeface="Tahoma"/>
            </a:endParaRPr>
          </a:p>
          <a:p>
            <a:pPr marL="360045" lvl="2" indent="-122555">
              <a:lnSpc>
                <a:spcPct val="100000"/>
              </a:lnSpc>
              <a:spcBef>
                <a:spcPts val="710"/>
              </a:spcBef>
              <a:buChar char="•"/>
              <a:tabLst>
                <a:tab pos="360045" algn="l"/>
              </a:tabLst>
            </a:pPr>
            <a:r>
              <a:rPr sz="1100" dirty="0">
                <a:latin typeface="Tahoma"/>
                <a:cs typeface="Tahoma"/>
              </a:rPr>
              <a:t>A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55" dirty="0">
                <a:latin typeface="Arial Black"/>
                <a:cs typeface="Arial Black"/>
              </a:rPr>
              <a:t>functional</a:t>
            </a:r>
            <a:r>
              <a:rPr sz="1100" spc="65" dirty="0">
                <a:latin typeface="Arial Black"/>
                <a:cs typeface="Arial Black"/>
              </a:rPr>
              <a:t> </a:t>
            </a:r>
            <a:r>
              <a:rPr sz="1100" spc="-55" dirty="0">
                <a:latin typeface="Arial Black"/>
                <a:cs typeface="Arial Black"/>
              </a:rPr>
              <a:t>and</a:t>
            </a:r>
            <a:r>
              <a:rPr sz="1100" spc="65" dirty="0">
                <a:latin typeface="Arial Black"/>
                <a:cs typeface="Arial Black"/>
              </a:rPr>
              <a:t> </a:t>
            </a:r>
            <a:r>
              <a:rPr sz="1100" spc="-75" dirty="0">
                <a:latin typeface="Arial Black"/>
                <a:cs typeface="Arial Black"/>
              </a:rPr>
              <a:t>deployed</a:t>
            </a:r>
            <a:r>
              <a:rPr sz="1100" spc="7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digital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attendance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register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web</a:t>
            </a:r>
            <a:r>
              <a:rPr sz="1100" spc="9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application.</a:t>
            </a:r>
            <a:endParaRPr sz="1100">
              <a:latin typeface="Tahoma"/>
              <a:cs typeface="Tahoma"/>
            </a:endParaRPr>
          </a:p>
          <a:p>
            <a:pPr marL="358775" marR="5080" lvl="2" indent="-121920">
              <a:lnSpc>
                <a:spcPct val="102699"/>
              </a:lnSpc>
              <a:spcBef>
                <a:spcPts val="680"/>
              </a:spcBef>
              <a:buChar char="•"/>
              <a:tabLst>
                <a:tab pos="358775" algn="l"/>
              </a:tabLst>
            </a:pPr>
            <a:r>
              <a:rPr sz="1100" dirty="0">
                <a:latin typeface="Tahoma"/>
                <a:cs typeface="Tahoma"/>
              </a:rPr>
              <a:t>An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improved</a:t>
            </a:r>
            <a:r>
              <a:rPr sz="1100" spc="165" dirty="0">
                <a:latin typeface="Arial Black"/>
                <a:cs typeface="Arial Black"/>
              </a:rPr>
              <a:t> </a:t>
            </a:r>
            <a:r>
              <a:rPr sz="1100" spc="-45" dirty="0">
                <a:latin typeface="Arial Black"/>
                <a:cs typeface="Arial Black"/>
              </a:rPr>
              <a:t>understanding</a:t>
            </a:r>
            <a:r>
              <a:rPr sz="1100" spc="17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of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full-stack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web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technologies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how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HTML,</a:t>
            </a:r>
            <a:r>
              <a:rPr sz="1100" spc="195" dirty="0">
                <a:latin typeface="Tahoma"/>
                <a:cs typeface="Tahoma"/>
              </a:rPr>
              <a:t> </a:t>
            </a:r>
            <a:r>
              <a:rPr sz="1100" spc="-20" dirty="0">
                <a:latin typeface="Tahoma"/>
                <a:cs typeface="Tahoma"/>
              </a:rPr>
              <a:t>CSS, </a:t>
            </a:r>
            <a:r>
              <a:rPr sz="1100" dirty="0">
                <a:latin typeface="Tahoma"/>
                <a:cs typeface="Tahoma"/>
              </a:rPr>
              <a:t>JavaScript,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PHP,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MySQL</a:t>
            </a:r>
            <a:r>
              <a:rPr sz="1100" spc="2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interact.</a:t>
            </a:r>
            <a:endParaRPr sz="1100">
              <a:latin typeface="Tahoma"/>
              <a:cs typeface="Tahoma"/>
            </a:endParaRPr>
          </a:p>
          <a:p>
            <a:pPr marL="358775" marR="5080" lvl="2" indent="-121920">
              <a:lnSpc>
                <a:spcPct val="102699"/>
              </a:lnSpc>
              <a:spcBef>
                <a:spcPts val="675"/>
              </a:spcBef>
              <a:buFont typeface="Tahoma"/>
              <a:buChar char="•"/>
              <a:tabLst>
                <a:tab pos="358775" algn="l"/>
              </a:tabLst>
            </a:pPr>
            <a:r>
              <a:rPr sz="1100" spc="-95" dirty="0">
                <a:latin typeface="Arial Black"/>
                <a:cs typeface="Arial Black"/>
              </a:rPr>
              <a:t>Practical</a:t>
            </a:r>
            <a:r>
              <a:rPr sz="1100" spc="114" dirty="0">
                <a:latin typeface="Arial Black"/>
                <a:cs typeface="Arial Black"/>
              </a:rPr>
              <a:t> </a:t>
            </a:r>
            <a:r>
              <a:rPr sz="1100" spc="-80" dirty="0">
                <a:latin typeface="Arial Black"/>
                <a:cs typeface="Arial Black"/>
              </a:rPr>
              <a:t>experience</a:t>
            </a:r>
            <a:r>
              <a:rPr sz="1100" spc="120" dirty="0">
                <a:latin typeface="Arial Black"/>
                <a:cs typeface="Arial Black"/>
              </a:rPr>
              <a:t> </a:t>
            </a:r>
            <a:r>
              <a:rPr sz="1100" dirty="0">
                <a:latin typeface="Tahoma"/>
                <a:cs typeface="Tahoma"/>
              </a:rPr>
              <a:t>in</a:t>
            </a:r>
            <a:r>
              <a:rPr sz="1100" spc="14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teamwork,</a:t>
            </a:r>
            <a:r>
              <a:rPr sz="1100" spc="16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version</a:t>
            </a:r>
            <a:r>
              <a:rPr sz="1100" spc="15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control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(GitHub),</a:t>
            </a:r>
            <a:r>
              <a:rPr sz="1100" spc="1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1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iterative</a:t>
            </a:r>
            <a:r>
              <a:rPr sz="1100" spc="140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develop- ment.</a:t>
            </a:r>
            <a:endParaRPr sz="1100">
              <a:latin typeface="Tahoma"/>
              <a:cs typeface="Tahoma"/>
            </a:endParaRPr>
          </a:p>
          <a:p>
            <a:pPr lvl="2">
              <a:lnSpc>
                <a:spcPct val="100000"/>
              </a:lnSpc>
              <a:spcBef>
                <a:spcPts val="545"/>
              </a:spcBef>
              <a:buFont typeface="Tahoma"/>
              <a:buChar char="•"/>
            </a:pPr>
            <a:endParaRPr sz="1100">
              <a:latin typeface="Tahoma"/>
              <a:cs typeface="Tahoma"/>
            </a:endParaRPr>
          </a:p>
          <a:p>
            <a:pPr marL="381000" lvl="1" indent="-368300">
              <a:lnSpc>
                <a:spcPct val="100000"/>
              </a:lnSpc>
              <a:spcBef>
                <a:spcPts val="5"/>
              </a:spcBef>
              <a:buFont typeface="Arial Black"/>
              <a:buAutoNum type="arabicPeriod" startAt="2"/>
              <a:tabLst>
                <a:tab pos="381000" algn="l"/>
              </a:tabLst>
            </a:pPr>
            <a:r>
              <a:rPr sz="1200" spc="-10" dirty="0">
                <a:latin typeface="Arial Black"/>
                <a:cs typeface="Arial Black"/>
              </a:rPr>
              <a:t>Conclusion</a:t>
            </a:r>
            <a:endParaRPr sz="1200">
              <a:latin typeface="Arial Black"/>
              <a:cs typeface="Arial Black"/>
            </a:endParaRPr>
          </a:p>
          <a:p>
            <a:pPr marL="12700" marR="5080" algn="just">
              <a:lnSpc>
                <a:spcPct val="102600"/>
              </a:lnSpc>
              <a:spcBef>
                <a:spcPts val="855"/>
              </a:spcBef>
            </a:pPr>
            <a:r>
              <a:rPr sz="1100" dirty="0">
                <a:latin typeface="Tahoma"/>
                <a:cs typeface="Tahoma"/>
              </a:rPr>
              <a:t>The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Digital</a:t>
            </a:r>
            <a:r>
              <a:rPr sz="1100" spc="2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Attendance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Register</a:t>
            </a:r>
            <a:r>
              <a:rPr sz="1100" spc="2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project</a:t>
            </a:r>
            <a:r>
              <a:rPr sz="1100" spc="27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successfully</a:t>
            </a:r>
            <a:r>
              <a:rPr sz="1100" spc="2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met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all</a:t>
            </a:r>
            <a:r>
              <a:rPr sz="1100" spc="28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its</a:t>
            </a:r>
            <a:r>
              <a:rPr sz="1100" spc="27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objectives,</a:t>
            </a:r>
            <a:r>
              <a:rPr sz="1100" spc="32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replacing</a:t>
            </a:r>
            <a:r>
              <a:rPr sz="1100" spc="27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an </a:t>
            </a:r>
            <a:r>
              <a:rPr sz="1100" dirty="0">
                <a:latin typeface="Tahoma"/>
                <a:cs typeface="Tahoma"/>
              </a:rPr>
              <a:t>outdated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manual</a:t>
            </a:r>
            <a:r>
              <a:rPr sz="1100" spc="2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process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with</a:t>
            </a:r>
            <a:r>
              <a:rPr sz="1100" spc="25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2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efficient,</a:t>
            </a:r>
            <a:r>
              <a:rPr sz="1100" spc="305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accurate,</a:t>
            </a:r>
            <a:r>
              <a:rPr sz="1100" spc="30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and</a:t>
            </a:r>
            <a:r>
              <a:rPr sz="1100" spc="26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reliable</a:t>
            </a:r>
            <a:r>
              <a:rPr sz="1100" spc="25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digital</a:t>
            </a:r>
            <a:r>
              <a:rPr sz="1100" spc="254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solution.</a:t>
            </a:r>
            <a:r>
              <a:rPr sz="1100" spc="215" dirty="0">
                <a:latin typeface="Tahoma"/>
                <a:cs typeface="Tahoma"/>
              </a:rPr>
              <a:t>  </a:t>
            </a:r>
            <a:r>
              <a:rPr sz="1100" spc="-25" dirty="0">
                <a:latin typeface="Tahoma"/>
                <a:cs typeface="Tahoma"/>
              </a:rPr>
              <a:t>The </a:t>
            </a:r>
            <a:r>
              <a:rPr sz="1100" spc="20" dirty="0">
                <a:latin typeface="Tahoma"/>
                <a:cs typeface="Tahoma"/>
              </a:rPr>
              <a:t>application is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easy to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use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and provides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clear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benefits for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both users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20" dirty="0">
                <a:latin typeface="Tahoma"/>
                <a:cs typeface="Tahoma"/>
              </a:rPr>
              <a:t>and</a:t>
            </a:r>
            <a:r>
              <a:rPr sz="1100" spc="25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administrators.</a:t>
            </a:r>
            <a:endParaRPr sz="1100">
              <a:latin typeface="Tahoma"/>
              <a:cs typeface="Tahoma"/>
            </a:endParaRPr>
          </a:p>
          <a:p>
            <a:pPr marL="12700" marR="5080" algn="just">
              <a:lnSpc>
                <a:spcPct val="102600"/>
              </a:lnSpc>
              <a:spcBef>
                <a:spcPts val="680"/>
              </a:spcBef>
            </a:pPr>
            <a:r>
              <a:rPr sz="1100" spc="10" dirty="0">
                <a:latin typeface="Tahoma"/>
                <a:cs typeface="Tahoma"/>
              </a:rPr>
              <a:t>This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project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serves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as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a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strong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foundation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that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could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be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expanded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50" dirty="0">
                <a:latin typeface="Tahoma"/>
                <a:cs typeface="Tahoma"/>
              </a:rPr>
              <a:t>upon</a:t>
            </a:r>
            <a:r>
              <a:rPr sz="1100" spc="175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for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10" dirty="0">
                <a:latin typeface="Tahoma"/>
                <a:cs typeface="Tahoma"/>
              </a:rPr>
              <a:t>wider</a:t>
            </a:r>
            <a:r>
              <a:rPr sz="1100" spc="180" dirty="0">
                <a:latin typeface="Tahoma"/>
                <a:cs typeface="Tahoma"/>
              </a:rPr>
              <a:t> </a:t>
            </a:r>
            <a:r>
              <a:rPr sz="1100" spc="-25" dirty="0">
                <a:latin typeface="Tahoma"/>
                <a:cs typeface="Tahoma"/>
              </a:rPr>
              <a:t>use </a:t>
            </a:r>
            <a:r>
              <a:rPr sz="1100" dirty="0">
                <a:latin typeface="Tahoma"/>
                <a:cs typeface="Tahoma"/>
              </a:rPr>
              <a:t>within</a:t>
            </a:r>
            <a:r>
              <a:rPr sz="1100" spc="110" dirty="0">
                <a:latin typeface="Tahoma"/>
                <a:cs typeface="Tahoma"/>
              </a:rPr>
              <a:t> </a:t>
            </a:r>
            <a:r>
              <a:rPr sz="1100" dirty="0">
                <a:latin typeface="Tahoma"/>
                <a:cs typeface="Tahoma"/>
              </a:rPr>
              <a:t>an</a:t>
            </a:r>
            <a:r>
              <a:rPr sz="1100" spc="114" dirty="0">
                <a:latin typeface="Tahoma"/>
                <a:cs typeface="Tahoma"/>
              </a:rPr>
              <a:t> </a:t>
            </a:r>
            <a:r>
              <a:rPr sz="1100" spc="-10" dirty="0">
                <a:latin typeface="Tahoma"/>
                <a:cs typeface="Tahoma"/>
              </a:rPr>
              <a:t>institution.</a:t>
            </a:r>
            <a:endParaRPr sz="1100">
              <a:latin typeface="Tahoma"/>
              <a:cs typeface="Tahoma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877</Words>
  <Application>Microsoft Office PowerPoint</Application>
  <PresentationFormat>Custom</PresentationFormat>
  <Paragraphs>100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 Black</vt:lpstr>
      <vt:lpstr>Calibri</vt:lpstr>
      <vt:lpstr>Tahoma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Attendance Register</dc:title>
  <dc:subject>WAD621S Final Project Presentation</dc:subject>
  <dc:creator>Silas Silas, Joba Elikana, Geoffrey Sankandi</dc:creator>
  <cp:lastModifiedBy>Geoffrey Sankandi</cp:lastModifiedBy>
  <cp:revision>1</cp:revision>
  <dcterms:created xsi:type="dcterms:W3CDTF">2025-10-24T11:41:41Z</dcterms:created>
  <dcterms:modified xsi:type="dcterms:W3CDTF">2025-10-24T11:48:28Z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2025-10-24T00:00:00Z</vt:filetime>
  </property>
  <property fmtid="{D5CDD505-2E9C-101B-9397-08002B2CF9AE}" pid="3" name="Creator">
    <vt:lpwstr>LaTeX with hyperref</vt:lpwstr>
  </property>
  <property fmtid="{D5CDD505-2E9C-101B-9397-08002B2CF9AE}" pid="4" name="LastSaved">
    <vt:filetime>2025-10-24T00:00:00Z</vt:filetime>
  </property>
  <property fmtid="{D5CDD505-2E9C-101B-9397-08002B2CF9AE}" pid="5" name="PTEX.FullBanner">
    <vt:lpwstr>This is LuaHBTeX, Version 1.22.0 (TeX Live 2025)</vt:lpwstr>
  </property>
  <property fmtid="{D5CDD505-2E9C-101B-9397-08002B2CF9AE}" pid="6" name="Producer">
    <vt:lpwstr>LuaTeX-1.22.0</vt:lpwstr>
  </property>
</Properties>
</file>