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8"/>
  </p:notesMasterIdLst>
  <p:handoutMasterIdLst>
    <p:handoutMasterId r:id="rId29"/>
  </p:handoutMasterIdLst>
  <p:sldIdLst>
    <p:sldId id="812" r:id="rId3"/>
    <p:sldId id="933" r:id="rId4"/>
    <p:sldId id="934" r:id="rId5"/>
    <p:sldId id="935" r:id="rId6"/>
    <p:sldId id="936" r:id="rId7"/>
    <p:sldId id="937" r:id="rId8"/>
    <p:sldId id="938" r:id="rId9"/>
    <p:sldId id="500" r:id="rId10"/>
    <p:sldId id="786" r:id="rId11"/>
    <p:sldId id="791" r:id="rId12"/>
    <p:sldId id="922" r:id="rId13"/>
    <p:sldId id="939" r:id="rId14"/>
    <p:sldId id="932" r:id="rId15"/>
    <p:sldId id="925" r:id="rId16"/>
    <p:sldId id="940" r:id="rId17"/>
    <p:sldId id="931" r:id="rId18"/>
    <p:sldId id="926" r:id="rId19"/>
    <p:sldId id="923" r:id="rId20"/>
    <p:sldId id="928" r:id="rId21"/>
    <p:sldId id="929" r:id="rId22"/>
    <p:sldId id="924" r:id="rId23"/>
    <p:sldId id="927" r:id="rId24"/>
    <p:sldId id="930" r:id="rId25"/>
    <p:sldId id="884" r:id="rId26"/>
    <p:sldId id="885" r:id="rId2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0285A-883D-8F4C-BCD0-D7F44D8D9B1A}" v="37" dt="2019-04-01T11:04:26.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039" autoAdjust="0"/>
    <p:restoredTop sz="89233" autoAdjust="0"/>
  </p:normalViewPr>
  <p:slideViewPr>
    <p:cSldViewPr snapToGrid="0">
      <p:cViewPr varScale="1">
        <p:scale>
          <a:sx n="105" d="100"/>
          <a:sy n="105" d="100"/>
        </p:scale>
        <p:origin x="896" y="18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1872"/>
    </p:cViewPr>
  </p:sorterViewPr>
  <p:notesViewPr>
    <p:cSldViewPr snapToGrid="0">
      <p:cViewPr>
        <p:scale>
          <a:sx n="100" d="100"/>
          <a:sy n="100" d="100"/>
        </p:scale>
        <p:origin x="-492" y="46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4.xml"/><Relationship Id="rId7" Type="http://schemas.openxmlformats.org/officeDocument/2006/relationships/slide" Target="slides/slide19.xml"/><Relationship Id="rId2" Type="http://schemas.openxmlformats.org/officeDocument/2006/relationships/slide" Target="slides/slide13.xml"/><Relationship Id="rId1" Type="http://schemas.openxmlformats.org/officeDocument/2006/relationships/slide" Target="slides/slide11.xml"/><Relationship Id="rId6" Type="http://schemas.openxmlformats.org/officeDocument/2006/relationships/slide" Target="slides/slide17.xml"/><Relationship Id="rId5" Type="http://schemas.openxmlformats.org/officeDocument/2006/relationships/slide" Target="slides/slide16.xml"/><Relationship Id="rId10" Type="http://schemas.openxmlformats.org/officeDocument/2006/relationships/slide" Target="slides/slide23.xml"/><Relationship Id="rId4" Type="http://schemas.openxmlformats.org/officeDocument/2006/relationships/slide" Target="slides/slide15.xml"/><Relationship Id="rId9"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Programme de la Cisco Networking Academy</a:t>
            </a:r>
          </a:p>
          <a:p>
            <a:pPr marL="0" indent="0" eaLnBrk="1" hangingPunct="1">
              <a:buNone/>
            </a:pPr>
            <a:r>
              <a:rPr lang="fr-FR" dirty="0">
                <a:solidFill>
                  <a:schemeClr val="tx1"/>
                </a:solidFill>
                <a:latin typeface="Arial" charset="0"/>
              </a:rPr>
              <a:t>Networking Essentials</a:t>
            </a:r>
          </a:p>
          <a:p>
            <a:pPr>
              <a:buFontTx/>
              <a:buNone/>
            </a:pPr>
            <a:r>
              <a:rPr lang="fr-FR" sz="1300" b="0" dirty="0"/>
              <a:t>Chapitre 1 : </a:t>
            </a:r>
            <a:r>
              <a:rPr lang="fr-FR" sz="1200" b="0" i="0" u="none" strike="noStrike" kern="1200" dirty="0">
                <a:solidFill>
                  <a:schemeClr val="tx1"/>
                </a:solidFill>
                <a:effectLst/>
                <a:latin typeface="Arial" charset="0"/>
              </a:rPr>
              <a:t>Vous êtes-vous déjà demandé comment ça fonctionne ? </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10</a:t>
            </a:fld>
            <a:endParaRPr lang="fr-FR"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a:t>Programme de la Cisco Networking Academy</a:t>
            </a:r>
          </a:p>
          <a:p>
            <a:pPr marL="0" indent="0" eaLnBrk="1" hangingPunct="1">
              <a:buFontTx/>
              <a:buNone/>
            </a:pPr>
            <a:r>
              <a:rPr lang="fr-FR" sz="1200" b="0" i="0" u="none" strike="noStrike" kern="1200" dirty="0">
                <a:solidFill>
                  <a:schemeClr val="tx1"/>
                </a:solidFill>
                <a:effectLst/>
                <a:latin typeface="Arial" charset="0"/>
              </a:rPr>
              <a:t>Networking Essentials</a:t>
            </a:r>
          </a:p>
          <a:p>
            <a:pPr marL="0" indent="0" eaLnBrk="1" hangingPunct="1">
              <a:buFontTx/>
              <a:buNone/>
            </a:pPr>
            <a:r>
              <a:rPr lang="fr-FR" sz="1200" b="0" i="0" u="none" strike="noStrike" kern="1200" dirty="0">
                <a:solidFill>
                  <a:schemeClr val="tx1"/>
                </a:solidFill>
                <a:effectLst/>
                <a:latin typeface="Arial" charset="0"/>
              </a:rPr>
              <a:t>Chapitre 1 : Vous êtes-vous déjà demandé comment ça fonctionne ? </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1.1</a:t>
            </a:r>
            <a:r>
              <a:rPr lang="fr-FR"/>
              <a:t> </a:t>
            </a:r>
            <a:r>
              <a:rPr lang="fr-FR" sz="1200" kern="1200" dirty="0">
                <a:solidFill>
                  <a:schemeClr val="tx1"/>
                </a:solidFill>
                <a:latin typeface="Arial" charset="0"/>
              </a:rPr>
              <a:t>–</a:t>
            </a:r>
            <a:r>
              <a:rPr lang="fr-FR"/>
              <a:t> Communiquer dans un monde connecté</a:t>
            </a:r>
            <a:r>
              <a:rPr lang="fr-FR" sz="1200" dirty="0"/>
              <a:t> </a:t>
            </a:r>
            <a:endParaRPr lang="fr-FR" dirty="0"/>
          </a:p>
          <a:p>
            <a:pPr>
              <a:lnSpc>
                <a:spcPct val="80000"/>
              </a:lnSpc>
              <a:buFontTx/>
              <a:buNone/>
            </a:pPr>
            <a:r>
              <a:rPr lang="fr-FR" dirty="0">
                <a:latin typeface="Arial" charset="0"/>
              </a:rPr>
              <a:t>1.1.1 – Qu'est-ce que le réseau ?</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1.1</a:t>
            </a:r>
            <a:r>
              <a:rPr lang="fr-FR"/>
              <a:t> </a:t>
            </a:r>
            <a:r>
              <a:rPr lang="fr-FR" sz="1200" kern="1200" dirty="0">
                <a:solidFill>
                  <a:schemeClr val="tx1"/>
                </a:solidFill>
                <a:latin typeface="Arial" charset="0"/>
              </a:rPr>
              <a:t>–</a:t>
            </a:r>
            <a:r>
              <a:rPr lang="fr-FR"/>
              <a:t> Communiquer dans un monde connecté</a:t>
            </a:r>
            <a:r>
              <a:rPr lang="fr-FR" sz="1200" dirty="0"/>
              <a:t> </a:t>
            </a:r>
            <a:endParaRPr lang="fr-FR" dirty="0"/>
          </a:p>
          <a:p>
            <a:pPr>
              <a:lnSpc>
                <a:spcPct val="80000"/>
              </a:lnSpc>
              <a:buFontTx/>
              <a:buNone/>
            </a:pPr>
            <a:r>
              <a:rPr lang="fr-FR" dirty="0">
                <a:latin typeface="Arial" charset="0"/>
              </a:rPr>
              <a:t>1.1.1 – Qu'est-ce que le réseau ?</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1.1</a:t>
            </a:r>
            <a:r>
              <a:rPr lang="fr-FR"/>
              <a:t> </a:t>
            </a:r>
            <a:r>
              <a:rPr lang="fr-FR" sz="1200" kern="1200" dirty="0">
                <a:solidFill>
                  <a:schemeClr val="tx1"/>
                </a:solidFill>
                <a:latin typeface="Arial" charset="0"/>
              </a:rPr>
              <a:t>–</a:t>
            </a:r>
            <a:r>
              <a:rPr lang="fr-FR"/>
              <a:t> Communiquer dans un monde connecté</a:t>
            </a:r>
            <a:r>
              <a:rPr lang="fr-FR" sz="1200" dirty="0"/>
              <a:t> </a:t>
            </a:r>
            <a:endParaRPr lang="fr-FR" dirty="0"/>
          </a:p>
          <a:p>
            <a:pPr>
              <a:lnSpc>
                <a:spcPct val="80000"/>
              </a:lnSpc>
              <a:buFontTx/>
              <a:buNone/>
            </a:pPr>
            <a:r>
              <a:rPr lang="fr-FR" dirty="0">
                <a:latin typeface="Arial" charset="0"/>
              </a:rPr>
              <a:t>1.1.2 – La transmission de données sur le réseau</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1.1</a:t>
            </a:r>
            <a:r>
              <a:rPr lang="fr-FR"/>
              <a:t> </a:t>
            </a:r>
            <a:r>
              <a:rPr lang="fr-FR" sz="1200" kern="1200" dirty="0">
                <a:solidFill>
                  <a:schemeClr val="tx1"/>
                </a:solidFill>
                <a:latin typeface="Arial" charset="0"/>
              </a:rPr>
              <a:t>–</a:t>
            </a:r>
            <a:r>
              <a:rPr lang="fr-FR"/>
              <a:t> Communiquer dans un monde connecté</a:t>
            </a:r>
            <a:r>
              <a:rPr lang="fr-FR" sz="1200" dirty="0"/>
              <a:t> </a:t>
            </a:r>
            <a:endParaRPr lang="fr-FR" dirty="0"/>
          </a:p>
          <a:p>
            <a:pPr>
              <a:lnSpc>
                <a:spcPct val="80000"/>
              </a:lnSpc>
              <a:buFontTx/>
              <a:buNone/>
            </a:pPr>
            <a:r>
              <a:rPr lang="fr-FR" dirty="0">
                <a:latin typeface="Arial" charset="0"/>
              </a:rPr>
              <a:t>1.1.2 – La transmission de données sur le réseau</a:t>
            </a:r>
            <a:endParaRPr lang="fr-FR" dirty="0"/>
          </a:p>
          <a:p>
            <a:pPr>
              <a:lnSpc>
                <a:spcPct val="80000"/>
              </a:lnSpc>
              <a:buFontTx/>
              <a:buNone/>
            </a:pPr>
            <a:endParaRPr lang="fr-FR" dirty="0"/>
          </a:p>
        </p:txBody>
      </p:sp>
    </p:spTree>
    <p:extLst>
      <p:ext uri="{BB962C8B-B14F-4D97-AF65-F5344CB8AC3E}">
        <p14:creationId xmlns:p14="http://schemas.microsoft.com/office/powerpoint/2010/main" val="4127547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1.1</a:t>
            </a:r>
            <a:r>
              <a:rPr lang="fr-FR"/>
              <a:t> </a:t>
            </a:r>
            <a:r>
              <a:rPr lang="fr-FR" sz="1200" kern="1200" dirty="0">
                <a:solidFill>
                  <a:schemeClr val="tx1"/>
                </a:solidFill>
                <a:latin typeface="Arial" charset="0"/>
              </a:rPr>
              <a:t>–</a:t>
            </a:r>
            <a:r>
              <a:rPr lang="fr-FR"/>
              <a:t> Communiquer dans un monde connecté</a:t>
            </a:r>
            <a:r>
              <a:rPr lang="fr-FR" sz="1200" dirty="0"/>
              <a:t> </a:t>
            </a:r>
            <a:endParaRPr lang="fr-FR" dirty="0"/>
          </a:p>
          <a:p>
            <a:pPr>
              <a:lnSpc>
                <a:spcPct val="80000"/>
              </a:lnSpc>
              <a:buFontTx/>
              <a:buNone/>
            </a:pPr>
            <a:r>
              <a:rPr lang="fr-FR" dirty="0">
                <a:latin typeface="Arial" charset="0"/>
              </a:rPr>
              <a:t>1.1.2 – La transmission de données sur le réseau</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1.1</a:t>
            </a:r>
            <a:r>
              <a:rPr lang="fr-FR"/>
              <a:t> </a:t>
            </a:r>
            <a:r>
              <a:rPr lang="fr-FR" sz="1200" kern="1200" dirty="0">
                <a:solidFill>
                  <a:schemeClr val="tx1"/>
                </a:solidFill>
                <a:latin typeface="Arial" charset="0"/>
              </a:rPr>
              <a:t>–</a:t>
            </a:r>
            <a:r>
              <a:rPr lang="fr-FR"/>
              <a:t> Communiquer dans un monde connecté</a:t>
            </a:r>
            <a:r>
              <a:rPr lang="fr-FR" sz="1200" dirty="0"/>
              <a:t> </a:t>
            </a:r>
            <a:endParaRPr lang="fr-FR" dirty="0"/>
          </a:p>
          <a:p>
            <a:pPr>
              <a:lnSpc>
                <a:spcPct val="80000"/>
              </a:lnSpc>
              <a:buFontTx/>
              <a:buNone/>
            </a:pPr>
            <a:r>
              <a:rPr lang="fr-FR" dirty="0">
                <a:latin typeface="Arial" charset="0"/>
              </a:rPr>
              <a:t>1.1.3 – La vitesse avant tout</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fr-FR"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a:t>Programme de la Cisco Networking Academy</a:t>
            </a:r>
          </a:p>
          <a:p>
            <a:pPr marL="0" indent="0" eaLnBrk="1" hangingPunct="1">
              <a:buFontTx/>
              <a:buNone/>
            </a:pPr>
            <a:r>
              <a:rPr lang="fr-FR" sz="1200" b="0" i="0" u="none" strike="noStrike" kern="1200" dirty="0">
                <a:solidFill>
                  <a:schemeClr val="tx1"/>
                </a:solidFill>
                <a:effectLst/>
                <a:latin typeface="Arial" charset="0"/>
              </a:rPr>
              <a:t>Networking Essentials</a:t>
            </a:r>
          </a:p>
          <a:p>
            <a:pPr marL="0" indent="0" eaLnBrk="1" hangingPunct="1">
              <a:buFontTx/>
              <a:buNone/>
            </a:pPr>
            <a:r>
              <a:rPr lang="fr-FR" sz="1200" b="0" i="0" u="none" strike="noStrike" kern="1200" dirty="0">
                <a:solidFill>
                  <a:schemeClr val="tx1"/>
                </a:solidFill>
                <a:effectLst/>
                <a:latin typeface="Arial" charset="0"/>
              </a:rPr>
              <a:t>Chapitre 1 : Vous êtes-vous déjà demandé comment ça fonctionne ? </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1.2</a:t>
            </a:r>
            <a:r>
              <a:rPr lang="fr-FR" dirty="0"/>
              <a:t> </a:t>
            </a:r>
            <a:r>
              <a:rPr lang="fr-FR" sz="1200" kern="1200" dirty="0">
                <a:solidFill>
                  <a:schemeClr val="tx1"/>
                </a:solidFill>
                <a:latin typeface="Arial" charset="0"/>
              </a:rPr>
              <a:t>–</a:t>
            </a:r>
            <a:r>
              <a:rPr lang="fr-FR" dirty="0"/>
              <a:t> Les réseaux locaux</a:t>
            </a:r>
          </a:p>
          <a:p>
            <a:pPr>
              <a:lnSpc>
                <a:spcPct val="80000"/>
              </a:lnSpc>
              <a:buFontTx/>
              <a:buNone/>
            </a:pPr>
            <a:r>
              <a:rPr lang="fr-FR" dirty="0">
                <a:latin typeface="Arial" charset="0"/>
              </a:rPr>
              <a:t>1.2.1 – Composants réseau</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1.2</a:t>
            </a:r>
            <a:r>
              <a:rPr lang="fr-FR" dirty="0"/>
              <a:t> </a:t>
            </a:r>
            <a:r>
              <a:rPr lang="fr-FR" sz="1200" kern="1200" dirty="0">
                <a:solidFill>
                  <a:schemeClr val="tx1"/>
                </a:solidFill>
                <a:latin typeface="Arial" charset="0"/>
              </a:rPr>
              <a:t>–</a:t>
            </a:r>
            <a:r>
              <a:rPr lang="fr-FR" dirty="0"/>
              <a:t> Les réseaux locaux</a:t>
            </a:r>
          </a:p>
          <a:p>
            <a:pPr>
              <a:lnSpc>
                <a:spcPct val="80000"/>
              </a:lnSpc>
              <a:buFontTx/>
              <a:buNone/>
            </a:pPr>
            <a:r>
              <a:rPr lang="fr-FR" dirty="0">
                <a:latin typeface="Arial" charset="0"/>
              </a:rPr>
              <a:t>1.2.2 – Éléments constitutifs d'un réseau</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fr-FR"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a:t>Programme de la Cisco Networking Academy</a:t>
            </a:r>
          </a:p>
          <a:p>
            <a:pPr marL="0" indent="0" eaLnBrk="1" hangingPunct="1">
              <a:buFontTx/>
              <a:buNone/>
            </a:pPr>
            <a:r>
              <a:rPr lang="fr-FR" sz="1200" b="0" i="0" u="none" strike="noStrike" kern="1200" dirty="0">
                <a:solidFill>
                  <a:schemeClr val="tx1"/>
                </a:solidFill>
                <a:effectLst/>
                <a:latin typeface="Arial" charset="0"/>
              </a:rPr>
              <a:t>Networking Essentials</a:t>
            </a:r>
          </a:p>
          <a:p>
            <a:pPr marL="0" indent="0" eaLnBrk="1" hangingPunct="1">
              <a:buFontTx/>
              <a:buNone/>
            </a:pPr>
            <a:r>
              <a:rPr lang="fr-FR" sz="1200" b="0" i="0" u="none" strike="noStrike" kern="1200" dirty="0">
                <a:solidFill>
                  <a:schemeClr val="tx1"/>
                </a:solidFill>
                <a:effectLst/>
                <a:latin typeface="Arial" charset="0"/>
              </a:rPr>
              <a:t>Chapitre 1 : Vous êtes-vous déjà demandé comment ça fonctionne ? </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1.3</a:t>
            </a:r>
            <a:r>
              <a:rPr lang="fr-FR" dirty="0"/>
              <a:t> </a:t>
            </a:r>
            <a:r>
              <a:rPr lang="fr-FR" sz="1200" kern="1200" dirty="0">
                <a:solidFill>
                  <a:schemeClr val="tx1"/>
                </a:solidFill>
                <a:latin typeface="Arial" charset="0"/>
              </a:rPr>
              <a:t>–</a:t>
            </a:r>
            <a:r>
              <a:rPr lang="fr-FR" dirty="0"/>
              <a:t> La conception d'un réseau simple</a:t>
            </a:r>
            <a:r>
              <a:rPr lang="fr-FR" sz="1200" dirty="0"/>
              <a:t> </a:t>
            </a:r>
            <a:endParaRPr lang="fr-FR" dirty="0"/>
          </a:p>
          <a:p>
            <a:pPr>
              <a:lnSpc>
                <a:spcPct val="80000"/>
              </a:lnSpc>
              <a:buFontTx/>
              <a:buNone/>
            </a:pPr>
            <a:r>
              <a:rPr lang="fr-FR" dirty="0">
                <a:latin typeface="Arial" charset="0"/>
              </a:rPr>
              <a:t>1.3.1 – Les réseaux Peer-to-Peer</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a:solidFill>
                  <a:schemeClr val="tx1"/>
                </a:solidFill>
                <a:latin typeface="Arial" charset="0"/>
              </a:rPr>
              <a:t>1.3</a:t>
            </a:r>
            <a:r>
              <a:rPr lang="fr-FR" dirty="0"/>
              <a:t> </a:t>
            </a:r>
            <a:r>
              <a:rPr lang="fr-FR" sz="1200" kern="1200" dirty="0">
                <a:solidFill>
                  <a:schemeClr val="tx1"/>
                </a:solidFill>
                <a:latin typeface="Arial" charset="0"/>
              </a:rPr>
              <a:t>–</a:t>
            </a:r>
            <a:r>
              <a:rPr lang="fr-FR" dirty="0"/>
              <a:t> La conception d'un réseau simple</a:t>
            </a:r>
            <a:r>
              <a:rPr lang="fr-FR" sz="1200" dirty="0"/>
              <a:t> </a:t>
            </a:r>
            <a:endParaRPr lang="fr-FR" dirty="0"/>
          </a:p>
          <a:p>
            <a:pPr>
              <a:lnSpc>
                <a:spcPct val="80000"/>
              </a:lnSpc>
              <a:buFontTx/>
              <a:buNone/>
            </a:pPr>
            <a:r>
              <a:rPr lang="fr-FR" dirty="0">
                <a:latin typeface="Arial" charset="0"/>
              </a:rPr>
              <a:t>1.3.2 – Est-ce que tout fonctionne ? </a:t>
            </a:r>
            <a:endParaRPr lang="fr-FR" dirty="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24</a:t>
            </a:fld>
            <a:endParaRPr lang="fr-FR"/>
          </a:p>
        </p:txBody>
      </p:sp>
    </p:spTree>
    <p:extLst>
      <p:ext uri="{BB962C8B-B14F-4D97-AF65-F5344CB8AC3E}">
        <p14:creationId xmlns:p14="http://schemas.microsoft.com/office/powerpoint/2010/main" val="1731419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25</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fr-FR" sz="800" dirty="0">
                <a:solidFill>
                  <a:schemeClr val="tx1"/>
                </a:solidFill>
                <a:latin typeface="Arial" charset="0"/>
              </a:rPr>
              <a:t>Networking Essentials</a:t>
            </a:r>
          </a:p>
          <a:p>
            <a:pPr>
              <a:buFontTx/>
              <a:buNone/>
            </a:pPr>
            <a:r>
              <a:rPr lang="fr-FR" sz="900" b="0" dirty="0"/>
              <a:t>Chapitre 1 : </a:t>
            </a:r>
            <a:r>
              <a:rPr lang="fr-FR" sz="800" b="0" i="0" u="none" strike="noStrike" kern="1200" dirty="0">
                <a:solidFill>
                  <a:schemeClr val="tx1"/>
                </a:solidFill>
                <a:effectLst/>
                <a:latin typeface="Arial" charset="0"/>
              </a:rPr>
              <a:t>Vous êtes-vous déjà demandé comment ça fonctionne ? </a:t>
            </a:r>
            <a:endParaRPr lang="fr-FR" sz="800" b="0" dirty="0"/>
          </a:p>
        </p:txBody>
      </p:sp>
    </p:spTree>
    <p:extLst>
      <p:ext uri="{BB962C8B-B14F-4D97-AF65-F5344CB8AC3E}">
        <p14:creationId xmlns:p14="http://schemas.microsoft.com/office/powerpoint/2010/main" val="551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6</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7</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8</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Programme de la Cisco Networking Academy</a:t>
            </a:r>
          </a:p>
          <a:p>
            <a:pPr marL="0" indent="0" eaLnBrk="1" hangingPunct="1">
              <a:buFontTx/>
              <a:buNone/>
            </a:pPr>
            <a:r>
              <a:rPr lang="fr-FR" sz="1200" b="0" i="0" u="none" strike="noStrike" kern="1200" dirty="0">
                <a:solidFill>
                  <a:schemeClr val="tx1"/>
                </a:solidFill>
                <a:effectLst/>
                <a:latin typeface="Arial" charset="0"/>
              </a:rPr>
              <a:t>Networking Essentials</a:t>
            </a:r>
          </a:p>
          <a:p>
            <a:pPr marL="0" indent="0" eaLnBrk="1" hangingPunct="1">
              <a:buFontTx/>
              <a:buNone/>
            </a:pPr>
            <a:r>
              <a:rPr lang="fr-FR" sz="1200" b="0" i="0" u="none" strike="noStrike" kern="1200" dirty="0">
                <a:solidFill>
                  <a:schemeClr val="tx1"/>
                </a:solidFill>
                <a:effectLst/>
                <a:latin typeface="Arial" charset="0"/>
              </a:rPr>
              <a:t>Chapitre 1 : Vous êtes-vous déjà demandé comment ça fonctionne ? </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9</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r>
              <a:rPr lang="en-US" noProof="0"/>
              <a:t>Click icon to add table</a:t>
            </a:r>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dirty="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dirty="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www.facebook.com/cisconetworkingacademy"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311149" y="2671763"/>
            <a:ext cx="3761121" cy="830262"/>
          </a:xfrm>
        </p:spPr>
        <p:txBody>
          <a:bodyPr/>
          <a:lstStyle/>
          <a:p>
            <a:pPr eaLnBrk="1" hangingPunct="1"/>
            <a:r>
              <a:rPr lang="fr-FR" sz="2400" dirty="0">
                <a:latin typeface="Arial" charset="0"/>
              </a:rPr>
              <a:t>Supports du formateur</a:t>
            </a:r>
            <a:br>
              <a:rPr dirty="0"/>
            </a:br>
            <a:r>
              <a:rPr lang="fr-FR" sz="2400" dirty="0">
                <a:latin typeface="Arial" charset="0"/>
              </a:rPr>
              <a:t>Chapitre 1</a:t>
            </a:r>
            <a:br>
              <a:rPr dirty="0"/>
            </a:br>
            <a:r>
              <a:rPr lang="fr-FR" sz="2400" dirty="0">
                <a:latin typeface="Arial" charset="0"/>
              </a:rPr>
              <a:t>Vous êtes-vous déjà demandé comment ça fonctionne ?</a:t>
            </a:r>
            <a:r>
              <a:rPr lang="fr-FR" sz="2400" dirty="0"/>
              <a:t> </a:t>
            </a:r>
            <a:endParaRPr lang="fr-FR" sz="2400" dirty="0">
              <a:solidFill>
                <a:srgbClr val="00B0F0"/>
              </a:solidFill>
              <a:latin typeface="Arial" charset="0"/>
            </a:endParaRPr>
          </a:p>
        </p:txBody>
      </p:sp>
      <p:sp>
        <p:nvSpPr>
          <p:cNvPr id="3" name="Subtitle 2"/>
          <p:cNvSpPr>
            <a:spLocks noGrp="1"/>
          </p:cNvSpPr>
          <p:nvPr>
            <p:ph type="subTitle" idx="1"/>
          </p:nvPr>
        </p:nvSpPr>
        <p:spPr>
          <a:xfrm>
            <a:off x="311150" y="5066846"/>
            <a:ext cx="4674209" cy="447841"/>
          </a:xfrm>
        </p:spPr>
        <p:txBody>
          <a:bodyPr/>
          <a:lstStyle/>
          <a:p>
            <a:pPr eaLnBrk="1" hangingPunct="1"/>
            <a:r>
              <a:rPr lang="fr-FR" dirty="0">
                <a:solidFill>
                  <a:schemeClr val="tx1"/>
                </a:solidFill>
                <a:latin typeface="Arial" charset="0"/>
              </a:rPr>
              <a:t>Networking Essentials</a:t>
            </a:r>
          </a:p>
        </p:txBody>
      </p:sp>
    </p:spTree>
    <p:extLst>
      <p:ext uri="{BB962C8B-B14F-4D97-AF65-F5344CB8AC3E}">
        <p14:creationId xmlns:p14="http://schemas.microsoft.com/office/powerpoint/2010/main" val="2515264652"/>
      </p:ext>
    </p:extLst>
  </p:cSld>
  <p:clrMapOvr>
    <a:masterClrMapping/>
  </p:clrMapOvr>
  <p:transition advTm="4378">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1.1 Communiquer dans un monde connecté </a:t>
            </a:r>
            <a:endParaRPr lang="fr-FR"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6060" y="394392"/>
            <a:ext cx="8772157" cy="838200"/>
          </a:xfrm>
        </p:spPr>
        <p:txBody>
          <a:bodyPr/>
          <a:lstStyle/>
          <a:p>
            <a:br>
              <a:rPr dirty="0"/>
            </a:br>
            <a:r>
              <a:rPr lang="fr-FR" sz="2000" dirty="0"/>
              <a:t>Communiquer dans un monde connecté</a:t>
            </a:r>
            <a:br>
              <a:rPr dirty="0"/>
            </a:br>
            <a:r>
              <a:rPr lang="fr-FR" dirty="0"/>
              <a:t>Qu'est-ce que le réseau ?</a:t>
            </a:r>
          </a:p>
        </p:txBody>
      </p:sp>
      <p:sp>
        <p:nvSpPr>
          <p:cNvPr id="2" name="Content Placeholder 1"/>
          <p:cNvSpPr>
            <a:spLocks noGrp="1"/>
          </p:cNvSpPr>
          <p:nvPr>
            <p:ph idx="1"/>
          </p:nvPr>
        </p:nvSpPr>
        <p:spPr>
          <a:xfrm>
            <a:off x="213110" y="1539502"/>
            <a:ext cx="3606800" cy="2168897"/>
          </a:xfrm>
        </p:spPr>
        <p:txBody>
          <a:bodyPr/>
          <a:lstStyle/>
          <a:p>
            <a:r>
              <a:rPr lang="fr-FR" sz="2000" dirty="0"/>
              <a:t>Êtes-vous en ligne ?</a:t>
            </a:r>
          </a:p>
          <a:p>
            <a:pPr lvl="1"/>
            <a:r>
              <a:rPr lang="fr-FR" sz="1800" dirty="0"/>
              <a:t>Pour la plupart d'entre nous, Internet est devenu un élément important de notre vie quotidienne.</a:t>
            </a:r>
          </a:p>
          <a:p>
            <a:pPr lvl="1"/>
            <a:endParaRPr lang="fr-FR" sz="1800"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825610" y="1288982"/>
            <a:ext cx="4979697" cy="312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bwMode="auto">
          <a:xfrm>
            <a:off x="215901" y="4705282"/>
            <a:ext cx="8458200" cy="195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kern="0" dirty="0"/>
              <a:t>À qui appartient Internet ?</a:t>
            </a:r>
          </a:p>
          <a:p>
            <a:pPr lvl="1"/>
            <a:r>
              <a:rPr lang="fr-FR" sz="1800" kern="0" dirty="0">
                <a:solidFill>
                  <a:srgbClr val="FF0000"/>
                </a:solidFill>
              </a:rPr>
              <a:t>Internet n'appartient à personne.</a:t>
            </a:r>
          </a:p>
          <a:p>
            <a:pPr lvl="1"/>
            <a:r>
              <a:rPr lang="fr-FR" sz="1800" kern="0" dirty="0"/>
              <a:t>C'est un ensemble de réseaux interconnectés à l'échelle internationale qui échangent des informations selon des normes communes en utilisant des câbles téléphoniques, des câbles à fibre optique, des transmissions sans fil et des liaisons par satellite.</a:t>
            </a:r>
          </a:p>
        </p:txBody>
      </p:sp>
    </p:spTree>
    <p:extLst>
      <p:ext uri="{BB962C8B-B14F-4D97-AF65-F5344CB8AC3E}">
        <p14:creationId xmlns:p14="http://schemas.microsoft.com/office/powerpoint/2010/main" val="193822580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B63494E-802D-9147-81E9-E925989C4D31}"/>
              </a:ext>
            </a:extLst>
          </p:cNvPr>
          <p:cNvSpPr txBox="1">
            <a:spLocks noChangeArrowheads="1"/>
          </p:cNvSpPr>
          <p:nvPr/>
        </p:nvSpPr>
        <p:spPr bwMode="auto">
          <a:xfrm>
            <a:off x="199964" y="388296"/>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br>
              <a:rPr lang="fr-FR" kern="0" dirty="0"/>
            </a:br>
            <a:r>
              <a:rPr lang="fr-FR" sz="2000" kern="0" dirty="0"/>
              <a:t>Communiquer dans un monde connecté</a:t>
            </a:r>
            <a:br>
              <a:rPr lang="fr-FR" kern="0" dirty="0"/>
            </a:br>
            <a:r>
              <a:rPr lang="fr-FR" kern="0" dirty="0"/>
              <a:t>Qu'est-ce que le réseau ?</a:t>
            </a:r>
          </a:p>
        </p:txBody>
      </p:sp>
      <p:pic>
        <p:nvPicPr>
          <p:cNvPr id="11" name="Espace réservé du contenu 10">
            <a:extLst>
              <a:ext uri="{FF2B5EF4-FFF2-40B4-BE49-F238E27FC236}">
                <a16:creationId xmlns:a16="http://schemas.microsoft.com/office/drawing/2014/main" id="{553F2254-145C-FE47-949B-D086754B0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510" y="3578974"/>
            <a:ext cx="8296856" cy="1063876"/>
          </a:xfrm>
          <a:prstGeom prst="rect">
            <a:avLst/>
          </a:prstGeom>
        </p:spPr>
      </p:pic>
      <p:pic>
        <p:nvPicPr>
          <p:cNvPr id="13" name="Image 12" descr="Une image contenant capture d’écran&#10;&#10;Description générée automatiquement">
            <a:extLst>
              <a:ext uri="{FF2B5EF4-FFF2-40B4-BE49-F238E27FC236}">
                <a16:creationId xmlns:a16="http://schemas.microsoft.com/office/drawing/2014/main" id="{2A1A3CFD-1567-AF48-9AB2-08A5A0EE0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7" y="1658147"/>
            <a:ext cx="8312727" cy="1542218"/>
          </a:xfrm>
          <a:prstGeom prst="rect">
            <a:avLst/>
          </a:prstGeom>
        </p:spPr>
      </p:pic>
    </p:spTree>
    <p:extLst>
      <p:ext uri="{BB962C8B-B14F-4D97-AF65-F5344CB8AC3E}">
        <p14:creationId xmlns:p14="http://schemas.microsoft.com/office/powerpoint/2010/main" val="39551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br/>
            <a:r>
              <a:rPr lang="fr-FR" sz="2000" dirty="0"/>
              <a:t>Communiquer dans un monde connecté</a:t>
            </a:r>
            <a:br/>
            <a:r>
              <a:rPr lang="fr-FR"/>
              <a:t>Qu'est-ce que le réseau ?</a:t>
            </a:r>
            <a:endParaRPr lang="fr-FR" dirty="0"/>
          </a:p>
        </p:txBody>
      </p:sp>
      <p:sp>
        <p:nvSpPr>
          <p:cNvPr id="2" name="Content Placeholder 1"/>
          <p:cNvSpPr>
            <a:spLocks noGrp="1"/>
          </p:cNvSpPr>
          <p:nvPr>
            <p:ph idx="1"/>
          </p:nvPr>
        </p:nvSpPr>
        <p:spPr>
          <a:xfrm>
            <a:off x="213110" y="1539502"/>
            <a:ext cx="8626090" cy="4926405"/>
          </a:xfrm>
        </p:spPr>
        <p:txBody>
          <a:bodyPr/>
          <a:lstStyle/>
          <a:p>
            <a:r>
              <a:rPr lang="fr-FR" sz="2000" dirty="0"/>
              <a:t>Réseaux locaux</a:t>
            </a:r>
          </a:p>
          <a:p>
            <a:pPr lvl="1"/>
            <a:r>
              <a:rPr lang="fr-FR" sz="1800" dirty="0"/>
              <a:t>Les réseaux locaux peuvent avoir différentes tailles, depuis les réseaux </a:t>
            </a:r>
            <a:r>
              <a:rPr lang="fr-FR" sz="1800" dirty="0" err="1"/>
              <a:t>peer</a:t>
            </a:r>
            <a:r>
              <a:rPr lang="fr-FR" sz="1800" dirty="0"/>
              <a:t>-</a:t>
            </a:r>
            <a:r>
              <a:rPr lang="fr-FR" sz="1800" dirty="0" err="1"/>
              <a:t>to-peer</a:t>
            </a:r>
            <a:r>
              <a:rPr lang="fr-FR" sz="1800" dirty="0"/>
              <a:t> (deux appareils interconnectés) aux grands réseaux d'entreprise, en passant par les réseaux domestiques et les réseaux de petits bureaux ou de bureaux à domicile.</a:t>
            </a:r>
          </a:p>
          <a:p>
            <a:endParaRPr lang="fr-FR" sz="2000" dirty="0"/>
          </a:p>
          <a:p>
            <a:r>
              <a:rPr lang="fr-FR" sz="2000" dirty="0"/>
              <a:t>Établir des liens</a:t>
            </a:r>
          </a:p>
          <a:p>
            <a:pPr lvl="1"/>
            <a:r>
              <a:rPr lang="fr-FR" sz="1800" dirty="0"/>
              <a:t>Tous les types d'appareils peuvent se connecter aux réseaux locaux.</a:t>
            </a:r>
          </a:p>
        </p:txBody>
      </p:sp>
      <p:pic>
        <p:nvPicPr>
          <p:cNvPr id="512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7522" y="4535394"/>
            <a:ext cx="165667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24641" y="4533452"/>
            <a:ext cx="1473797" cy="181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68879" y="4531508"/>
            <a:ext cx="1796527" cy="1807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235848" y="4525682"/>
            <a:ext cx="2603351" cy="177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39857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p:tgtEl>
                                          <p:spTgt spid="2">
                                            <p:txEl>
                                              <p:pRg st="3" end="3"/>
                                            </p:txEl>
                                          </p:spTgt>
                                        </p:tgtEl>
                                        <p:attrNameLst>
                                          <p:attrName>ppt_y</p:attrName>
                                        </p:attrNameLst>
                                      </p:cBhvr>
                                      <p:tavLst>
                                        <p:tav tm="0">
                                          <p:val>
                                            <p:strVal val="#ppt_y+#ppt_h*1.125000"/>
                                          </p:val>
                                        </p:tav>
                                        <p:tav tm="100000">
                                          <p:val>
                                            <p:strVal val="#ppt_y"/>
                                          </p:val>
                                        </p:tav>
                                      </p:tavLst>
                                    </p:anim>
                                    <p:animEffect transition="in" filter="wipe(up)">
                                      <p:cBhvr>
                                        <p:cTn id="18" dur="500"/>
                                        <p:tgtEl>
                                          <p:spTgt spid="2">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23"/>
                                        </p:tgtEl>
                                        <p:attrNameLst>
                                          <p:attrName>style.visibility</p:attrName>
                                        </p:attrNameLst>
                                      </p:cBhvr>
                                      <p:to>
                                        <p:strVal val="visible"/>
                                      </p:to>
                                    </p:set>
                                    <p:anim calcmode="lin" valueType="num">
                                      <p:cBhvr additive="base">
                                        <p:cTn id="27" dur="500"/>
                                        <p:tgtEl>
                                          <p:spTgt spid="5123"/>
                                        </p:tgtEl>
                                        <p:attrNameLst>
                                          <p:attrName>ppt_y</p:attrName>
                                        </p:attrNameLst>
                                      </p:cBhvr>
                                      <p:tavLst>
                                        <p:tav tm="0">
                                          <p:val>
                                            <p:strVal val="#ppt_y+#ppt_h*1.125000"/>
                                          </p:val>
                                        </p:tav>
                                        <p:tav tm="100000">
                                          <p:val>
                                            <p:strVal val="#ppt_y"/>
                                          </p:val>
                                        </p:tav>
                                      </p:tavLst>
                                    </p:anim>
                                    <p:animEffect transition="in" filter="wipe(up)">
                                      <p:cBhvr>
                                        <p:cTn id="28" dur="500"/>
                                        <p:tgtEl>
                                          <p:spTgt spid="5123"/>
                                        </p:tgtEl>
                                      </p:cBhvr>
                                    </p:animEffect>
                                  </p:childTnLst>
                                </p:cTn>
                              </p:par>
                              <p:par>
                                <p:cTn id="29" presetID="12" presetClass="entr" presetSubtype="4" fill="hold" nodeType="withEffect">
                                  <p:stCondLst>
                                    <p:cond delay="0"/>
                                  </p:stCondLst>
                                  <p:childTnLst>
                                    <p:set>
                                      <p:cBhvr>
                                        <p:cTn id="30" dur="1" fill="hold">
                                          <p:stCondLst>
                                            <p:cond delay="0"/>
                                          </p:stCondLst>
                                        </p:cTn>
                                        <p:tgtEl>
                                          <p:spTgt spid="5124"/>
                                        </p:tgtEl>
                                        <p:attrNameLst>
                                          <p:attrName>style.visibility</p:attrName>
                                        </p:attrNameLst>
                                      </p:cBhvr>
                                      <p:to>
                                        <p:strVal val="visible"/>
                                      </p:to>
                                    </p:set>
                                    <p:anim calcmode="lin" valueType="num">
                                      <p:cBhvr additive="base">
                                        <p:cTn id="31" dur="500"/>
                                        <p:tgtEl>
                                          <p:spTgt spid="5124"/>
                                        </p:tgtEl>
                                        <p:attrNameLst>
                                          <p:attrName>ppt_y</p:attrName>
                                        </p:attrNameLst>
                                      </p:cBhvr>
                                      <p:tavLst>
                                        <p:tav tm="0">
                                          <p:val>
                                            <p:strVal val="#ppt_y+#ppt_h*1.125000"/>
                                          </p:val>
                                        </p:tav>
                                        <p:tav tm="100000">
                                          <p:val>
                                            <p:strVal val="#ppt_y"/>
                                          </p:val>
                                        </p:tav>
                                      </p:tavLst>
                                    </p:anim>
                                    <p:animEffect transition="in" filter="wipe(up)">
                                      <p:cBhvr>
                                        <p:cTn id="32" dur="500"/>
                                        <p:tgtEl>
                                          <p:spTgt spid="5124"/>
                                        </p:tgtEl>
                                      </p:cBhvr>
                                    </p:animEffect>
                                  </p:childTnLst>
                                </p:cTn>
                              </p:par>
                              <p:par>
                                <p:cTn id="33" presetID="12" presetClass="entr" presetSubtype="4" fill="hold" nodeType="withEffect">
                                  <p:stCondLst>
                                    <p:cond delay="0"/>
                                  </p:stCondLst>
                                  <p:childTnLst>
                                    <p:set>
                                      <p:cBhvr>
                                        <p:cTn id="34" dur="1" fill="hold">
                                          <p:stCondLst>
                                            <p:cond delay="0"/>
                                          </p:stCondLst>
                                        </p:cTn>
                                        <p:tgtEl>
                                          <p:spTgt spid="5125"/>
                                        </p:tgtEl>
                                        <p:attrNameLst>
                                          <p:attrName>style.visibility</p:attrName>
                                        </p:attrNameLst>
                                      </p:cBhvr>
                                      <p:to>
                                        <p:strVal val="visible"/>
                                      </p:to>
                                    </p:set>
                                    <p:anim calcmode="lin" valueType="num">
                                      <p:cBhvr additive="base">
                                        <p:cTn id="35" dur="500"/>
                                        <p:tgtEl>
                                          <p:spTgt spid="5125"/>
                                        </p:tgtEl>
                                        <p:attrNameLst>
                                          <p:attrName>ppt_y</p:attrName>
                                        </p:attrNameLst>
                                      </p:cBhvr>
                                      <p:tavLst>
                                        <p:tav tm="0">
                                          <p:val>
                                            <p:strVal val="#ppt_y+#ppt_h*1.125000"/>
                                          </p:val>
                                        </p:tav>
                                        <p:tav tm="100000">
                                          <p:val>
                                            <p:strVal val="#ppt_y"/>
                                          </p:val>
                                        </p:tav>
                                      </p:tavLst>
                                    </p:anim>
                                    <p:animEffect transition="in" filter="wipe(up)">
                                      <p:cBhvr>
                                        <p:cTn id="36" dur="500"/>
                                        <p:tgtEl>
                                          <p:spTgt spid="5125"/>
                                        </p:tgtEl>
                                      </p:cBhvr>
                                    </p:animEffect>
                                  </p:childTnLst>
                                </p:cTn>
                              </p:par>
                              <p:par>
                                <p:cTn id="37" presetID="12" presetClass="entr" presetSubtype="4" fill="hold" nodeType="withEffect">
                                  <p:stCondLst>
                                    <p:cond delay="0"/>
                                  </p:stCondLst>
                                  <p:childTnLst>
                                    <p:set>
                                      <p:cBhvr>
                                        <p:cTn id="38" dur="1" fill="hold">
                                          <p:stCondLst>
                                            <p:cond delay="0"/>
                                          </p:stCondLst>
                                        </p:cTn>
                                        <p:tgtEl>
                                          <p:spTgt spid="5126"/>
                                        </p:tgtEl>
                                        <p:attrNameLst>
                                          <p:attrName>style.visibility</p:attrName>
                                        </p:attrNameLst>
                                      </p:cBhvr>
                                      <p:to>
                                        <p:strVal val="visible"/>
                                      </p:to>
                                    </p:set>
                                    <p:anim calcmode="lin" valueType="num">
                                      <p:cBhvr additive="base">
                                        <p:cTn id="39" dur="500"/>
                                        <p:tgtEl>
                                          <p:spTgt spid="5126"/>
                                        </p:tgtEl>
                                        <p:attrNameLst>
                                          <p:attrName>ppt_y</p:attrName>
                                        </p:attrNameLst>
                                      </p:cBhvr>
                                      <p:tavLst>
                                        <p:tav tm="0">
                                          <p:val>
                                            <p:strVal val="#ppt_y+#ppt_h*1.125000"/>
                                          </p:val>
                                        </p:tav>
                                        <p:tav tm="100000">
                                          <p:val>
                                            <p:strVal val="#ppt_y"/>
                                          </p:val>
                                        </p:tav>
                                      </p:tavLst>
                                    </p:anim>
                                    <p:animEffect transition="in" filter="wipe(up)">
                                      <p:cBhvr>
                                        <p:cTn id="40"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
              <a:rPr lang="fr-FR" sz="2000" dirty="0"/>
              <a:t>Communiquer dans un monde connecté</a:t>
            </a:r>
            <a:br/>
            <a:r>
              <a:rPr lang="fr-FR"/>
              <a:t>La transmission de données sur le réseau</a:t>
            </a:r>
            <a:endParaRPr lang="fr-FR" dirty="0"/>
          </a:p>
        </p:txBody>
      </p:sp>
      <p:sp>
        <p:nvSpPr>
          <p:cNvPr id="2" name="Content Placeholder 1"/>
          <p:cNvSpPr>
            <a:spLocks noGrp="1"/>
          </p:cNvSpPr>
          <p:nvPr>
            <p:ph idx="1"/>
          </p:nvPr>
        </p:nvSpPr>
        <p:spPr>
          <a:xfrm>
            <a:off x="213109" y="1539503"/>
            <a:ext cx="8733677" cy="2003798"/>
          </a:xfrm>
        </p:spPr>
        <p:txBody>
          <a:bodyPr/>
          <a:lstStyle/>
          <a:p>
            <a:r>
              <a:rPr lang="fr-FR" dirty="0"/>
              <a:t>Que sont exactement les données ?</a:t>
            </a:r>
          </a:p>
          <a:p>
            <a:pPr lvl="1"/>
            <a:r>
              <a:rPr lang="fr-FR" dirty="0"/>
              <a:t>Les données sont une valeur qui représente quelque chose.</a:t>
            </a:r>
          </a:p>
          <a:p>
            <a:pPr lvl="1"/>
            <a:r>
              <a:rPr lang="fr-FR" dirty="0"/>
              <a:t>Les réseaux sont utilisés pour transmettre ces données afin de les partager ou de les stocker à long terme.</a:t>
            </a:r>
          </a:p>
        </p:txBody>
      </p:sp>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422400" y="4175500"/>
            <a:ext cx="6299200" cy="234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92337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
              <a:rPr lang="fr-FR" sz="2000" dirty="0"/>
              <a:t>Communiquer dans un monde connecté</a:t>
            </a:r>
            <a:br/>
            <a:r>
              <a:rPr lang="fr-FR"/>
              <a:t>La transmission de données sur le réseau</a:t>
            </a:r>
            <a:endParaRPr lang="fr-FR" dirty="0"/>
          </a:p>
        </p:txBody>
      </p:sp>
      <p:pic>
        <p:nvPicPr>
          <p:cNvPr id="4" name="Image 3" descr="Une image contenant capture d’écran&#10;&#10;Description générée automatiquement">
            <a:extLst>
              <a:ext uri="{FF2B5EF4-FFF2-40B4-BE49-F238E27FC236}">
                <a16:creationId xmlns:a16="http://schemas.microsoft.com/office/drawing/2014/main" id="{BB47B76A-40A3-F246-8880-ECDBAD441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75" y="1751672"/>
            <a:ext cx="8788050" cy="3354656"/>
          </a:xfrm>
          <a:prstGeom prst="rect">
            <a:avLst/>
          </a:prstGeom>
        </p:spPr>
      </p:pic>
    </p:spTree>
    <p:extLst>
      <p:ext uri="{BB962C8B-B14F-4D97-AF65-F5344CB8AC3E}">
        <p14:creationId xmlns:p14="http://schemas.microsoft.com/office/powerpoint/2010/main" val="406735981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dirty="0"/>
            </a:br>
            <a:r>
              <a:rPr lang="fr-FR" sz="2000" dirty="0"/>
              <a:t>Communiquer dans un monde connecté</a:t>
            </a:r>
            <a:br>
              <a:rPr dirty="0"/>
            </a:br>
            <a:r>
              <a:rPr lang="fr-FR" dirty="0"/>
              <a:t>La transmission de données sur le réseau</a:t>
            </a:r>
          </a:p>
        </p:txBody>
      </p:sp>
      <p:sp>
        <p:nvSpPr>
          <p:cNvPr id="2" name="Content Placeholder 1"/>
          <p:cNvSpPr>
            <a:spLocks noGrp="1"/>
          </p:cNvSpPr>
          <p:nvPr>
            <p:ph idx="1"/>
          </p:nvPr>
        </p:nvSpPr>
        <p:spPr>
          <a:xfrm>
            <a:off x="213110" y="1539503"/>
            <a:ext cx="8522904" cy="2003798"/>
          </a:xfrm>
        </p:spPr>
        <p:txBody>
          <a:bodyPr/>
          <a:lstStyle/>
          <a:p>
            <a:r>
              <a:rPr lang="fr-FR" sz="2200" dirty="0"/>
              <a:t>Le bit représente les données</a:t>
            </a:r>
          </a:p>
          <a:p>
            <a:pPr lvl="1"/>
            <a:r>
              <a:rPr lang="fr-FR" sz="1800" dirty="0"/>
              <a:t>Les ordinateurs utilisent des codes binaires pour représenter et interpréter les lettres, les nombres et les caractères spéciaux par des bits.</a:t>
            </a:r>
          </a:p>
          <a:p>
            <a:pPr lvl="1"/>
            <a:r>
              <a:rPr lang="fr-FR" sz="1800" dirty="0"/>
              <a:t>Chaque groupe de huit bits, tel que la représentation de lettres et de chiffres, est désigné sous le nom d'octet.</a:t>
            </a: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114800" y="3598358"/>
            <a:ext cx="4621213"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bwMode="auto">
          <a:xfrm>
            <a:off x="213109" y="3670301"/>
            <a:ext cx="3761991"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200" kern="0" dirty="0"/>
              <a:t>Comment faire circuler les données</a:t>
            </a:r>
          </a:p>
          <a:p>
            <a:pPr lvl="1"/>
            <a:r>
              <a:rPr lang="fr-FR" sz="1800" kern="0" dirty="0"/>
              <a:t>Les bits sont transmis sous forme de signaux, à l'aide de câbles de cuivre (impulsions électriques), de câble à fibre optique (impulsions lumineuses) et radio (ondes radio).</a:t>
            </a:r>
          </a:p>
        </p:txBody>
      </p:sp>
    </p:spTree>
    <p:extLst>
      <p:ext uri="{BB962C8B-B14F-4D97-AF65-F5344CB8AC3E}">
        <p14:creationId xmlns:p14="http://schemas.microsoft.com/office/powerpoint/2010/main" val="92380176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p:tgtEl>
                                          <p:spTgt spid="3074"/>
                                        </p:tgtEl>
                                        <p:attrNameLst>
                                          <p:attrName>ppt_y</p:attrName>
                                        </p:attrNameLst>
                                      </p:cBhvr>
                                      <p:tavLst>
                                        <p:tav tm="0">
                                          <p:val>
                                            <p:strVal val="#ppt_y+#ppt_h*1.125000"/>
                                          </p:val>
                                        </p:tav>
                                        <p:tav tm="100000">
                                          <p:val>
                                            <p:strVal val="#ppt_y"/>
                                          </p:val>
                                        </p:tav>
                                      </p:tavLst>
                                    </p:anim>
                                    <p:animEffect transition="in" filter="wipe(up)">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
              <a:rPr lang="fr-FR" sz="2000" dirty="0"/>
              <a:t>Communiquer dans un monde connecté</a:t>
            </a:r>
            <a:br/>
            <a:r>
              <a:rPr lang="fr-FR"/>
              <a:t>La vitesse avant tout</a:t>
            </a:r>
            <a:endParaRPr lang="fr-FR" dirty="0"/>
          </a:p>
        </p:txBody>
      </p:sp>
      <p:sp>
        <p:nvSpPr>
          <p:cNvPr id="2" name="Content Placeholder 1"/>
          <p:cNvSpPr>
            <a:spLocks noGrp="1"/>
          </p:cNvSpPr>
          <p:nvPr>
            <p:ph idx="1"/>
          </p:nvPr>
        </p:nvSpPr>
        <p:spPr>
          <a:xfrm>
            <a:off x="213110" y="1539502"/>
            <a:ext cx="8494956" cy="4926405"/>
          </a:xfrm>
        </p:spPr>
        <p:txBody>
          <a:bodyPr/>
          <a:lstStyle/>
          <a:p>
            <a:r>
              <a:rPr lang="fr-FR" dirty="0"/>
              <a:t>Calcul de la bande passante</a:t>
            </a:r>
          </a:p>
          <a:p>
            <a:pPr lvl="1"/>
            <a:r>
              <a:rPr lang="fr-FR" dirty="0">
                <a:solidFill>
                  <a:schemeClr val="bg1"/>
                </a:solidFill>
              </a:rPr>
              <a:t>La bande passante numérique mesure la quantité d'informations pouvant circuler d'un emplacement à un autre pendant une période donnée. Elle est mesurée en nombre de bits pouvant être transmis (en théorie) pendant une seconde sur un support donné. </a:t>
            </a:r>
          </a:p>
          <a:p>
            <a:pPr lvl="1"/>
            <a:endParaRPr lang="fr-FR" dirty="0"/>
          </a:p>
          <a:p>
            <a:r>
              <a:rPr lang="fr-FR" dirty="0"/>
              <a:t>Calcul du débit</a:t>
            </a:r>
          </a:p>
          <a:p>
            <a:pPr lvl="1"/>
            <a:r>
              <a:rPr lang="fr-FR" dirty="0">
                <a:solidFill>
                  <a:schemeClr val="bg1"/>
                </a:solidFill>
              </a:rPr>
              <a:t>Le débit est la mesure du transfert de bits constaté sur le support pendant une période donnée. </a:t>
            </a:r>
          </a:p>
          <a:p>
            <a:pPr lvl="1"/>
            <a:r>
              <a:rPr lang="fr-FR" dirty="0"/>
              <a:t>De nombreux facteurs influencent le débit, dont la quantité de données envoyées ou reçues, les types de données transmises et la latence cumulative résultant du nombre d'appareils rencontrés entre la source et la destination.</a:t>
            </a:r>
          </a:p>
          <a:p>
            <a:pPr lvl="1"/>
            <a:endParaRPr lang="fr-FR" dirty="0"/>
          </a:p>
        </p:txBody>
      </p:sp>
      <p:pic>
        <p:nvPicPr>
          <p:cNvPr id="4" name="Image 3">
            <a:extLst>
              <a:ext uri="{FF2B5EF4-FFF2-40B4-BE49-F238E27FC236}">
                <a16:creationId xmlns:a16="http://schemas.microsoft.com/office/drawing/2014/main" id="{22462862-D54D-C64F-96F0-3BC890D16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11490"/>
            <a:ext cx="9144000" cy="808923"/>
          </a:xfrm>
          <a:prstGeom prst="rect">
            <a:avLst/>
          </a:prstGeom>
        </p:spPr>
      </p:pic>
      <p:pic>
        <p:nvPicPr>
          <p:cNvPr id="6" name="Image 5">
            <a:extLst>
              <a:ext uri="{FF2B5EF4-FFF2-40B4-BE49-F238E27FC236}">
                <a16:creationId xmlns:a16="http://schemas.microsoft.com/office/drawing/2014/main" id="{0A81EE6F-FFD7-6347-A3AD-47FD5ED81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 y="2006440"/>
            <a:ext cx="9144000" cy="1347036"/>
          </a:xfrm>
          <a:prstGeom prst="rect">
            <a:avLst/>
          </a:prstGeom>
        </p:spPr>
      </p:pic>
    </p:spTree>
    <p:extLst>
      <p:ext uri="{BB962C8B-B14F-4D97-AF65-F5344CB8AC3E}">
        <p14:creationId xmlns:p14="http://schemas.microsoft.com/office/powerpoint/2010/main" val="10221180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par>
                                <p:cTn id="15" presetID="12" presetClass="entr" presetSubtype="4"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p:tgtEl>
                                          <p:spTgt spid="2">
                                            <p:txEl>
                                              <p:pRg st="5" end="5"/>
                                            </p:txEl>
                                          </p:spTgt>
                                        </p:tgtEl>
                                        <p:attrNameLst>
                                          <p:attrName>ppt_y</p:attrName>
                                        </p:attrNameLst>
                                      </p:cBhvr>
                                      <p:tavLst>
                                        <p:tav tm="0">
                                          <p:val>
                                            <p:strVal val="#ppt_y+#ppt_h*1.125000"/>
                                          </p:val>
                                        </p:tav>
                                        <p:tav tm="100000">
                                          <p:val>
                                            <p:strVal val="#ppt_y"/>
                                          </p:val>
                                        </p:tav>
                                      </p:tavLst>
                                    </p:anim>
                                    <p:animEffect transition="in" filter="wipe(up)">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1.2 Les réseaux locaux </a:t>
            </a:r>
            <a:endParaRPr lang="fr-FR" sz="2400" dirty="0">
              <a:solidFill>
                <a:srgbClr val="00B0F0"/>
              </a:solidFill>
            </a:endParaRPr>
          </a:p>
        </p:txBody>
      </p:sp>
    </p:spTree>
    <p:extLst>
      <p:ext uri="{BB962C8B-B14F-4D97-AF65-F5344CB8AC3E}">
        <p14:creationId xmlns:p14="http://schemas.microsoft.com/office/powerpoint/2010/main" val="1149094522"/>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dirty="0"/>
            </a:br>
            <a:r>
              <a:rPr lang="fr-FR" sz="2000" dirty="0"/>
              <a:t>Les réseaux locaux</a:t>
            </a:r>
            <a:br>
              <a:rPr dirty="0"/>
            </a:br>
            <a:r>
              <a:rPr lang="fr-FR" dirty="0"/>
              <a:t>Composants réseau</a:t>
            </a:r>
          </a:p>
        </p:txBody>
      </p:sp>
      <p:sp>
        <p:nvSpPr>
          <p:cNvPr id="2" name="Content Placeholder 1"/>
          <p:cNvSpPr>
            <a:spLocks noGrp="1"/>
          </p:cNvSpPr>
          <p:nvPr>
            <p:ph idx="1"/>
          </p:nvPr>
        </p:nvSpPr>
        <p:spPr/>
        <p:txBody>
          <a:bodyPr/>
          <a:lstStyle/>
          <a:p>
            <a:r>
              <a:rPr lang="fr-FR" dirty="0"/>
              <a:t>Clients et serveurs</a:t>
            </a:r>
          </a:p>
          <a:p>
            <a:pPr lvl="1"/>
            <a:r>
              <a:rPr lang="fr-FR" dirty="0"/>
              <a:t>Les serveurs sont des hôtes équipés d'un logiciel leur permettant de fournir des informations, comme des e-mails ou des pages Web, à d'autres hôtes sur le réseau. </a:t>
            </a:r>
          </a:p>
          <a:p>
            <a:pPr lvl="1"/>
            <a:r>
              <a:rPr lang="fr-FR" dirty="0"/>
              <a:t>Les clients sont des ordinateurs hôtes équipés d'un logiciel qui leur permet de demander des informations auprès du serveur et de les afficher. </a:t>
            </a:r>
          </a:p>
          <a:p>
            <a:endParaRPr lang="fr-FR" dirty="0"/>
          </a:p>
          <a:p>
            <a:r>
              <a:rPr lang="fr-FR" dirty="0"/>
              <a:t>Divers rôles sur le réseau</a:t>
            </a:r>
          </a:p>
          <a:p>
            <a:pPr lvl="1"/>
            <a:r>
              <a:rPr lang="fr-FR" dirty="0"/>
              <a:t>Les serveurs peuvent fournir différents services sur un réseau.</a:t>
            </a:r>
          </a:p>
          <a:p>
            <a:endParaRPr lang="fr-FR" dirty="0"/>
          </a:p>
          <a:p>
            <a:endParaRPr lang="fr-FR" dirty="0"/>
          </a:p>
        </p:txBody>
      </p:sp>
      <p:pic>
        <p:nvPicPr>
          <p:cNvPr id="4" name="Image 3" descr="Une image contenant capture d’écran&#10;&#10;Description générée automatiquement">
            <a:extLst>
              <a:ext uri="{FF2B5EF4-FFF2-40B4-BE49-F238E27FC236}">
                <a16:creationId xmlns:a16="http://schemas.microsoft.com/office/drawing/2014/main" id="{915A3C47-DD42-CC4B-8029-C2CFFFC23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2040"/>
            <a:ext cx="9144000" cy="2536927"/>
          </a:xfrm>
          <a:prstGeom prst="rect">
            <a:avLst/>
          </a:prstGeom>
        </p:spPr>
      </p:pic>
    </p:spTree>
    <p:extLst>
      <p:ext uri="{BB962C8B-B14F-4D97-AF65-F5344CB8AC3E}">
        <p14:creationId xmlns:p14="http://schemas.microsoft.com/office/powerpoint/2010/main" val="41059260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p:tgtEl>
                                          <p:spTgt spid="2">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p:tgtEl>
                                          <p:spTgt spid="2">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450851" y="353959"/>
            <a:ext cx="8437968" cy="973395"/>
          </a:xfrm>
        </p:spPr>
        <p:txBody>
          <a:bodyPr/>
          <a:lstStyle/>
          <a:p>
            <a:pPr eaLnBrk="1" hangingPunct="1"/>
            <a:r>
              <a:rPr lang="fr-FR" dirty="0">
                <a:latin typeface="Arial" charset="0"/>
              </a:rPr>
              <a:t>Supports du formateur – Chapitre 1 Guide de planification</a:t>
            </a:r>
            <a:endParaRPr lang="fr-FR" dirty="0"/>
          </a:p>
        </p:txBody>
      </p:sp>
      <p:sp>
        <p:nvSpPr>
          <p:cNvPr id="4099" name="Rectangle 34"/>
          <p:cNvSpPr>
            <a:spLocks noGrp="1" noChangeArrowheads="1"/>
          </p:cNvSpPr>
          <p:nvPr>
            <p:ph type="body" idx="4294967295"/>
          </p:nvPr>
        </p:nvSpPr>
        <p:spPr>
          <a:xfrm>
            <a:off x="450851" y="1327354"/>
            <a:ext cx="8310377" cy="4539803"/>
          </a:xfrm>
        </p:spPr>
        <p:txBody>
          <a:bodyPr/>
          <a:lstStyle/>
          <a:p>
            <a:pPr marL="0" indent="0">
              <a:buNone/>
            </a:pPr>
            <a:r>
              <a:rPr lang="fr-FR" dirty="0"/>
              <a:t>Cette présentation PowerPoint est divisée en deux parties :</a:t>
            </a:r>
          </a:p>
          <a:p>
            <a:pPr marL="457200" indent="-457200">
              <a:buFont typeface="+mj-lt"/>
              <a:buAutoNum type="arabicPeriod"/>
            </a:pPr>
            <a:r>
              <a:rPr lang="fr-FR" sz="2000" dirty="0"/>
              <a:t>Guide de planification du formateur</a:t>
            </a:r>
          </a:p>
          <a:p>
            <a:pPr lvl="1">
              <a:buFont typeface="Wingdings" charset="2"/>
              <a:buChar char="§"/>
            </a:pPr>
            <a:r>
              <a:rPr lang="fr-FR" sz="1600" dirty="0"/>
              <a:t>Informations destinées à vous familiariser avec le chapitre</a:t>
            </a:r>
          </a:p>
          <a:p>
            <a:pPr lvl="1">
              <a:buFont typeface="Wingdings" charset="2"/>
              <a:buChar char="§"/>
            </a:pPr>
            <a:r>
              <a:rPr lang="fr-FR" sz="1600" dirty="0"/>
              <a:t>Outils pédagogiques</a:t>
            </a:r>
          </a:p>
          <a:p>
            <a:pPr marL="457200" indent="-457200">
              <a:buFont typeface="+mj-lt"/>
              <a:buAutoNum type="arabicPeriod"/>
            </a:pPr>
            <a:r>
              <a:rPr lang="fr-FR" sz="2000" dirty="0"/>
              <a:t>Présentation en classe pour le formateur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8</a:t>
            </a:r>
            <a:endParaRPr lang="fr-FR" sz="1600" b="1" dirty="0">
              <a:solidFill>
                <a:srgbClr val="00B0F0"/>
              </a:solidFill>
            </a:endParaRPr>
          </a:p>
          <a:p>
            <a:pPr marL="0" indent="0">
              <a:buNone/>
            </a:pPr>
            <a:endParaRPr lang="fr-FR" sz="2000" dirty="0"/>
          </a:p>
          <a:p>
            <a:pPr marL="0" indent="0">
              <a:buNone/>
            </a:pPr>
            <a:r>
              <a:rPr lang="fr-FR" sz="2000" b="1" dirty="0"/>
              <a:t>Remarque : </a:t>
            </a:r>
          </a:p>
          <a:p>
            <a:r>
              <a:rPr lang="fr-FR" sz="2000" dirty="0"/>
              <a:t>Retirez le guide de planification de cette présentation avant de la partager avec quelqu'un.</a:t>
            </a:r>
          </a:p>
        </p:txBody>
      </p:sp>
    </p:spTree>
    <p:extLst>
      <p:ext uri="{BB962C8B-B14F-4D97-AF65-F5344CB8AC3E}">
        <p14:creationId xmlns:p14="http://schemas.microsoft.com/office/powerpoint/2010/main" val="2682787853"/>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dirty="0"/>
            </a:br>
            <a:r>
              <a:rPr lang="fr-FR" sz="2000" dirty="0"/>
              <a:t>Les réseaux locaux</a:t>
            </a:r>
            <a:br>
              <a:rPr dirty="0"/>
            </a:br>
            <a:r>
              <a:rPr lang="fr-FR" dirty="0"/>
              <a:t>Éléments constitutifs d'un réseau</a:t>
            </a:r>
          </a:p>
        </p:txBody>
      </p:sp>
      <p:sp>
        <p:nvSpPr>
          <p:cNvPr id="2" name="Content Placeholder 1"/>
          <p:cNvSpPr>
            <a:spLocks noGrp="1"/>
          </p:cNvSpPr>
          <p:nvPr>
            <p:ph idx="1"/>
          </p:nvPr>
        </p:nvSpPr>
        <p:spPr/>
        <p:txBody>
          <a:bodyPr/>
          <a:lstStyle/>
          <a:p>
            <a:r>
              <a:rPr lang="fr-FR"/>
              <a:t>Infrastructure de réseau</a:t>
            </a:r>
          </a:p>
          <a:p>
            <a:pPr lvl="1"/>
            <a:r>
              <a:rPr lang="fr-FR"/>
              <a:t>C'est la plate-forme qui prend en charge le réseau et comprend des </a:t>
            </a:r>
            <a:r>
              <a:rPr lang="fr-FR" b="1" dirty="0"/>
              <a:t>terminaux</a:t>
            </a:r>
            <a:r>
              <a:rPr lang="fr-FR"/>
              <a:t> et des</a:t>
            </a:r>
            <a:r>
              <a:rPr lang="fr-FR" b="1" dirty="0"/>
              <a:t> appareils intermédiaires</a:t>
            </a:r>
            <a:r>
              <a:rPr lang="fr-FR"/>
              <a:t> (routeurs, commutateurs, points d'accès…) interconnectés via des supports réseau (filaires et sans fil).</a:t>
            </a:r>
            <a:endParaRPr lang="fr-FR" dirty="0"/>
          </a:p>
          <a:p>
            <a:endParaRPr lang="fr-FR" dirty="0"/>
          </a:p>
          <a:p>
            <a:r>
              <a:rPr lang="fr-FR"/>
              <a:t>Terminaux</a:t>
            </a:r>
          </a:p>
          <a:p>
            <a:pPr lvl="1"/>
            <a:r>
              <a:rPr lang="fr-FR"/>
              <a:t>Ces appareils comprennent les ordinateurs, les ordinateurs portables, les imprimantes, les tablettes et les appareils intelligents…</a:t>
            </a:r>
          </a:p>
          <a:p>
            <a:pPr lvl="1"/>
            <a:r>
              <a:rPr lang="fr-FR"/>
              <a:t>Ils forment l'interface entre les utilisateurs et le réseau de communication sous-jacent. </a:t>
            </a:r>
            <a:endParaRPr lang="fr-FR" dirty="0"/>
          </a:p>
        </p:txBody>
      </p:sp>
    </p:spTree>
    <p:extLst>
      <p:ext uri="{BB962C8B-B14F-4D97-AF65-F5344CB8AC3E}">
        <p14:creationId xmlns:p14="http://schemas.microsoft.com/office/powerpoint/2010/main" val="48989493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1.3 La conception d'un réseau simple </a:t>
            </a:r>
          </a:p>
        </p:txBody>
      </p:sp>
    </p:spTree>
    <p:extLst>
      <p:ext uri="{BB962C8B-B14F-4D97-AF65-F5344CB8AC3E}">
        <p14:creationId xmlns:p14="http://schemas.microsoft.com/office/powerpoint/2010/main" val="114909452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dirty="0"/>
            </a:br>
            <a:r>
              <a:rPr lang="fr-FR" sz="2000" dirty="0"/>
              <a:t>La conception d'un réseau simple</a:t>
            </a:r>
            <a:br>
              <a:rPr dirty="0"/>
            </a:br>
            <a:r>
              <a:rPr lang="fr-FR" dirty="0"/>
              <a:t>Les réseaux Peer-to-Peer</a:t>
            </a:r>
          </a:p>
        </p:txBody>
      </p:sp>
      <p:sp>
        <p:nvSpPr>
          <p:cNvPr id="2" name="Content Placeholder 1"/>
          <p:cNvSpPr>
            <a:spLocks noGrp="1"/>
          </p:cNvSpPr>
          <p:nvPr>
            <p:ph idx="1"/>
          </p:nvPr>
        </p:nvSpPr>
        <p:spPr/>
        <p:txBody>
          <a:bodyPr/>
          <a:lstStyle/>
          <a:p>
            <a:r>
              <a:rPr lang="fr-FR" dirty="0"/>
              <a:t>Que signifie « Peer-to-Peer » (de client à client) ?</a:t>
            </a:r>
          </a:p>
          <a:p>
            <a:pPr lvl="1"/>
            <a:r>
              <a:rPr lang="fr-FR" dirty="0"/>
              <a:t>Cette expression désigne un réseau sur lequel un hôte peut être un client et un serveur pour les autres hôtes.</a:t>
            </a: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946673" y="2644263"/>
            <a:ext cx="5250654" cy="414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9260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dirty="0"/>
            </a:br>
            <a:r>
              <a:rPr lang="fr-FR" sz="2000" dirty="0"/>
              <a:t>La conception d'un réseau simple</a:t>
            </a:r>
            <a:br>
              <a:rPr dirty="0"/>
            </a:br>
            <a:r>
              <a:rPr lang="fr-FR" dirty="0"/>
              <a:t>Est-ce que tout fonctionne ?</a:t>
            </a:r>
          </a:p>
        </p:txBody>
      </p:sp>
      <p:sp>
        <p:nvSpPr>
          <p:cNvPr id="2" name="Content Placeholder 1"/>
          <p:cNvSpPr>
            <a:spLocks noGrp="1"/>
          </p:cNvSpPr>
          <p:nvPr>
            <p:ph idx="1"/>
          </p:nvPr>
        </p:nvSpPr>
        <p:spPr>
          <a:xfrm>
            <a:off x="213110" y="1539502"/>
            <a:ext cx="8460990" cy="4926405"/>
          </a:xfrm>
        </p:spPr>
        <p:txBody>
          <a:bodyPr/>
          <a:lstStyle/>
          <a:p>
            <a:r>
              <a:rPr lang="fr-FR"/>
              <a:t>Utilisation de la commande Ping</a:t>
            </a:r>
          </a:p>
          <a:p>
            <a:pPr lvl="1"/>
            <a:r>
              <a:rPr lang="fr-FR"/>
              <a:t>Utilisez l'utilitaire </a:t>
            </a:r>
            <a:r>
              <a:rPr lang="fr-FR" b="1"/>
              <a:t>ping</a:t>
            </a:r>
            <a:r>
              <a:rPr lang="fr-FR"/>
              <a:t> pour tester la connectivité IP de bout en bout entre une source et une adresse IP de destination. </a:t>
            </a:r>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737401" y="3279403"/>
            <a:ext cx="3914171" cy="3237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bwMode="auto">
          <a:xfrm>
            <a:off x="213110" y="3279403"/>
            <a:ext cx="4230495" cy="308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kern="0" dirty="0"/>
              <a:t>Suivez le chemin</a:t>
            </a:r>
          </a:p>
          <a:p>
            <a:pPr lvl="1"/>
            <a:r>
              <a:rPr lang="fr-FR" kern="0" dirty="0"/>
              <a:t>Utilisez</a:t>
            </a:r>
            <a:r>
              <a:rPr lang="fr-FR" b="1" kern="0" dirty="0"/>
              <a:t> </a:t>
            </a:r>
            <a:r>
              <a:rPr lang="fr-FR" kern="0" dirty="0"/>
              <a:t>l'utilitaire </a:t>
            </a:r>
            <a:r>
              <a:rPr lang="fr-FR" b="1" kern="0" dirty="0"/>
              <a:t>traceroute</a:t>
            </a:r>
            <a:r>
              <a:rPr lang="fr-FR" kern="0" dirty="0"/>
              <a:t> pour afficher chaque saut sur le chemin vers la destination.</a:t>
            </a:r>
          </a:p>
        </p:txBody>
      </p:sp>
    </p:spTree>
    <p:extLst>
      <p:ext uri="{BB962C8B-B14F-4D97-AF65-F5344CB8AC3E}">
        <p14:creationId xmlns:p14="http://schemas.microsoft.com/office/powerpoint/2010/main" val="303387415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222096"/>
            <a:ext cx="4189413" cy="1838248"/>
          </a:xfrm>
          <a:prstGeom prst="rect">
            <a:avLst/>
          </a:prstGeom>
          <a:noFill/>
          <a:ln w="9525" algn="ctr">
            <a:noFill/>
            <a:miter lim="800000"/>
            <a:headEnd/>
            <a:tailEnd/>
          </a:ln>
        </p:spPr>
        <p:txBody>
          <a:bodyPr lIns="82124" tIns="41061" rIns="82124" bIns="41061" anchor="ctr"/>
          <a:lstStyle/>
          <a:p>
            <a:pPr algn="l" defTabSz="814388">
              <a:defRPr/>
            </a:pPr>
            <a:r>
              <a:rPr lang="fr-FR" dirty="0">
                <a:solidFill>
                  <a:schemeClr val="bg1"/>
                </a:solidFill>
              </a:rPr>
              <a:t>Networking Essentials</a:t>
            </a:r>
          </a:p>
          <a:p>
            <a:pPr algn="l" defTabSz="814388">
              <a:defRPr/>
            </a:pPr>
            <a:r>
              <a:rPr lang="fr-FR" b="0" kern="0" dirty="0">
                <a:solidFill>
                  <a:schemeClr val="bg1"/>
                </a:solidFill>
                <a:latin typeface="+mj-lt"/>
              </a:rPr>
              <a:t>Guide de planification du formateur</a:t>
            </a:r>
          </a:p>
          <a:p>
            <a:pPr algn="l" defTabSz="814388">
              <a:defRPr/>
            </a:pPr>
            <a:endParaRPr lang="fr-FR" b="0" kern="0" dirty="0">
              <a:solidFill>
                <a:schemeClr val="bg1"/>
              </a:solidFill>
              <a:latin typeface="+mj-lt"/>
            </a:endParaRPr>
          </a:p>
          <a:p>
            <a:pPr algn="l" defTabSz="814388">
              <a:defRPr/>
            </a:pPr>
            <a:r>
              <a:rPr lang="fr-FR" dirty="0">
                <a:solidFill>
                  <a:schemeClr val="bg1"/>
                </a:solidFill>
                <a:latin typeface="Arial" pitchFamily="34" charset="0"/>
              </a:rPr>
              <a:t>Chapitre 1 : Vous êtes-vous déjà demandé comment ça fonctionne ? </a:t>
            </a:r>
          </a:p>
        </p:txBody>
      </p:sp>
    </p:spTree>
    <p:extLst>
      <p:ext uri="{BB962C8B-B14F-4D97-AF65-F5344CB8AC3E}">
        <p14:creationId xmlns:p14="http://schemas.microsoft.com/office/powerpoint/2010/main" val="396710414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97150" y="352583"/>
            <a:ext cx="8145462" cy="838200"/>
          </a:xfrm>
        </p:spPr>
        <p:txBody>
          <a:bodyPr/>
          <a:lstStyle/>
          <a:p>
            <a:pPr eaLnBrk="1" hangingPunct="1"/>
            <a:r>
              <a:rPr lang="fr-FR" dirty="0"/>
              <a:t>Chapitre 1 : exercices</a:t>
            </a:r>
          </a:p>
        </p:txBody>
      </p:sp>
      <p:sp>
        <p:nvSpPr>
          <p:cNvPr id="6147" name="Rectangle 34"/>
          <p:cNvSpPr>
            <a:spLocks noGrp="1" noChangeArrowheads="1"/>
          </p:cNvSpPr>
          <p:nvPr>
            <p:ph type="body" idx="4294967295"/>
          </p:nvPr>
        </p:nvSpPr>
        <p:spPr>
          <a:xfrm>
            <a:off x="497150" y="1190783"/>
            <a:ext cx="7940675" cy="4605454"/>
          </a:xfrm>
        </p:spPr>
        <p:txBody>
          <a:bodyPr/>
          <a:lstStyle/>
          <a:p>
            <a:pPr marL="0" indent="0" eaLnBrk="1" hangingPunct="1">
              <a:spcBef>
                <a:spcPct val="30000"/>
              </a:spcBef>
              <a:buNone/>
            </a:pPr>
            <a:r>
              <a:rPr lang="fr-FR" sz="2000" dirty="0"/>
              <a:t>Quels sont les exercices associés à ce chapitre ?</a:t>
            </a:r>
            <a:endParaRPr lang="fr-FR" sz="2000" dirty="0">
              <a:solidFill>
                <a:srgbClr val="00B0F0"/>
              </a:solidFill>
            </a:endParaRPr>
          </a:p>
          <a:p>
            <a:pPr marL="0" indent="0" eaLnBrk="1" hangingPunct="1">
              <a:spcBef>
                <a:spcPct val="30000"/>
              </a:spcBef>
              <a:buNone/>
            </a:pPr>
            <a:endParaRPr lang="fr-FR" sz="2000" dirty="0"/>
          </a:p>
          <a:p>
            <a:pPr marL="119063" indent="0" eaLnBrk="1" hangingPunct="1">
              <a:spcBef>
                <a:spcPct val="30000"/>
              </a:spcBef>
              <a:buNone/>
            </a:pPr>
            <a:endParaRPr lang="fr-FR" sz="2000" dirty="0"/>
          </a:p>
          <a:p>
            <a:pPr marL="119063"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3517441074"/>
              </p:ext>
            </p:extLst>
          </p:nvPr>
        </p:nvGraphicFramePr>
        <p:xfrm>
          <a:off x="497150" y="1700851"/>
          <a:ext cx="8115908" cy="2316480"/>
        </p:xfrm>
        <a:graphic>
          <a:graphicData uri="http://schemas.openxmlformats.org/drawingml/2006/table">
            <a:tbl>
              <a:tblPr firstRow="1" bandRow="1">
                <a:tableStyleId>{5C22544A-7EE6-4342-B048-85BDC9FD1C3A}</a:tableStyleId>
              </a:tblPr>
              <a:tblGrid>
                <a:gridCol w="1193427">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gridCol w="4902295">
                  <a:extLst>
                    <a:ext uri="{9D8B030D-6E8A-4147-A177-3AD203B41FA5}">
                      <a16:colId xmlns:a16="http://schemas.microsoft.com/office/drawing/2014/main" val="20002"/>
                    </a:ext>
                  </a:extLst>
                </a:gridCol>
              </a:tblGrid>
              <a:tr h="0">
                <a:tc>
                  <a:txBody>
                    <a:bodyPr/>
                    <a:lstStyle/>
                    <a:p>
                      <a:r>
                        <a:rPr lang="de-DE" dirty="0"/>
                        <a:t>N° de page</a:t>
                      </a:r>
                      <a:endParaRPr lang="fr-FR" dirty="0"/>
                    </a:p>
                  </a:txBody>
                  <a:tcPr/>
                </a:tc>
                <a:tc>
                  <a:txBody>
                    <a:bodyPr/>
                    <a:lstStyle/>
                    <a:p>
                      <a:r>
                        <a:rPr dirty="0"/>
                        <a:t>Type </a:t>
                      </a:r>
                      <a:r>
                        <a:rPr dirty="0" err="1"/>
                        <a:t>d'exercice</a:t>
                      </a:r>
                      <a:endParaRPr lang="fr-FR" dirty="0"/>
                    </a:p>
                  </a:txBody>
                  <a:tcPr/>
                </a:tc>
                <a:tc>
                  <a:txBody>
                    <a:bodyPr/>
                    <a:lstStyle/>
                    <a:p>
                      <a:r>
                        <a:t>Nom de l'activité</a:t>
                      </a:r>
                      <a:endParaRPr lang="fr-FR" dirty="0"/>
                    </a:p>
                  </a:txBody>
                  <a:tcPr/>
                </a:tc>
                <a:extLst>
                  <a:ext uri="{0D108BD9-81ED-4DB2-BD59-A6C34878D82A}">
                    <a16:rowId xmlns:a16="http://schemas.microsoft.com/office/drawing/2014/main" val="10000"/>
                  </a:ext>
                </a:extLst>
              </a:tr>
              <a:tr h="0">
                <a:tc>
                  <a:txBody>
                    <a:bodyPr/>
                    <a:lstStyle/>
                    <a:p>
                      <a:r>
                        <a:rPr lang="en-US" sz="1600" dirty="0">
                          <a:solidFill>
                            <a:schemeClr val="tx1"/>
                          </a:solidFill>
                        </a:rPr>
                        <a:t>1.1.1.3</a:t>
                      </a:r>
                      <a:endParaRPr lang="fr-FR"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Exercice interactif</a:t>
                      </a:r>
                    </a:p>
                  </a:txBody>
                  <a:tcPr/>
                </a:tc>
                <a:tc>
                  <a:txBody>
                    <a:bodyPr/>
                    <a:lstStyle/>
                    <a:p>
                      <a:r>
                        <a:rPr lang="en-US" sz="1600" dirty="0">
                          <a:solidFill>
                            <a:schemeClr val="tx1"/>
                          </a:solidFill>
                        </a:rPr>
                        <a:t>Identifier la définition appropriée</a:t>
                      </a:r>
                      <a:endParaRPr lang="fr-FR" sz="1600" dirty="0">
                        <a:solidFill>
                          <a:schemeClr val="tx1"/>
                        </a:solidFill>
                      </a:endParaRPr>
                    </a:p>
                  </a:txBody>
                  <a:tcPr/>
                </a:tc>
                <a:extLst>
                  <a:ext uri="{0D108BD9-81ED-4DB2-BD59-A6C34878D82A}">
                    <a16:rowId xmlns:a16="http://schemas.microsoft.com/office/drawing/2014/main" val="10001"/>
                  </a:ext>
                </a:extLst>
              </a:tr>
              <a:tr h="0">
                <a:tc>
                  <a:txBody>
                    <a:bodyPr/>
                    <a:lstStyle/>
                    <a:p>
                      <a:r>
                        <a:rPr lang="en-US" sz="1600" dirty="0">
                          <a:solidFill>
                            <a:schemeClr val="tx1"/>
                          </a:solidFill>
                        </a:rPr>
                        <a:t>1.2.1.3</a:t>
                      </a:r>
                      <a:endParaRPr lang="fr-FR"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Exercice interactif</a:t>
                      </a:r>
                    </a:p>
                  </a:txBody>
                  <a:tcPr/>
                </a:tc>
                <a:tc>
                  <a:txBody>
                    <a:bodyPr/>
                    <a:lstStyle/>
                    <a:p>
                      <a:r>
                        <a:rPr lang="en-US" sz="1600" dirty="0">
                          <a:solidFill>
                            <a:schemeClr val="tx1"/>
                          </a:solidFill>
                        </a:rPr>
                        <a:t>Composants réseau</a:t>
                      </a:r>
                      <a:endParaRPr lang="fr-FR" sz="1600" dirty="0">
                        <a:solidFill>
                          <a:schemeClr val="tx1"/>
                        </a:solidFill>
                      </a:endParaRPr>
                    </a:p>
                  </a:txBody>
                  <a:tcPr/>
                </a:tc>
                <a:extLst>
                  <a:ext uri="{0D108BD9-81ED-4DB2-BD59-A6C34878D82A}">
                    <a16:rowId xmlns:a16="http://schemas.microsoft.com/office/drawing/2014/main" val="10002"/>
                  </a:ext>
                </a:extLst>
              </a:tr>
              <a:tr h="0">
                <a:tc>
                  <a:txBody>
                    <a:bodyPr/>
                    <a:lstStyle/>
                    <a:p>
                      <a:r>
                        <a:rPr lang="en-US" sz="1600" dirty="0">
                          <a:solidFill>
                            <a:schemeClr val="tx1"/>
                          </a:solidFill>
                        </a:rPr>
                        <a:t>1.3.1.2</a:t>
                      </a:r>
                      <a:endParaRPr lang="fr-FR"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Exercice interactif</a:t>
                      </a:r>
                    </a:p>
                  </a:txBody>
                  <a:tcPr/>
                </a:tc>
                <a:tc>
                  <a:txBody>
                    <a:bodyPr/>
                    <a:lstStyle/>
                    <a:p>
                      <a:r>
                        <a:rPr lang="en-US" sz="1600" dirty="0">
                          <a:solidFill>
                            <a:schemeClr val="tx1"/>
                          </a:solidFill>
                        </a:rPr>
                        <a:t>Identifier les rôles des ordinateurs</a:t>
                      </a:r>
                      <a:endParaRPr lang="fr-FR" sz="1600" dirty="0">
                        <a:solidFill>
                          <a:schemeClr val="tx1"/>
                        </a:solidFill>
                      </a:endParaRPr>
                    </a:p>
                  </a:txBody>
                  <a:tcPr/>
                </a:tc>
                <a:extLst>
                  <a:ext uri="{0D108BD9-81ED-4DB2-BD59-A6C34878D82A}">
                    <a16:rowId xmlns:a16="http://schemas.microsoft.com/office/drawing/2014/main" val="10003"/>
                  </a:ext>
                </a:extLst>
              </a:tr>
              <a:tr h="0">
                <a:tc>
                  <a:txBody>
                    <a:bodyPr/>
                    <a:lstStyle/>
                    <a:p>
                      <a:r>
                        <a:rPr lang="en-US" sz="1600" dirty="0">
                          <a:solidFill>
                            <a:schemeClr val="tx1"/>
                          </a:solidFill>
                        </a:rPr>
                        <a:t>1.3.1.3</a:t>
                      </a:r>
                      <a:endParaRPr lang="fr-FR" sz="1600" dirty="0">
                        <a:solidFill>
                          <a:schemeClr val="tx1"/>
                        </a:solidFill>
                      </a:endParaRPr>
                    </a:p>
                  </a:txBody>
                  <a:tcPr/>
                </a:tc>
                <a:tc>
                  <a:txBody>
                    <a:bodyPr/>
                    <a:lstStyle/>
                    <a:p>
                      <a:r>
                        <a:rPr lang="en-US" sz="1600" dirty="0">
                          <a:solidFill>
                            <a:schemeClr val="tx1"/>
                          </a:solidFill>
                        </a:rPr>
                        <a:t>Travaux pratiques</a:t>
                      </a:r>
                      <a:endParaRPr lang="fr-FR" sz="1600" dirty="0">
                        <a:solidFill>
                          <a:schemeClr val="tx1"/>
                        </a:solidFill>
                      </a:endParaRPr>
                    </a:p>
                  </a:txBody>
                  <a:tcPr/>
                </a:tc>
                <a:tc>
                  <a:txBody>
                    <a:bodyPr/>
                    <a:lstStyle/>
                    <a:p>
                      <a:r>
                        <a:rPr lang="en-US" sz="1600" dirty="0">
                          <a:solidFill>
                            <a:schemeClr val="tx1"/>
                          </a:solidFill>
                        </a:rPr>
                        <a:t>Suivre la connectivité Internet</a:t>
                      </a:r>
                    </a:p>
                  </a:txBody>
                  <a:tcPr/>
                </a:tc>
                <a:extLst>
                  <a:ext uri="{0D108BD9-81ED-4DB2-BD59-A6C34878D82A}">
                    <a16:rowId xmlns:a16="http://schemas.microsoft.com/office/drawing/2014/main" val="10004"/>
                  </a:ext>
                </a:extLst>
              </a:tr>
              <a:tr h="0">
                <a:tc>
                  <a:txBody>
                    <a:bodyPr/>
                    <a:lstStyle/>
                    <a:p>
                      <a:r>
                        <a:rPr lang="en-US" sz="1600" dirty="0">
                          <a:solidFill>
                            <a:schemeClr val="tx1"/>
                          </a:solidFill>
                        </a:rPr>
                        <a:t>1.3.1.3</a:t>
                      </a:r>
                      <a:endParaRPr lang="fr-FR" sz="1600" dirty="0">
                        <a:solidFill>
                          <a:schemeClr val="tx1"/>
                        </a:solidFill>
                      </a:endParaRPr>
                    </a:p>
                  </a:txBody>
                  <a:tcPr/>
                </a:tc>
                <a:tc>
                  <a:txBody>
                    <a:bodyPr/>
                    <a:lstStyle/>
                    <a:p>
                      <a:r>
                        <a:rPr lang="en-US" sz="1600" dirty="0">
                          <a:solidFill>
                            <a:schemeClr val="tx1"/>
                          </a:solidFill>
                        </a:rPr>
                        <a:t>Travaux pratiques</a:t>
                      </a:r>
                      <a:endParaRPr lang="fr-FR" sz="16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Créer un réseau simple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277809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fr-FR" dirty="0"/>
              <a:t>Chapitre 1 : évaluation</a:t>
            </a:r>
          </a:p>
        </p:txBody>
      </p:sp>
      <p:sp>
        <p:nvSpPr>
          <p:cNvPr id="7171" name="Rectangle 34"/>
          <p:cNvSpPr>
            <a:spLocks noGrp="1" noChangeArrowheads="1"/>
          </p:cNvSpPr>
          <p:nvPr>
            <p:ph idx="1"/>
          </p:nvPr>
        </p:nvSpPr>
        <p:spPr>
          <a:xfrm>
            <a:off x="213109" y="1539502"/>
            <a:ext cx="8516221" cy="4926405"/>
          </a:xfrm>
        </p:spPr>
        <p:txBody>
          <a:bodyPr/>
          <a:lstStyle/>
          <a:p>
            <a:pPr eaLnBrk="1" hangingPunct="1">
              <a:spcBef>
                <a:spcPct val="30000"/>
              </a:spcBef>
            </a:pPr>
            <a:r>
              <a:rPr lang="fr-FR" sz="2000" dirty="0"/>
              <a:t>Une fois qu'ils ont terminé le chapitre 1, les étudiants doivent se soumettre à l'évaluation correspondante.</a:t>
            </a:r>
          </a:p>
          <a:p>
            <a:pPr eaLnBrk="1" hangingPunct="1">
              <a:spcBef>
                <a:spcPct val="30000"/>
              </a:spcBef>
            </a:pPr>
            <a:r>
              <a:rPr lang="fr-FR" sz="2000" dirty="0"/>
              <a:t>Les questionnaires, les travaux pratiques, les exercices dans Packet Tracer, ainsi que les autres activités peuvent servir à évaluer, de manière informelle, les progrès des étudiants.</a:t>
            </a:r>
          </a:p>
        </p:txBody>
      </p:sp>
    </p:spTree>
    <p:extLst>
      <p:ext uri="{BB962C8B-B14F-4D97-AF65-F5344CB8AC3E}">
        <p14:creationId xmlns:p14="http://schemas.microsoft.com/office/powerpoint/2010/main" val="1559818792"/>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fr-FR" dirty="0"/>
              <a:t>Chapitre 1 : aide supplémentaire</a:t>
            </a:r>
          </a:p>
        </p:txBody>
      </p:sp>
      <p:sp>
        <p:nvSpPr>
          <p:cNvPr id="20483" name="Rectangle 34"/>
          <p:cNvSpPr>
            <a:spLocks noGrp="1" noChangeArrowheads="1"/>
          </p:cNvSpPr>
          <p:nvPr>
            <p:ph idx="1"/>
          </p:nvPr>
        </p:nvSpPr>
        <p:spPr>
          <a:xfrm>
            <a:off x="213109" y="1539502"/>
            <a:ext cx="8473691" cy="4926405"/>
          </a:xfrm>
        </p:spPr>
        <p:txBody>
          <a:bodyPr/>
          <a:lstStyle/>
          <a:p>
            <a:pPr eaLnBrk="1" hangingPunct="1">
              <a:spcBef>
                <a:spcPct val="30000"/>
              </a:spcBef>
              <a:defRPr/>
            </a:pPr>
            <a:r>
              <a:rPr lang="fr-FR" sz="2000" dirty="0"/>
              <a:t>Pour obtenir davantage d'aide sur les stratégies d'enseignement, notamment les plans de cours, l'utilisation d'analogies pour expliquer des concepts difficiles et les sujets de discussion, consultez la page Facebook pour discuter avec les membres la communauté et vos homologues </a:t>
            </a:r>
            <a:r>
              <a:rPr lang="fr-FR" sz="2000" dirty="0">
                <a:hlinkClick r:id="rId3"/>
              </a:rPr>
              <a:t>www.facebook.com/cisconetworkingacademy</a:t>
            </a:r>
            <a:r>
              <a:rPr lang="fr-FR" sz="2000" dirty="0"/>
              <a:t>.</a:t>
            </a:r>
          </a:p>
          <a:p>
            <a:pPr eaLnBrk="1" hangingPunct="1">
              <a:lnSpc>
                <a:spcPct val="85000"/>
              </a:lnSpc>
              <a:spcBef>
                <a:spcPct val="30000"/>
              </a:spcBef>
              <a:defRPr/>
            </a:pPr>
            <a:endParaRPr lang="fr-FR" sz="2000" dirty="0"/>
          </a:p>
        </p:txBody>
      </p:sp>
    </p:spTree>
    <p:extLst>
      <p:ext uri="{BB962C8B-B14F-4D97-AF65-F5344CB8AC3E}">
        <p14:creationId xmlns:p14="http://schemas.microsoft.com/office/powerpoint/2010/main" val="368582521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14319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984404" cy="1481138"/>
          </a:xfrm>
        </p:spPr>
        <p:txBody>
          <a:bodyPr/>
          <a:lstStyle/>
          <a:p>
            <a:pPr eaLnBrk="1" hangingPunct="1"/>
            <a:r>
              <a:rPr lang="fr-FR" sz="2400" dirty="0"/>
              <a:t>Chapitre 1 : Vous êtes-vous déjà demandé comment ça fonctionne ? </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fr-FR" dirty="0">
                <a:solidFill>
                  <a:schemeClr val="tx1"/>
                </a:solidFill>
                <a:latin typeface="Arial" charset="0"/>
              </a:rPr>
              <a:t>Networking Essentials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fr-FR" dirty="0"/>
              <a:t>Chapitre 1 – Sections et objectifs</a:t>
            </a:r>
          </a:p>
        </p:txBody>
      </p:sp>
      <p:sp>
        <p:nvSpPr>
          <p:cNvPr id="4099" name="Rectangle 34"/>
          <p:cNvSpPr>
            <a:spLocks noGrp="1" noChangeArrowheads="1"/>
          </p:cNvSpPr>
          <p:nvPr>
            <p:ph idx="1"/>
          </p:nvPr>
        </p:nvSpPr>
        <p:spPr/>
        <p:txBody>
          <a:bodyPr/>
          <a:lstStyle/>
          <a:p>
            <a:r>
              <a:rPr lang="fr-FR" dirty="0"/>
              <a:t>1.1 Communiquer dans un monde connecté </a:t>
            </a:r>
          </a:p>
          <a:p>
            <a:pPr lvl="1"/>
            <a:r>
              <a:rPr lang="fr-FR" dirty="0"/>
              <a:t>Expliquer le concept de communication en réseau</a:t>
            </a:r>
          </a:p>
          <a:p>
            <a:endParaRPr lang="fr-FR" dirty="0"/>
          </a:p>
          <a:p>
            <a:r>
              <a:rPr lang="fr-FR" dirty="0"/>
              <a:t>1.2 Les réseaux locaux </a:t>
            </a:r>
          </a:p>
          <a:p>
            <a:pPr lvl="1"/>
            <a:r>
              <a:rPr lang="fr-FR" dirty="0"/>
              <a:t>Expliquer les rôles des appareils sur un réseau</a:t>
            </a:r>
          </a:p>
          <a:p>
            <a:endParaRPr lang="fr-FR" dirty="0"/>
          </a:p>
          <a:p>
            <a:r>
              <a:rPr lang="fr-FR" dirty="0"/>
              <a:t>1.3 La conception d'un réseau simple </a:t>
            </a:r>
          </a:p>
          <a:p>
            <a:pPr lvl="1"/>
            <a:r>
              <a:rPr lang="fr-FR" dirty="0"/>
              <a:t>Créer un réseau fonctionnel</a:t>
            </a:r>
          </a:p>
        </p:txBody>
      </p:sp>
    </p:spTree>
    <p:extLst>
      <p:ext uri="{BB962C8B-B14F-4D97-AF65-F5344CB8AC3E}">
        <p14:creationId xmlns:p14="http://schemas.microsoft.com/office/powerpoint/2010/main" val="1065710895"/>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16949</TotalTime>
  <Pages>28</Pages>
  <Words>711</Words>
  <Application>Microsoft Macintosh PowerPoint</Application>
  <PresentationFormat>Affichage à l'écran (4:3)</PresentationFormat>
  <Paragraphs>171</Paragraphs>
  <Slides>25</Slides>
  <Notes>24</Notes>
  <HiddenSlides>6</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25</vt:i4>
      </vt:variant>
    </vt:vector>
  </HeadingPairs>
  <TitlesOfParts>
    <vt:vector size="30" baseType="lpstr">
      <vt:lpstr>Arial</vt:lpstr>
      <vt:lpstr>Courier New</vt:lpstr>
      <vt:lpstr>Wingdings</vt:lpstr>
      <vt:lpstr>PPT-TMPLT-WHT_C</vt:lpstr>
      <vt:lpstr>NetAcad-4F_PPT-WHT_060408</vt:lpstr>
      <vt:lpstr>Supports du formateur Chapitre 1 Vous êtes-vous déjà demandé comment ça fonctionne ? </vt:lpstr>
      <vt:lpstr>Supports du formateur – Chapitre 1 Guide de planification</vt:lpstr>
      <vt:lpstr>Présentation PowerPoint</vt:lpstr>
      <vt:lpstr>Chapitre 1 : exercices</vt:lpstr>
      <vt:lpstr>Chapitre 1 : évaluation</vt:lpstr>
      <vt:lpstr>Chapitre 1 : aide supplémentaire</vt:lpstr>
      <vt:lpstr>Présentation PowerPoint</vt:lpstr>
      <vt:lpstr>Chapitre 1 : Vous êtes-vous déjà demandé comment ça fonctionne ? </vt:lpstr>
      <vt:lpstr>Chapitre 1 – Sections et objectifs</vt:lpstr>
      <vt:lpstr>1.1 Communiquer dans un monde connecté </vt:lpstr>
      <vt:lpstr> Communiquer dans un monde connecté Qu'est-ce que le réseau ?</vt:lpstr>
      <vt:lpstr>Présentation PowerPoint</vt:lpstr>
      <vt:lpstr> Communiquer dans un monde connecté Qu'est-ce que le réseau ?</vt:lpstr>
      <vt:lpstr> Communiquer dans un monde connecté La transmission de données sur le réseau</vt:lpstr>
      <vt:lpstr> Communiquer dans un monde connecté La transmission de données sur le réseau</vt:lpstr>
      <vt:lpstr> Communiquer dans un monde connecté La transmission de données sur le réseau</vt:lpstr>
      <vt:lpstr> Communiquer dans un monde connecté La vitesse avant tout</vt:lpstr>
      <vt:lpstr>1.2 Les réseaux locaux </vt:lpstr>
      <vt:lpstr> Les réseaux locaux Composants réseau</vt:lpstr>
      <vt:lpstr> Les réseaux locaux Éléments constitutifs d'un réseau</vt:lpstr>
      <vt:lpstr>1.3 La conception d'un réseau simple </vt:lpstr>
      <vt:lpstr> La conception d'un réseau simple Les réseaux Peer-to-Peer</vt:lpstr>
      <vt:lpstr> La conception d'un réseau simple Est-ce que tout fonctionne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Geoffrey VAQUETTE</cp:lastModifiedBy>
  <cp:revision>110</cp:revision>
  <cp:lastPrinted>1999-01-27T00:54:54Z</cp:lastPrinted>
  <dcterms:created xsi:type="dcterms:W3CDTF">2016-07-19T22:00:40Z</dcterms:created>
  <dcterms:modified xsi:type="dcterms:W3CDTF">2019-04-01T11:04:38Z</dcterms:modified>
</cp:coreProperties>
</file>