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726e61e0e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726e61e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finally applied the neural network model and output high accuracy rates on all the three sub datasets -- training set, validation set, and testing set.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Based on the loss and accuracy plots, we found that when Epoch is equal to 14, the loss is at the lowest point, and the accuracy rate is at the highest point.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726e61fbf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726e61f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from the feature importance plot that the top influential parameters are : 'symmetry_se'</a:t>
            </a:r>
            <a:endParaRPr/>
          </a:p>
          <a:p>
            <a:pPr indent="0" lvl="0" marL="0" rtl="0" algn="l">
              <a:spcBef>
                <a:spcPts val="0"/>
              </a:spcBef>
              <a:spcAft>
                <a:spcPts val="0"/>
              </a:spcAft>
              <a:buClr>
                <a:schemeClr val="dk1"/>
              </a:buClr>
              <a:buSzPts val="1100"/>
              <a:buFont typeface="Arial"/>
              <a:buNone/>
            </a:pPr>
            <a:r>
              <a:rPr lang="en"/>
              <a:t>‘'radius_worst'</a:t>
            </a:r>
            <a:endParaRPr/>
          </a:p>
          <a:p>
            <a:pPr indent="0" lvl="0" marL="0" rtl="0" algn="l">
              <a:spcBef>
                <a:spcPts val="0"/>
              </a:spcBef>
              <a:spcAft>
                <a:spcPts val="0"/>
              </a:spcAft>
              <a:buClr>
                <a:schemeClr val="dk1"/>
              </a:buClr>
              <a:buSzPts val="1100"/>
              <a:buFont typeface="Arial"/>
              <a:buNone/>
            </a:pPr>
            <a:r>
              <a:rPr lang="en"/>
              <a:t>'texture_worst'</a:t>
            </a:r>
            <a:endParaRPr/>
          </a:p>
          <a:p>
            <a:pPr indent="0" lvl="0" marL="0" rtl="0" algn="l">
              <a:spcBef>
                <a:spcPts val="0"/>
              </a:spcBef>
              <a:spcAft>
                <a:spcPts val="0"/>
              </a:spcAft>
              <a:buNone/>
            </a:pPr>
            <a:r>
              <a:rPr lang="en"/>
              <a:t>'compactness_worst'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726e61fbf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726e61fb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726e61fbf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726e61fb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726e61fb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726e61f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726e61e0e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726e61e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Based on the loss and accuracy plots, we found that when Epoch is equal to 17.5, the loss is at the lowest point, and the accuracy rate is at a very high point.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726e61e0e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726e61e0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726e61e0e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726e61e0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726e61e0e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726e61e0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9715"/>
                </a:solidFill>
                <a:latin typeface="Lato"/>
                <a:ea typeface="Lato"/>
                <a:cs typeface="Lato"/>
                <a:sym typeface="Lato"/>
              </a:rPr>
              <a:t>According to researchers from Johns Hopkins,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726e61fbf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726e61fb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726e61fbf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726e61f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heat map and random forest classifier to order the features according to their influence to the prediction result. We found that the top essential features are ST_slope, sex, oldpeak, MaxHR, and cholesterol.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726e61fbf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726e61fb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create an interactive plot through the shiny app based on the feature importance plots to present the impact of each essential feature more explicitly.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726e61fbf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726e61f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combined two datasets together to make the training dataset larger and to increase the accuracy of </a:t>
            </a:r>
            <a:r>
              <a:rPr lang="en"/>
              <a:t>prediction</a:t>
            </a:r>
            <a:r>
              <a:rPr lang="en"/>
              <a:t>. The first model we implemented was decision tree, however, there is a huge gap between the accuracy of the prediction of training dataset and that of validation dataset, the problem of overfitting might exist.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726e61fbf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726e61f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implemented the K nearest neighbors model and the logistic regression model and their validation accuracy rates were also unsatisfying.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9" name="Google Shape;19;p3"/>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algn="ctr">
              <a:spcBef>
                <a:spcPts val="0"/>
              </a:spcBef>
              <a:spcAft>
                <a:spcPts val="0"/>
              </a:spcAft>
              <a:buSzPts val="24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chemeClr val="accent6"/>
              </a:buClr>
              <a:buSzPts val="1800"/>
              <a:buChar char="▷"/>
              <a:defRPr>
                <a:solidFill>
                  <a:schemeClr val="dk1"/>
                </a:solidFill>
              </a:defRPr>
            </a:lvl1pPr>
            <a:lvl2pPr indent="-381000" lvl="1" marL="914400">
              <a:spcBef>
                <a:spcPts val="0"/>
              </a:spcBef>
              <a:spcAft>
                <a:spcPts val="0"/>
              </a:spcAft>
              <a:buClr>
                <a:schemeClr val="dk1"/>
              </a:buClr>
              <a:buSzPts val="2400"/>
              <a:buChar char="○"/>
              <a:defRPr>
                <a:solidFill>
                  <a:schemeClr val="dk1"/>
                </a:solidFill>
              </a:defRPr>
            </a:lvl2pPr>
            <a:lvl3pPr indent="-381000" lvl="2" marL="1371600">
              <a:spcBef>
                <a:spcPts val="0"/>
              </a:spcBef>
              <a:spcAft>
                <a:spcPts val="0"/>
              </a:spcAft>
              <a:buClr>
                <a:schemeClr val="dk1"/>
              </a:buClr>
              <a:buSzPts val="2400"/>
              <a:buChar char="■"/>
              <a:defRPr>
                <a:solidFill>
                  <a:schemeClr val="dk1"/>
                </a:solidFill>
              </a:defRPr>
            </a:lvl3pPr>
            <a:lvl4pPr indent="-381000" lvl="3" marL="1828800">
              <a:spcBef>
                <a:spcPts val="0"/>
              </a:spcBef>
              <a:spcAft>
                <a:spcPts val="0"/>
              </a:spcAft>
              <a:buClr>
                <a:schemeClr val="dk1"/>
              </a:buClr>
              <a:buSzPts val="2400"/>
              <a:buChar char="●"/>
              <a:defRPr>
                <a:solidFill>
                  <a:schemeClr val="dk1"/>
                </a:solidFill>
              </a:defRPr>
            </a:lvl4pPr>
            <a:lvl5pPr indent="-381000" lvl="4" marL="2286000">
              <a:spcBef>
                <a:spcPts val="0"/>
              </a:spcBef>
              <a:spcAft>
                <a:spcPts val="0"/>
              </a:spcAft>
              <a:buClr>
                <a:schemeClr val="dk1"/>
              </a:buClr>
              <a:buSzPts val="2400"/>
              <a:buChar char="○"/>
              <a:defRPr>
                <a:solidFill>
                  <a:schemeClr val="dk1"/>
                </a:solidFill>
              </a:defRPr>
            </a:lvl5pPr>
            <a:lvl6pPr indent="-381000" lvl="5" marL="2743200">
              <a:spcBef>
                <a:spcPts val="0"/>
              </a:spcBef>
              <a:spcAft>
                <a:spcPts val="0"/>
              </a:spcAft>
              <a:buClr>
                <a:schemeClr val="dk1"/>
              </a:buClr>
              <a:buSzPts val="2400"/>
              <a:buChar char="■"/>
              <a:defRPr>
                <a:solidFill>
                  <a:schemeClr val="dk1"/>
                </a:solidFill>
              </a:defRPr>
            </a:lvl6pPr>
            <a:lvl7pPr indent="-381000" lvl="6" marL="3200400">
              <a:spcBef>
                <a:spcPts val="0"/>
              </a:spcBef>
              <a:spcAft>
                <a:spcPts val="0"/>
              </a:spcAft>
              <a:buClr>
                <a:schemeClr val="dk1"/>
              </a:buClr>
              <a:buSzPts val="2400"/>
              <a:buChar char="●"/>
              <a:defRPr>
                <a:solidFill>
                  <a:schemeClr val="dk1"/>
                </a:solidFill>
              </a:defRPr>
            </a:lvl7pPr>
            <a:lvl8pPr indent="-381000" lvl="7" marL="3657600">
              <a:spcBef>
                <a:spcPts val="0"/>
              </a:spcBef>
              <a:spcAft>
                <a:spcPts val="0"/>
              </a:spcAft>
              <a:buClr>
                <a:schemeClr val="dk1"/>
              </a:buClr>
              <a:buSzPts val="2400"/>
              <a:buChar char="○"/>
              <a:defRPr>
                <a:solidFill>
                  <a:schemeClr val="dk1"/>
                </a:solidFill>
              </a:defRPr>
            </a:lvl8pPr>
            <a:lvl9pPr indent="-381000" lvl="8" marL="4114800">
              <a:spcBef>
                <a:spcPts val="0"/>
              </a:spcBef>
              <a:spcAft>
                <a:spcPts val="0"/>
              </a:spcAft>
              <a:buClr>
                <a:schemeClr val="dk1"/>
              </a:buClr>
              <a:buSzPts val="2400"/>
              <a:buChar char="■"/>
              <a:defRPr>
                <a:solidFill>
                  <a:schemeClr val="dk1"/>
                </a:solidFill>
              </a:defRPr>
            </a:lvl9pPr>
          </a:lstStyle>
          <a:p/>
        </p:txBody>
      </p:sp>
      <p:sp>
        <p:nvSpPr>
          <p:cNvPr id="34" name="Google Shape;34;p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5" name="Google Shape;45;p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6" name="Google Shape;46;p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 name="Google Shape;54;p7"/>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7"/>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7"/>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4" name="Google Shape;64;p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Clr>
                <a:schemeClr val="dk2"/>
              </a:buClr>
              <a:buSzPts val="1400"/>
              <a:buNone/>
              <a:defRPr sz="1400">
                <a:solidFill>
                  <a:schemeClr val="dk2"/>
                </a:solidFill>
              </a:defRPr>
            </a:lvl1pPr>
          </a:lstStyle>
          <a:p/>
        </p:txBody>
      </p:sp>
      <p:sp>
        <p:nvSpPr>
          <p:cNvPr id="71" name="Google Shape;71;p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Lifeline: </a:t>
            </a:r>
            <a:endParaRPr/>
          </a:p>
          <a:p>
            <a:pPr indent="0" lvl="0" marL="0" rtl="0" algn="l">
              <a:spcBef>
                <a:spcPts val="0"/>
              </a:spcBef>
              <a:spcAft>
                <a:spcPts val="0"/>
              </a:spcAft>
              <a:buNone/>
            </a:pPr>
            <a:r>
              <a:rPr lang="en" sz="2400"/>
              <a:t>A Data Science  Solution </a:t>
            </a:r>
            <a:r>
              <a:rPr lang="en" sz="2400"/>
              <a:t>for</a:t>
            </a:r>
            <a:r>
              <a:rPr lang="en" sz="2400"/>
              <a:t> Medicine</a:t>
            </a:r>
            <a:endParaRPr sz="2400"/>
          </a:p>
        </p:txBody>
      </p:sp>
      <p:sp>
        <p:nvSpPr>
          <p:cNvPr id="89" name="Google Shape;89;p12"/>
          <p:cNvSpPr txBox="1"/>
          <p:nvPr/>
        </p:nvSpPr>
        <p:spPr>
          <a:xfrm>
            <a:off x="832750" y="3997225"/>
            <a:ext cx="732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Aiden Cohen, Geoffrey Xue, Matthew Zapodeanu, E</a:t>
            </a:r>
            <a:r>
              <a:rPr lang="en">
                <a:latin typeface="Lato"/>
                <a:ea typeface="Lato"/>
                <a:cs typeface="Lato"/>
                <a:sym typeface="Lato"/>
              </a:rPr>
              <a:t>lena Zhou</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1057150" y="316101"/>
            <a:ext cx="6462600" cy="89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a:t>
            </a:r>
            <a:endParaRPr/>
          </a:p>
        </p:txBody>
      </p:sp>
      <p:sp>
        <p:nvSpPr>
          <p:cNvPr id="162" name="Google Shape;162;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1"/>
          <p:cNvPicPr preferRelativeResize="0"/>
          <p:nvPr/>
        </p:nvPicPr>
        <p:blipFill>
          <a:blip r:embed="rId3">
            <a:alphaModFix/>
          </a:blip>
          <a:stretch>
            <a:fillRect/>
          </a:stretch>
        </p:blipFill>
        <p:spPr>
          <a:xfrm>
            <a:off x="1710700" y="1215788"/>
            <a:ext cx="4635196" cy="36229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893700" y="60603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Loss &amp; Prediction Accuracy</a:t>
            </a:r>
            <a:endParaRPr/>
          </a:p>
        </p:txBody>
      </p:sp>
      <p:sp>
        <p:nvSpPr>
          <p:cNvPr id="169" name="Google Shape;169;p2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2"/>
          <p:cNvSpPr txBox="1"/>
          <p:nvPr/>
        </p:nvSpPr>
        <p:spPr>
          <a:xfrm>
            <a:off x="1469575" y="1959425"/>
            <a:ext cx="60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1" name="Google Shape;171;p22"/>
          <p:cNvPicPr preferRelativeResize="0"/>
          <p:nvPr/>
        </p:nvPicPr>
        <p:blipFill>
          <a:blip r:embed="rId3">
            <a:alphaModFix/>
          </a:blip>
          <a:stretch>
            <a:fillRect/>
          </a:stretch>
        </p:blipFill>
        <p:spPr>
          <a:xfrm>
            <a:off x="152400" y="1716525"/>
            <a:ext cx="4472737" cy="2479075"/>
          </a:xfrm>
          <a:prstGeom prst="rect">
            <a:avLst/>
          </a:prstGeom>
          <a:noFill/>
          <a:ln>
            <a:noFill/>
          </a:ln>
        </p:spPr>
      </p:pic>
      <p:pic>
        <p:nvPicPr>
          <p:cNvPr id="172" name="Google Shape;172;p22"/>
          <p:cNvPicPr preferRelativeResize="0"/>
          <p:nvPr/>
        </p:nvPicPr>
        <p:blipFill>
          <a:blip r:embed="rId4">
            <a:alphaModFix/>
          </a:blip>
          <a:stretch>
            <a:fillRect/>
          </a:stretch>
        </p:blipFill>
        <p:spPr>
          <a:xfrm>
            <a:off x="4744850" y="1812545"/>
            <a:ext cx="4284425" cy="25352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Breast Cancer Tumor Prediction</a:t>
            </a:r>
            <a:endParaRPr/>
          </a:p>
        </p:txBody>
      </p:sp>
      <p:sp>
        <p:nvSpPr>
          <p:cNvPr id="178" name="Google Shape;178;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3"/>
          <p:cNvPicPr preferRelativeResize="0"/>
          <p:nvPr/>
        </p:nvPicPr>
        <p:blipFill>
          <a:blip r:embed="rId3">
            <a:alphaModFix/>
          </a:blip>
          <a:stretch>
            <a:fillRect/>
          </a:stretch>
        </p:blipFill>
        <p:spPr>
          <a:xfrm>
            <a:off x="529825" y="1495450"/>
            <a:ext cx="7643125" cy="320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85" name="Google Shape;185;p2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4"/>
          <p:cNvPicPr preferRelativeResize="0"/>
          <p:nvPr/>
        </p:nvPicPr>
        <p:blipFill>
          <a:blip r:embed="rId3">
            <a:alphaModFix/>
          </a:blip>
          <a:stretch>
            <a:fillRect/>
          </a:stretch>
        </p:blipFill>
        <p:spPr>
          <a:xfrm>
            <a:off x="1492925" y="1394850"/>
            <a:ext cx="5367826" cy="367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&amp; Logistic Regression Models</a:t>
            </a:r>
            <a:endParaRPr/>
          </a:p>
        </p:txBody>
      </p:sp>
      <p:sp>
        <p:nvSpPr>
          <p:cNvPr id="192" name="Google Shape;192;p2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25"/>
          <p:cNvPicPr preferRelativeResize="0"/>
          <p:nvPr/>
        </p:nvPicPr>
        <p:blipFill>
          <a:blip r:embed="rId3">
            <a:alphaModFix/>
          </a:blip>
          <a:stretch>
            <a:fillRect/>
          </a:stretch>
        </p:blipFill>
        <p:spPr>
          <a:xfrm>
            <a:off x="119700" y="1503825"/>
            <a:ext cx="4291025" cy="2740700"/>
          </a:xfrm>
          <a:prstGeom prst="rect">
            <a:avLst/>
          </a:prstGeom>
          <a:noFill/>
          <a:ln>
            <a:noFill/>
          </a:ln>
        </p:spPr>
      </p:pic>
      <p:pic>
        <p:nvPicPr>
          <p:cNvPr id="194" name="Google Shape;194;p25"/>
          <p:cNvPicPr preferRelativeResize="0"/>
          <p:nvPr/>
        </p:nvPicPr>
        <p:blipFill>
          <a:blip r:embed="rId4">
            <a:alphaModFix/>
          </a:blip>
          <a:stretch>
            <a:fillRect/>
          </a:stretch>
        </p:blipFill>
        <p:spPr>
          <a:xfrm>
            <a:off x="4956700" y="1503825"/>
            <a:ext cx="4072574" cy="1807400"/>
          </a:xfrm>
          <a:prstGeom prst="rect">
            <a:avLst/>
          </a:prstGeom>
          <a:noFill/>
          <a:ln>
            <a:noFill/>
          </a:ln>
        </p:spPr>
      </p:pic>
      <p:pic>
        <p:nvPicPr>
          <p:cNvPr id="195" name="Google Shape;195;p25"/>
          <p:cNvPicPr preferRelativeResize="0"/>
          <p:nvPr/>
        </p:nvPicPr>
        <p:blipFill>
          <a:blip r:embed="rId5">
            <a:alphaModFix/>
          </a:blip>
          <a:stretch>
            <a:fillRect/>
          </a:stretch>
        </p:blipFill>
        <p:spPr>
          <a:xfrm>
            <a:off x="5010113" y="3378150"/>
            <a:ext cx="2871075" cy="141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980875" y="16223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Breast Cancer Neural Network</a:t>
            </a:r>
            <a:endParaRPr/>
          </a:p>
        </p:txBody>
      </p:sp>
      <p:sp>
        <p:nvSpPr>
          <p:cNvPr id="201" name="Google Shape;201;p2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6"/>
          <p:cNvPicPr preferRelativeResize="0"/>
          <p:nvPr/>
        </p:nvPicPr>
        <p:blipFill>
          <a:blip r:embed="rId3">
            <a:alphaModFix/>
          </a:blip>
          <a:stretch>
            <a:fillRect/>
          </a:stretch>
        </p:blipFill>
        <p:spPr>
          <a:xfrm>
            <a:off x="1579925" y="1215788"/>
            <a:ext cx="4748328" cy="36229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861025" y="347499"/>
            <a:ext cx="6462600" cy="81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Loss &amp; Prediction Accuracy</a:t>
            </a:r>
            <a:endParaRPr/>
          </a:p>
        </p:txBody>
      </p:sp>
      <p:sp>
        <p:nvSpPr>
          <p:cNvPr id="208" name="Google Shape;208;p2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27"/>
          <p:cNvPicPr preferRelativeResize="0"/>
          <p:nvPr/>
        </p:nvPicPr>
        <p:blipFill>
          <a:blip r:embed="rId3">
            <a:alphaModFix/>
          </a:blip>
          <a:stretch>
            <a:fillRect/>
          </a:stretch>
        </p:blipFill>
        <p:spPr>
          <a:xfrm>
            <a:off x="4396091" y="1744450"/>
            <a:ext cx="4796508" cy="2778925"/>
          </a:xfrm>
          <a:prstGeom prst="rect">
            <a:avLst/>
          </a:prstGeom>
          <a:noFill/>
          <a:ln>
            <a:noFill/>
          </a:ln>
        </p:spPr>
      </p:pic>
      <p:pic>
        <p:nvPicPr>
          <p:cNvPr id="210" name="Google Shape;210;p27"/>
          <p:cNvPicPr preferRelativeResize="0"/>
          <p:nvPr/>
        </p:nvPicPr>
        <p:blipFill>
          <a:blip r:embed="rId4">
            <a:alphaModFix/>
          </a:blip>
          <a:stretch>
            <a:fillRect/>
          </a:stretch>
        </p:blipFill>
        <p:spPr>
          <a:xfrm>
            <a:off x="84479" y="1744449"/>
            <a:ext cx="4672119" cy="2626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ctrTitle"/>
          </p:nvPr>
        </p:nvSpPr>
        <p:spPr>
          <a:xfrm>
            <a:off x="685675" y="887767"/>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UI/UX Design</a:t>
            </a:r>
            <a:endParaRPr/>
          </a:p>
        </p:txBody>
      </p:sp>
      <p:sp>
        <p:nvSpPr>
          <p:cNvPr id="216" name="Google Shape;216;p28"/>
          <p:cNvSpPr txBox="1"/>
          <p:nvPr>
            <p:ph idx="1" type="subTitle"/>
          </p:nvPr>
        </p:nvSpPr>
        <p:spPr>
          <a:xfrm>
            <a:off x="685800" y="2124828"/>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app is accessible to users</a:t>
            </a:r>
            <a:endParaRPr/>
          </a:p>
        </p:txBody>
      </p:sp>
      <p:sp>
        <p:nvSpPr>
          <p:cNvPr id="217" name="Google Shape;217;p28"/>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1340700" y="1985988"/>
            <a:ext cx="6462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dk2"/>
                </a:solidFill>
              </a:rPr>
              <a:t>Demo</a:t>
            </a:r>
            <a:endParaRPr sz="4800">
              <a:solidFill>
                <a:schemeClr val="dk2"/>
              </a:solidFill>
            </a:endParaRPr>
          </a:p>
        </p:txBody>
      </p:sp>
      <p:sp>
        <p:nvSpPr>
          <p:cNvPr id="223" name="Google Shape;223;p2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9" name="Google Shape;229;p30"/>
          <p:cNvPicPr preferRelativeResize="0"/>
          <p:nvPr/>
        </p:nvPicPr>
        <p:blipFill>
          <a:blip r:embed="rId3">
            <a:alphaModFix/>
          </a:blip>
          <a:stretch>
            <a:fillRect/>
          </a:stretch>
        </p:blipFill>
        <p:spPr>
          <a:xfrm>
            <a:off x="1479125" y="832000"/>
            <a:ext cx="6185748" cy="3479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idx="4294967295" type="ctrTitle"/>
          </p:nvPr>
        </p:nvSpPr>
        <p:spPr>
          <a:xfrm>
            <a:off x="940500" y="334500"/>
            <a:ext cx="7517700" cy="89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100">
                <a:solidFill>
                  <a:schemeClr val="accent4"/>
                </a:solidFill>
                <a:latin typeface="Lato"/>
                <a:ea typeface="Lato"/>
                <a:cs typeface="Lato"/>
                <a:sym typeface="Lato"/>
              </a:rPr>
              <a:t>40,000 to 80,000 deaths </a:t>
            </a:r>
            <a:endParaRPr b="1" sz="4100">
              <a:solidFill>
                <a:schemeClr val="accent4"/>
              </a:solidFill>
              <a:latin typeface="Lato"/>
              <a:ea typeface="Lato"/>
              <a:cs typeface="Lato"/>
              <a:sym typeface="Lato"/>
            </a:endParaRPr>
          </a:p>
        </p:txBody>
      </p:sp>
      <p:sp>
        <p:nvSpPr>
          <p:cNvPr id="95" name="Google Shape;95;p13"/>
          <p:cNvSpPr txBox="1"/>
          <p:nvPr>
            <p:ph idx="4294967295" type="subTitle"/>
          </p:nvPr>
        </p:nvSpPr>
        <p:spPr>
          <a:xfrm>
            <a:off x="940500" y="1068410"/>
            <a:ext cx="75177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due to misdiagnosis per year</a:t>
            </a:r>
            <a:endParaRPr sz="2000"/>
          </a:p>
        </p:txBody>
      </p:sp>
      <p:sp>
        <p:nvSpPr>
          <p:cNvPr id="96" name="Google Shape;96;p13"/>
          <p:cNvSpPr txBox="1"/>
          <p:nvPr>
            <p:ph idx="4294967295" type="ctrTitle"/>
          </p:nvPr>
        </p:nvSpPr>
        <p:spPr>
          <a:xfrm>
            <a:off x="940500" y="3119102"/>
            <a:ext cx="7517700" cy="89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100">
                <a:solidFill>
                  <a:schemeClr val="accent2"/>
                </a:solidFill>
                <a:latin typeface="Lato"/>
                <a:ea typeface="Lato"/>
                <a:cs typeface="Lato"/>
                <a:sym typeface="Lato"/>
              </a:rPr>
              <a:t>20% due to vascular issues</a:t>
            </a:r>
            <a:endParaRPr b="1" sz="4100">
              <a:solidFill>
                <a:schemeClr val="accent2"/>
              </a:solidFill>
              <a:latin typeface="Lato"/>
              <a:ea typeface="Lato"/>
              <a:cs typeface="Lato"/>
              <a:sym typeface="Lato"/>
            </a:endParaRPr>
          </a:p>
        </p:txBody>
      </p:sp>
      <p:sp>
        <p:nvSpPr>
          <p:cNvPr id="97" name="Google Shape;97;p13"/>
          <p:cNvSpPr txBox="1"/>
          <p:nvPr>
            <p:ph idx="4294967295" type="ctrTitle"/>
          </p:nvPr>
        </p:nvSpPr>
        <p:spPr>
          <a:xfrm>
            <a:off x="940500" y="1763251"/>
            <a:ext cx="7517700" cy="89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100">
                <a:solidFill>
                  <a:schemeClr val="accent3"/>
                </a:solidFill>
                <a:latin typeface="Lato"/>
                <a:ea typeface="Lato"/>
                <a:cs typeface="Lato"/>
                <a:sym typeface="Lato"/>
              </a:rPr>
              <a:t>33% due to cancer</a:t>
            </a:r>
            <a:endParaRPr b="1" sz="4100">
              <a:solidFill>
                <a:schemeClr val="accent3"/>
              </a:solidFill>
              <a:latin typeface="Lato"/>
              <a:ea typeface="Lato"/>
              <a:cs typeface="Lato"/>
              <a:sym typeface="Lato"/>
            </a:endParaRPr>
          </a:p>
        </p:txBody>
      </p:sp>
      <p:sp>
        <p:nvSpPr>
          <p:cNvPr id="98" name="Google Shape;98;p13"/>
          <p:cNvSpPr/>
          <p:nvPr/>
        </p:nvSpPr>
        <p:spPr>
          <a:xfrm>
            <a:off x="0" y="447751"/>
            <a:ext cx="940500" cy="668700"/>
          </a:xfrm>
          <a:prstGeom prst="rightArrow">
            <a:avLst>
              <a:gd fmla="val 61815"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0" y="1876501"/>
            <a:ext cx="940500" cy="668700"/>
          </a:xfrm>
          <a:prstGeom prst="rightArrow">
            <a:avLst>
              <a:gd fmla="val 61815"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0" y="3305251"/>
            <a:ext cx="940500" cy="668700"/>
          </a:xfrm>
          <a:prstGeom prst="rightArrow">
            <a:avLst>
              <a:gd fmla="val 61815"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idx="4294967295" type="ctrTitle"/>
          </p:nvPr>
        </p:nvSpPr>
        <p:spPr>
          <a:xfrm>
            <a:off x="916025" y="726094"/>
            <a:ext cx="5561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2"/>
                </a:solidFill>
              </a:rPr>
              <a:t>Thanks!</a:t>
            </a:r>
            <a:endParaRPr sz="6000">
              <a:solidFill>
                <a:schemeClr val="accent2"/>
              </a:solidFill>
            </a:endParaRPr>
          </a:p>
        </p:txBody>
      </p:sp>
      <p:sp>
        <p:nvSpPr>
          <p:cNvPr id="235" name="Google Shape;235;p31"/>
          <p:cNvSpPr txBox="1"/>
          <p:nvPr>
            <p:ph idx="4294967295" type="subTitle"/>
          </p:nvPr>
        </p:nvSpPr>
        <p:spPr>
          <a:xfrm>
            <a:off x="916025" y="1754213"/>
            <a:ext cx="5561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4800">
                <a:solidFill>
                  <a:schemeClr val="lt1"/>
                </a:solidFill>
              </a:rPr>
              <a:t>Any questions?</a:t>
            </a:r>
            <a:endParaRPr b="1" sz="4800">
              <a:solidFill>
                <a:schemeClr val="lt1"/>
              </a:solidFill>
            </a:endParaRPr>
          </a:p>
        </p:txBody>
      </p:sp>
      <p:sp>
        <p:nvSpPr>
          <p:cNvPr id="236" name="Google Shape;236;p3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Data Science can Help</a:t>
            </a:r>
            <a:endParaRPr/>
          </a:p>
        </p:txBody>
      </p:sp>
      <p:sp>
        <p:nvSpPr>
          <p:cNvPr id="107" name="Google Shape;107;p14"/>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2100"/>
              <a:t>Decades of unutilized data for healthcare have been collected</a:t>
            </a:r>
            <a:endParaRPr sz="2100"/>
          </a:p>
          <a:p>
            <a:pPr indent="0" lvl="0" marL="457200" rtl="0" algn="l">
              <a:lnSpc>
                <a:spcPct val="115000"/>
              </a:lnSpc>
              <a:spcBef>
                <a:spcPts val="600"/>
              </a:spcBef>
              <a:spcAft>
                <a:spcPts val="0"/>
              </a:spcAft>
              <a:buNone/>
            </a:pPr>
            <a:r>
              <a:t/>
            </a:r>
            <a:endParaRPr sz="200"/>
          </a:p>
          <a:p>
            <a:pPr indent="-317500" lvl="0" marL="457200" rtl="0" algn="l">
              <a:lnSpc>
                <a:spcPct val="115000"/>
              </a:lnSpc>
              <a:spcBef>
                <a:spcPts val="600"/>
              </a:spcBef>
              <a:spcAft>
                <a:spcPts val="0"/>
              </a:spcAft>
              <a:buSzPts val="1400"/>
              <a:buChar char="▷"/>
            </a:pPr>
            <a:r>
              <a:rPr lang="en" sz="2000"/>
              <a:t>Neural Networks and Decision Trees can accurately predict risk from diseases</a:t>
            </a:r>
            <a:endParaRPr sz="2000"/>
          </a:p>
          <a:p>
            <a:pPr indent="0" lvl="0" marL="0" rtl="0" algn="l">
              <a:lnSpc>
                <a:spcPct val="115000"/>
              </a:lnSpc>
              <a:spcBef>
                <a:spcPts val="600"/>
              </a:spcBef>
              <a:spcAft>
                <a:spcPts val="0"/>
              </a:spcAft>
              <a:buNone/>
            </a:pPr>
            <a:r>
              <a:t/>
            </a:r>
            <a:endParaRPr sz="200"/>
          </a:p>
          <a:p>
            <a:pPr indent="-317500" lvl="0" marL="457200" rtl="0" algn="l">
              <a:lnSpc>
                <a:spcPct val="115000"/>
              </a:lnSpc>
              <a:spcBef>
                <a:spcPts val="600"/>
              </a:spcBef>
              <a:spcAft>
                <a:spcPts val="0"/>
              </a:spcAft>
              <a:buSzPts val="1400"/>
              <a:buChar char="▷"/>
            </a:pPr>
            <a:r>
              <a:rPr lang="en" sz="2000"/>
              <a:t>No accessible solutions currently exist for warning patients about their risk for disease</a:t>
            </a:r>
            <a:endParaRPr sz="20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08" name="Google Shape;108;p1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ctrTitle"/>
          </p:nvPr>
        </p:nvSpPr>
        <p:spPr>
          <a:xfrm>
            <a:off x="685675" y="887767"/>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7200">
              <a:solidFill>
                <a:schemeClr val="accent2"/>
              </a:solidFill>
            </a:endParaRPr>
          </a:p>
          <a:p>
            <a:pPr indent="0" lvl="0" marL="0" rtl="0" algn="ctr">
              <a:spcBef>
                <a:spcPts val="0"/>
              </a:spcBef>
              <a:spcAft>
                <a:spcPts val="0"/>
              </a:spcAft>
              <a:buNone/>
            </a:pPr>
            <a:r>
              <a:rPr lang="en"/>
              <a:t>Model Design</a:t>
            </a:r>
            <a:endParaRPr/>
          </a:p>
        </p:txBody>
      </p:sp>
      <p:sp>
        <p:nvSpPr>
          <p:cNvPr id="114" name="Google Shape;114;p15"/>
          <p:cNvSpPr txBox="1"/>
          <p:nvPr>
            <p:ph idx="1" type="subTitle"/>
          </p:nvPr>
        </p:nvSpPr>
        <p:spPr>
          <a:xfrm>
            <a:off x="685800" y="2124828"/>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app actually predicts diseases</a:t>
            </a:r>
            <a:endParaRPr/>
          </a:p>
        </p:txBody>
      </p:sp>
      <p:sp>
        <p:nvSpPr>
          <p:cNvPr id="115" name="Google Shape;115;p15"/>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121" name="Google Shape;121;p16"/>
          <p:cNvSpPr txBox="1"/>
          <p:nvPr/>
        </p:nvSpPr>
        <p:spPr>
          <a:xfrm>
            <a:off x="893700" y="1413500"/>
            <a:ext cx="7587000" cy="1169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1"/>
                </a:solidFill>
                <a:highlight>
                  <a:schemeClr val="lt1"/>
                </a:highlight>
                <a:latin typeface="Lato"/>
                <a:ea typeface="Lato"/>
                <a:cs typeface="Lato"/>
                <a:sym typeface="Lato"/>
              </a:rPr>
              <a:t>train_set: 50%  		</a:t>
            </a:r>
            <a:r>
              <a:rPr lang="en" sz="1800">
                <a:solidFill>
                  <a:schemeClr val="dk1"/>
                </a:solidFill>
                <a:latin typeface="Lato"/>
                <a:ea typeface="Lato"/>
                <a:cs typeface="Lato"/>
                <a:sym typeface="Lato"/>
              </a:rPr>
              <a:t>Train size (597, 11)</a:t>
            </a:r>
            <a:endParaRPr sz="1800">
              <a:solidFill>
                <a:schemeClr val="dk1"/>
              </a:solidFill>
              <a:highlight>
                <a:schemeClr val="lt1"/>
              </a:highlight>
              <a:latin typeface="Lato"/>
              <a:ea typeface="Lato"/>
              <a:cs typeface="Lato"/>
              <a:sym typeface="Lato"/>
            </a:endParaRPr>
          </a:p>
          <a:p>
            <a:pPr indent="0" lvl="0" marL="0" rtl="0" algn="l">
              <a:spcBef>
                <a:spcPts val="600"/>
              </a:spcBef>
              <a:spcAft>
                <a:spcPts val="0"/>
              </a:spcAft>
              <a:buNone/>
            </a:pPr>
            <a:r>
              <a:rPr lang="en" sz="1800">
                <a:solidFill>
                  <a:schemeClr val="dk1"/>
                </a:solidFill>
                <a:highlight>
                  <a:schemeClr val="lt1"/>
                </a:highlight>
                <a:latin typeface="Lato"/>
                <a:ea typeface="Lato"/>
                <a:cs typeface="Lato"/>
                <a:sym typeface="Lato"/>
              </a:rPr>
              <a:t>validation_set: 20% 	</a:t>
            </a:r>
            <a:r>
              <a:rPr lang="en" sz="1800">
                <a:solidFill>
                  <a:schemeClr val="dk1"/>
                </a:solidFill>
                <a:latin typeface="Lato"/>
                <a:ea typeface="Lato"/>
                <a:cs typeface="Lato"/>
                <a:sym typeface="Lato"/>
              </a:rPr>
              <a:t>Valid size (257, 11) </a:t>
            </a:r>
            <a:endParaRPr sz="1800">
              <a:solidFill>
                <a:schemeClr val="dk1"/>
              </a:solidFill>
              <a:latin typeface="Lato"/>
              <a:ea typeface="Lato"/>
              <a:cs typeface="Lato"/>
              <a:sym typeface="Lato"/>
            </a:endParaRPr>
          </a:p>
          <a:p>
            <a:pPr indent="0" lvl="0" marL="0" rtl="0" algn="l">
              <a:spcBef>
                <a:spcPts val="600"/>
              </a:spcBef>
              <a:spcAft>
                <a:spcPts val="0"/>
              </a:spcAft>
              <a:buNone/>
            </a:pPr>
            <a:r>
              <a:rPr lang="en" sz="1800">
                <a:solidFill>
                  <a:schemeClr val="dk1"/>
                </a:solidFill>
                <a:highlight>
                  <a:schemeClr val="lt1"/>
                </a:highlight>
                <a:latin typeface="Lato"/>
                <a:ea typeface="Lato"/>
                <a:cs typeface="Lato"/>
                <a:sym typeface="Lato"/>
              </a:rPr>
              <a:t>test_set: 30%</a:t>
            </a:r>
            <a:r>
              <a:rPr lang="en" sz="1800">
                <a:solidFill>
                  <a:schemeClr val="dk1"/>
                </a:solidFill>
                <a:latin typeface="Lato"/>
                <a:ea typeface="Lato"/>
                <a:cs typeface="Lato"/>
                <a:sym typeface="Lato"/>
              </a:rPr>
              <a:t>  		Test size (367, 11) </a:t>
            </a:r>
            <a:endParaRPr sz="1800">
              <a:latin typeface="Lato"/>
              <a:ea typeface="Lato"/>
              <a:cs typeface="Lato"/>
              <a:sym typeface="Lato"/>
            </a:endParaRPr>
          </a:p>
        </p:txBody>
      </p:sp>
      <p:sp>
        <p:nvSpPr>
          <p:cNvPr id="122" name="Google Shape;122;p1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128" name="Google Shape;128;p1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17"/>
          <p:cNvPicPr preferRelativeResize="0"/>
          <p:nvPr/>
        </p:nvPicPr>
        <p:blipFill>
          <a:blip r:embed="rId3">
            <a:alphaModFix/>
          </a:blip>
          <a:stretch>
            <a:fillRect/>
          </a:stretch>
        </p:blipFill>
        <p:spPr>
          <a:xfrm>
            <a:off x="119725" y="1482025"/>
            <a:ext cx="5644998" cy="3214900"/>
          </a:xfrm>
          <a:prstGeom prst="rect">
            <a:avLst/>
          </a:prstGeom>
          <a:noFill/>
          <a:ln>
            <a:noFill/>
          </a:ln>
        </p:spPr>
      </p:pic>
      <p:pic>
        <p:nvPicPr>
          <p:cNvPr id="130" name="Google Shape;130;p17"/>
          <p:cNvPicPr preferRelativeResize="0"/>
          <p:nvPr/>
        </p:nvPicPr>
        <p:blipFill>
          <a:blip r:embed="rId4">
            <a:alphaModFix/>
          </a:blip>
          <a:stretch>
            <a:fillRect/>
          </a:stretch>
        </p:blipFill>
        <p:spPr>
          <a:xfrm>
            <a:off x="5721125" y="1692866"/>
            <a:ext cx="3264549" cy="2098084"/>
          </a:xfrm>
          <a:prstGeom prst="rect">
            <a:avLst/>
          </a:prstGeom>
          <a:noFill/>
          <a:ln>
            <a:noFill/>
          </a:ln>
        </p:spPr>
      </p:pic>
      <p:sp>
        <p:nvSpPr>
          <p:cNvPr id="131" name="Google Shape;131;p17"/>
          <p:cNvSpPr txBox="1"/>
          <p:nvPr/>
        </p:nvSpPr>
        <p:spPr>
          <a:xfrm>
            <a:off x="5514000" y="4031975"/>
            <a:ext cx="35151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FFFFF"/>
                </a:highlight>
              </a:rPr>
              <a:t>0:'Age' 1:'Sex' 2:'ChestPainType' 3:'RestingBP' 4:'Cholesterol' 5:'FastingBS' 6:'RestingECG' 7:'MaxHR' 8:'ExerciseAngina' 9:'Oldpeak' 10:'ST_Slope'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893700" y="358395"/>
            <a:ext cx="6462600" cy="4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Interactive plot</a:t>
            </a:r>
            <a:endParaRPr/>
          </a:p>
        </p:txBody>
      </p:sp>
      <p:sp>
        <p:nvSpPr>
          <p:cNvPr id="137" name="Google Shape;137;p1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8"/>
          <p:cNvPicPr preferRelativeResize="0"/>
          <p:nvPr/>
        </p:nvPicPr>
        <p:blipFill>
          <a:blip r:embed="rId3">
            <a:alphaModFix/>
          </a:blip>
          <a:stretch>
            <a:fillRect/>
          </a:stretch>
        </p:blipFill>
        <p:spPr>
          <a:xfrm>
            <a:off x="719050" y="888738"/>
            <a:ext cx="7368151" cy="36229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893700" y="250625"/>
            <a:ext cx="6462600" cy="7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Heart Disease Prediction</a:t>
            </a:r>
            <a:endParaRPr/>
          </a:p>
        </p:txBody>
      </p:sp>
      <p:sp>
        <p:nvSpPr>
          <p:cNvPr id="144" name="Google Shape;144;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9"/>
          <p:cNvSpPr txBox="1"/>
          <p:nvPr/>
        </p:nvSpPr>
        <p:spPr>
          <a:xfrm>
            <a:off x="751900" y="1128825"/>
            <a:ext cx="627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Decision Tree</a:t>
            </a:r>
            <a:endParaRPr>
              <a:latin typeface="Lato"/>
              <a:ea typeface="Lato"/>
              <a:cs typeface="Lato"/>
              <a:sym typeface="Lato"/>
            </a:endParaRPr>
          </a:p>
        </p:txBody>
      </p:sp>
      <p:pic>
        <p:nvPicPr>
          <p:cNvPr id="146" name="Google Shape;146;p19"/>
          <p:cNvPicPr preferRelativeResize="0"/>
          <p:nvPr/>
        </p:nvPicPr>
        <p:blipFill>
          <a:blip r:embed="rId3">
            <a:alphaModFix/>
          </a:blip>
          <a:stretch>
            <a:fillRect/>
          </a:stretch>
        </p:blipFill>
        <p:spPr>
          <a:xfrm>
            <a:off x="261375" y="1688126"/>
            <a:ext cx="4457051" cy="2459050"/>
          </a:xfrm>
          <a:prstGeom prst="rect">
            <a:avLst/>
          </a:prstGeom>
          <a:noFill/>
          <a:ln>
            <a:noFill/>
          </a:ln>
        </p:spPr>
      </p:pic>
      <p:pic>
        <p:nvPicPr>
          <p:cNvPr id="147" name="Google Shape;147;p19"/>
          <p:cNvPicPr preferRelativeResize="0"/>
          <p:nvPr/>
        </p:nvPicPr>
        <p:blipFill>
          <a:blip r:embed="rId4">
            <a:alphaModFix/>
          </a:blip>
          <a:stretch>
            <a:fillRect/>
          </a:stretch>
        </p:blipFill>
        <p:spPr>
          <a:xfrm>
            <a:off x="4870826" y="1681425"/>
            <a:ext cx="4120775" cy="27665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&amp; Logistic Regression model</a:t>
            </a:r>
            <a:endParaRPr/>
          </a:p>
        </p:txBody>
      </p:sp>
      <p:sp>
        <p:nvSpPr>
          <p:cNvPr id="153" name="Google Shape;153;p2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0"/>
          <p:cNvPicPr preferRelativeResize="0"/>
          <p:nvPr/>
        </p:nvPicPr>
        <p:blipFill>
          <a:blip r:embed="rId3">
            <a:alphaModFix/>
          </a:blip>
          <a:stretch>
            <a:fillRect/>
          </a:stretch>
        </p:blipFill>
        <p:spPr>
          <a:xfrm>
            <a:off x="152400" y="1264075"/>
            <a:ext cx="4567199" cy="2989124"/>
          </a:xfrm>
          <a:prstGeom prst="rect">
            <a:avLst/>
          </a:prstGeom>
          <a:noFill/>
          <a:ln>
            <a:noFill/>
          </a:ln>
        </p:spPr>
      </p:pic>
      <p:pic>
        <p:nvPicPr>
          <p:cNvPr id="155" name="Google Shape;155;p20"/>
          <p:cNvPicPr preferRelativeResize="0"/>
          <p:nvPr/>
        </p:nvPicPr>
        <p:blipFill>
          <a:blip r:embed="rId4">
            <a:alphaModFix/>
          </a:blip>
          <a:stretch>
            <a:fillRect/>
          </a:stretch>
        </p:blipFill>
        <p:spPr>
          <a:xfrm>
            <a:off x="5177225" y="1340350"/>
            <a:ext cx="3792425" cy="1536525"/>
          </a:xfrm>
          <a:prstGeom prst="rect">
            <a:avLst/>
          </a:prstGeom>
          <a:noFill/>
          <a:ln>
            <a:noFill/>
          </a:ln>
        </p:spPr>
      </p:pic>
      <p:pic>
        <p:nvPicPr>
          <p:cNvPr id="156" name="Google Shape;156;p20"/>
          <p:cNvPicPr preferRelativeResize="0"/>
          <p:nvPr/>
        </p:nvPicPr>
        <p:blipFill>
          <a:blip r:embed="rId5">
            <a:alphaModFix/>
          </a:blip>
          <a:stretch>
            <a:fillRect/>
          </a:stretch>
        </p:blipFill>
        <p:spPr>
          <a:xfrm>
            <a:off x="5268250" y="2876875"/>
            <a:ext cx="3610375" cy="169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