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1" r:id="rId5"/>
    <p:sldId id="262" r:id="rId6"/>
    <p:sldId id="263" r:id="rId7"/>
    <p:sldId id="264" r:id="rId8"/>
    <p:sldId id="266" r:id="rId9"/>
    <p:sldId id="265" r:id="rId10"/>
    <p:sldId id="259" r:id="rId1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BT" initials="JBT" lastIdx="2" clrIdx="0"/>
  <p:cmAuthor id="1" name="PhillippaB" initials="PB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424"/>
    <a:srgbClr val="BBB082"/>
    <a:srgbClr val="636463"/>
    <a:srgbClr val="5F6062"/>
    <a:srgbClr val="FBB040"/>
    <a:srgbClr val="1D1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598" autoAdjust="0"/>
  </p:normalViewPr>
  <p:slideViewPr>
    <p:cSldViewPr snapToGrid="0" snapToObject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411566"/>
            <a:ext cx="9144000" cy="14464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89" y="5432962"/>
            <a:ext cx="8599211" cy="588089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788" y="3060054"/>
            <a:ext cx="8362729" cy="2351512"/>
          </a:xfrm>
        </p:spPr>
        <p:txBody>
          <a:bodyPr anchor="t">
            <a:noAutofit/>
          </a:bodyPr>
          <a:lstStyle>
            <a:lvl1pPr marL="0" indent="0" algn="l">
              <a:lnSpc>
                <a:spcPts val="6340"/>
              </a:lnSpc>
              <a:spcBef>
                <a:spcPts val="0"/>
              </a:spcBef>
              <a:buNone/>
              <a:defRPr sz="4000" b="1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544788" y="6046311"/>
            <a:ext cx="8362728" cy="436005"/>
          </a:xfrm>
        </p:spPr>
        <p:txBody>
          <a:bodyPr/>
          <a:lstStyle>
            <a:lvl1pPr>
              <a:buNone/>
              <a:defRPr sz="2200">
                <a:solidFill>
                  <a:srgbClr val="636463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15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FC336-098B-0C4B-8638-37B2C1C5B5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618" y="306224"/>
            <a:ext cx="5113516" cy="11267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buClr>
                <a:srgbClr val="BBB0A0"/>
              </a:buClr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2pPr>
              <a:buClr>
                <a:srgbClr val="BBB0A0"/>
              </a:buClr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AU" sz="2500" kern="1200" dirty="0" smtClean="0">
                <a:solidFill>
                  <a:srgbClr val="1D1D1C"/>
                </a:solidFill>
                <a:latin typeface="Arial"/>
                <a:ea typeface="+mn-ea"/>
                <a:cs typeface="Arial"/>
              </a:defRPr>
            </a:lvl1pPr>
            <a:lvl2pPr marL="647700" indent="-295275">
              <a:buClr>
                <a:srgbClr val="BBB0A0"/>
              </a:buClr>
              <a:defRPr lang="en-AU" sz="2500" kern="1200" dirty="0" smtClean="0">
                <a:solidFill>
                  <a:srgbClr val="1D1D1C"/>
                </a:solidFill>
                <a:latin typeface="Arial"/>
                <a:ea typeface="+mn-ea"/>
                <a:cs typeface="Arial"/>
              </a:defRPr>
            </a:lvl2pPr>
            <a:lvl3pPr>
              <a:defRPr lang="en-AU" sz="2500" kern="1200" dirty="0" smtClean="0">
                <a:solidFill>
                  <a:srgbClr val="1D1D1C"/>
                </a:solidFill>
                <a:latin typeface="Arial"/>
                <a:ea typeface="+mn-ea"/>
                <a:cs typeface="Arial"/>
              </a:defRPr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buClr>
                <a:srgbClr val="BBB0A0"/>
              </a:buCl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500"/>
            </a:lvl1pPr>
            <a:lvl2pPr>
              <a:buClr>
                <a:srgbClr val="BBB0A0"/>
              </a:buCl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500"/>
            </a:lvl1pPr>
            <a:lvl2pPr>
              <a:buClr>
                <a:srgbClr val="BBB0A0"/>
              </a:buClr>
              <a:defRPr sz="25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500"/>
            </a:lvl1pPr>
            <a:lvl2pPr>
              <a:buClr>
                <a:srgbClr val="BBB0A0"/>
              </a:buClr>
              <a:defRPr sz="25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500"/>
            </a:lvl1pPr>
            <a:lvl2pPr>
              <a:buClr>
                <a:srgbClr val="BBB0A0"/>
              </a:buClr>
              <a:defRPr sz="25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696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AF80FC-EB91-2843-A076-69789EE5F248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EF43ED-929D-9C40-B573-67A58B5A5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2721"/>
            <a:ext cx="8229600" cy="6446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71"/>
            <a:ext cx="8229600" cy="4278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696" y="247806"/>
            <a:ext cx="2209800" cy="139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108700"/>
            <a:ext cx="9144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500" b="1" kern="1200">
          <a:solidFill>
            <a:srgbClr val="EE342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3424"/>
        </a:buClr>
        <a:buSzPct val="150000"/>
        <a:buFont typeface="Arial Black"/>
        <a:buChar char="›"/>
        <a:defRPr sz="2500" kern="1200">
          <a:solidFill>
            <a:srgbClr val="1D1D1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BB040"/>
        </a:buClr>
        <a:buSzPct val="150000"/>
        <a:buFont typeface="Arial Black"/>
        <a:buChar char="›"/>
        <a:defRPr sz="2500" kern="1200">
          <a:solidFill>
            <a:srgbClr val="1D1D1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5F6062"/>
        </a:buClr>
        <a:buFont typeface="Arial"/>
        <a:buChar char="•"/>
        <a:defRPr sz="2500" kern="1200">
          <a:solidFill>
            <a:srgbClr val="1D1D1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5F6062"/>
        </a:buClr>
        <a:buFont typeface="Arial"/>
        <a:buChar char="–"/>
        <a:defRPr sz="2500" kern="1200">
          <a:solidFill>
            <a:srgbClr val="1D1D1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Wingdings" charset="2"/>
        <a:buChar char="§"/>
        <a:defRPr sz="2500" kern="1200">
          <a:solidFill>
            <a:srgbClr val="1D1D1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AUL76gEIUo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72405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4790" y="1295203"/>
            <a:ext cx="8362727" cy="588089"/>
          </a:xfrm>
        </p:spPr>
        <p:txBody>
          <a:bodyPr/>
          <a:lstStyle/>
          <a:p>
            <a:r>
              <a:rPr lang="en-US" dirty="0" smtClean="0"/>
              <a:t>AFO Field Sampling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Bark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Fuel Hazard Assessment Guide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3 plots per Fuel Type/TSLF combo (suggested sampling point), at least 50 m apart. </a:t>
            </a:r>
          </a:p>
          <a:p>
            <a:pPr lvl="1"/>
            <a:r>
              <a:rPr lang="en-AU" sz="2000" dirty="0" smtClean="0"/>
              <a:t>Set </a:t>
            </a:r>
            <a:r>
              <a:rPr lang="en-AU" sz="2000" dirty="0"/>
              <a:t>up 20 m transect at least 50 m from road.</a:t>
            </a:r>
          </a:p>
          <a:p>
            <a:pPr lvl="1"/>
            <a:r>
              <a:rPr lang="en-AU" sz="2000" dirty="0" smtClean="0"/>
              <a:t>10 </a:t>
            </a:r>
            <a:r>
              <a:rPr lang="en-AU" sz="2000" dirty="0"/>
              <a:t>measurements (i.e. every 2 m) along transect of height of each strata</a:t>
            </a:r>
          </a:p>
          <a:p>
            <a:pPr lvl="1"/>
            <a:r>
              <a:rPr lang="en-AU" sz="2000" dirty="0" smtClean="0"/>
              <a:t>Cover </a:t>
            </a:r>
            <a:r>
              <a:rPr lang="en-AU" sz="2000" dirty="0"/>
              <a:t>will be assessed using the point intercept method. </a:t>
            </a:r>
          </a:p>
          <a:p>
            <a:pPr lvl="2"/>
            <a:r>
              <a:rPr lang="en-AU" sz="2000" dirty="0" smtClean="0"/>
              <a:t>Litter </a:t>
            </a:r>
            <a:r>
              <a:rPr lang="en-AU" sz="2000" dirty="0"/>
              <a:t>cover, if the ruler touching: 1 = Litter, 0 = Bare Ground.</a:t>
            </a:r>
          </a:p>
          <a:p>
            <a:pPr lvl="2"/>
            <a:r>
              <a:rPr lang="en-AU" sz="2000" dirty="0" smtClean="0"/>
              <a:t>NS </a:t>
            </a:r>
            <a:r>
              <a:rPr lang="en-AU" sz="2000" dirty="0"/>
              <a:t>and Elevated cover, if ruler touching: D = dead, L = live fuel or N = no fuel.  </a:t>
            </a:r>
          </a:p>
          <a:p>
            <a:pPr lvl="1"/>
            <a:r>
              <a:rPr lang="en-AU" sz="2000" dirty="0" smtClean="0"/>
              <a:t>Use </a:t>
            </a:r>
            <a:r>
              <a:rPr lang="en-AU" sz="2000" dirty="0"/>
              <a:t>the provided fuel hazard guide to assess Bark Hazard, the app should auto populate this.</a:t>
            </a:r>
          </a:p>
          <a:p>
            <a:pPr lvl="1"/>
            <a:r>
              <a:rPr lang="en-AU" sz="2000" dirty="0" smtClean="0"/>
              <a:t>Measure </a:t>
            </a:r>
            <a:r>
              <a:rPr lang="en-AU" sz="2000" dirty="0"/>
              <a:t>the height of 3-5 trees using the range finder1. Measure Canopy cover using suggested apps2,3 or visually estimate4.</a:t>
            </a:r>
          </a:p>
          <a:p>
            <a:pPr lvl="1"/>
            <a:r>
              <a:rPr lang="en-AU" sz="2000" dirty="0" smtClean="0"/>
              <a:t>Take </a:t>
            </a:r>
            <a:r>
              <a:rPr lang="en-AU" sz="2000" dirty="0"/>
              <a:t>photos of bark, elevated fuel and general site</a:t>
            </a:r>
            <a:r>
              <a:rPr lang="en-AU" sz="2000" dirty="0" smtClean="0"/>
              <a:t>.</a:t>
            </a:r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Surface</a:t>
            </a:r>
            <a:endParaRPr lang="en-US" dirty="0"/>
          </a:p>
          <a:p>
            <a:r>
              <a:rPr lang="en-US" dirty="0" smtClean="0"/>
              <a:t>Near Surface</a:t>
            </a:r>
            <a:endParaRPr lang="en-US" dirty="0"/>
          </a:p>
          <a:p>
            <a:r>
              <a:rPr lang="en-US" dirty="0" smtClean="0"/>
              <a:t>Elevated</a:t>
            </a:r>
          </a:p>
          <a:p>
            <a:r>
              <a:rPr lang="en-US" dirty="0" smtClean="0"/>
              <a:t>Tree Height</a:t>
            </a:r>
          </a:p>
          <a:p>
            <a:r>
              <a:rPr lang="en-US" dirty="0" smtClean="0"/>
              <a:t>Canopy Cover</a:t>
            </a:r>
          </a:p>
          <a:p>
            <a:r>
              <a:rPr lang="en-US" dirty="0" smtClean="0"/>
              <a:t>Bark hazard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2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30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70" y="1144381"/>
            <a:ext cx="8229600" cy="4278313"/>
          </a:xfrm>
        </p:spPr>
        <p:txBody>
          <a:bodyPr/>
          <a:lstStyle/>
          <a:p>
            <a:r>
              <a:rPr lang="en-US" dirty="0" smtClean="0"/>
              <a:t>Surface</a:t>
            </a:r>
          </a:p>
          <a:p>
            <a:pPr lvl="1"/>
            <a:r>
              <a:rPr lang="en-AU" sz="2000" dirty="0"/>
              <a:t>Leaves, twigs, bark and other fine fuel lying on the ground</a:t>
            </a:r>
          </a:p>
          <a:p>
            <a:pPr lvl="1"/>
            <a:r>
              <a:rPr lang="en-AU" sz="2000" dirty="0" smtClean="0"/>
              <a:t>Predominantly </a:t>
            </a:r>
            <a:r>
              <a:rPr lang="en-AU" sz="2000" dirty="0"/>
              <a:t>horizontal in orientation</a:t>
            </a:r>
          </a:p>
          <a:p>
            <a:pPr lvl="1"/>
            <a:r>
              <a:rPr lang="en-AU" sz="2000" dirty="0" smtClean="0"/>
              <a:t>Usually </a:t>
            </a:r>
            <a:r>
              <a:rPr lang="en-AU" sz="2000" dirty="0"/>
              <a:t>contributes the most to fuel load or quantity</a:t>
            </a:r>
          </a:p>
          <a:p>
            <a:pPr lvl="1"/>
            <a:r>
              <a:rPr lang="en-AU" sz="2000" dirty="0" smtClean="0"/>
              <a:t>Includes </a:t>
            </a:r>
            <a:r>
              <a:rPr lang="en-AU" sz="2000" dirty="0"/>
              <a:t>the partly decomposed fuel (duff) on the soil surface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% cover: 10 reps – hit/miss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depth: 10 reps – hit/miss</a:t>
            </a:r>
            <a:endParaRPr lang="en-US" sz="2000" dirty="0">
              <a:solidFill>
                <a:srgbClr val="EE3424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Near Surface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Elevated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Tree Height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Canopy Cover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Bark hazard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8113222" y="5586156"/>
            <a:ext cx="216130" cy="432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5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5"/>
            <a:ext cx="8229600" cy="644658"/>
          </a:xfrm>
        </p:spPr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18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01"/>
            <a:ext cx="8229600" cy="42783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Surface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Near Surface</a:t>
            </a:r>
          </a:p>
          <a:p>
            <a:pPr lvl="1"/>
            <a:r>
              <a:rPr lang="en-AU" sz="1800" dirty="0"/>
              <a:t>Live and dead fuels effectively in touch with the ground but not lying on it</a:t>
            </a:r>
          </a:p>
          <a:p>
            <a:pPr lvl="1"/>
            <a:r>
              <a:rPr lang="en-AU" sz="1800" dirty="0" smtClean="0"/>
              <a:t>Fuel </a:t>
            </a:r>
            <a:r>
              <a:rPr lang="en-AU" sz="1800" dirty="0"/>
              <a:t>has a mixture of vertical and horizontal orientation</a:t>
            </a:r>
          </a:p>
          <a:p>
            <a:pPr lvl="1"/>
            <a:r>
              <a:rPr lang="en-AU" sz="1800" dirty="0" smtClean="0"/>
              <a:t>Either </a:t>
            </a:r>
            <a:r>
              <a:rPr lang="en-AU" sz="1800" dirty="0"/>
              <a:t>the bulk of the fuels is closer to the ground than the top of this layer, or is distributed fairly evenly from the ground up</a:t>
            </a:r>
          </a:p>
          <a:p>
            <a:pPr lvl="1"/>
            <a:r>
              <a:rPr lang="en-AU" sz="1800" dirty="0" smtClean="0"/>
              <a:t>Sometimes </a:t>
            </a:r>
            <a:r>
              <a:rPr lang="en-AU" sz="1800" dirty="0"/>
              <a:t>contains suspended leaves, bark or </a:t>
            </a:r>
            <a:r>
              <a:rPr lang="en-AU" sz="1800" dirty="0" smtClean="0"/>
              <a:t>twigs</a:t>
            </a:r>
          </a:p>
          <a:p>
            <a:pPr lvl="1"/>
            <a:r>
              <a:rPr lang="en-AU" sz="2000" dirty="0">
                <a:solidFill>
                  <a:srgbClr val="EE3424"/>
                </a:solidFill>
              </a:rPr>
              <a:t>% cover: 10 reps – hit/miss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height: </a:t>
            </a:r>
            <a:r>
              <a:rPr lang="en-AU" sz="2000" dirty="0">
                <a:solidFill>
                  <a:srgbClr val="EE3424"/>
                </a:solidFill>
              </a:rPr>
              <a:t>10 reps – </a:t>
            </a:r>
            <a:r>
              <a:rPr lang="en-AU" sz="2000" dirty="0" smtClean="0">
                <a:solidFill>
                  <a:srgbClr val="EE3424"/>
                </a:solidFill>
              </a:rPr>
              <a:t>hit/miss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Elevated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Tree Height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Canopy Cover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Bark hazard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276781">
            <a:off x="8065033" y="5600845"/>
            <a:ext cx="216130" cy="432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ight Brace 5"/>
          <p:cNvSpPr/>
          <p:nvPr/>
        </p:nvSpPr>
        <p:spPr>
          <a:xfrm>
            <a:off x="7672647" y="5752408"/>
            <a:ext cx="166255" cy="382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2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5"/>
            <a:ext cx="8229600" cy="644658"/>
          </a:xfrm>
        </p:spPr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18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01"/>
            <a:ext cx="8229600" cy="42783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Near Surface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Elevated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Fuels are mainly upright in orientation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Generally most of the plant material is closer to the top of this layer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Sometimes contains suspended leaves, bark or twigs</a:t>
            </a:r>
          </a:p>
          <a:p>
            <a:pPr lvl="1"/>
            <a:r>
              <a:rPr lang="en-AU" sz="2000" dirty="0">
                <a:solidFill>
                  <a:schemeClr val="tx1"/>
                </a:solidFill>
              </a:rPr>
              <a:t>Fuels that have a clear gap between them and the surface fuels</a:t>
            </a:r>
          </a:p>
          <a:p>
            <a:pPr lvl="1"/>
            <a:r>
              <a:rPr lang="en-AU" sz="2000" dirty="0">
                <a:solidFill>
                  <a:srgbClr val="EE3424"/>
                </a:solidFill>
              </a:rPr>
              <a:t>% cover: 10 reps – hit/miss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height: </a:t>
            </a:r>
            <a:r>
              <a:rPr lang="en-AU" sz="2000" dirty="0">
                <a:solidFill>
                  <a:srgbClr val="EE3424"/>
                </a:solidFill>
              </a:rPr>
              <a:t>10 reps – </a:t>
            </a:r>
            <a:r>
              <a:rPr lang="en-AU" sz="2000" dirty="0" smtClean="0">
                <a:solidFill>
                  <a:srgbClr val="EE3424"/>
                </a:solidFill>
              </a:rPr>
              <a:t>hit/miss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Tree Height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Canopy Cover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Bark hazard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276781">
            <a:off x="7183884" y="5213000"/>
            <a:ext cx="216130" cy="432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ight Brace 5"/>
          <p:cNvSpPr/>
          <p:nvPr/>
        </p:nvSpPr>
        <p:spPr>
          <a:xfrm>
            <a:off x="6766559" y="5116848"/>
            <a:ext cx="166255" cy="6854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32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5"/>
            <a:ext cx="8229600" cy="644658"/>
          </a:xfrm>
        </p:spPr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18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01"/>
            <a:ext cx="8229600" cy="42783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Near 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Elevated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Tree Height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3-5 </a:t>
            </a:r>
            <a:r>
              <a:rPr lang="en-AU" sz="2000" dirty="0">
                <a:solidFill>
                  <a:srgbClr val="EE3424"/>
                </a:solidFill>
              </a:rPr>
              <a:t>reps – </a:t>
            </a:r>
            <a:r>
              <a:rPr lang="en-AU" sz="2000" dirty="0" smtClean="0">
                <a:solidFill>
                  <a:srgbClr val="EE3424"/>
                </a:solidFill>
              </a:rPr>
              <a:t>range finder</a:t>
            </a:r>
            <a:endParaRPr lang="en-AU" sz="2000" dirty="0">
              <a:solidFill>
                <a:srgbClr val="EE3424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Canopy Cover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Bark hazard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276781">
            <a:off x="5611114" y="2866175"/>
            <a:ext cx="216130" cy="432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1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5"/>
            <a:ext cx="8229600" cy="644658"/>
          </a:xfrm>
        </p:spPr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18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01"/>
            <a:ext cx="8229600" cy="42783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Near 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Elevated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Tree Height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3-5 </a:t>
            </a:r>
            <a:r>
              <a:rPr lang="en-AU" sz="2000" dirty="0">
                <a:solidFill>
                  <a:srgbClr val="EE3424"/>
                </a:solidFill>
              </a:rPr>
              <a:t>reps – </a:t>
            </a:r>
            <a:r>
              <a:rPr lang="en-AU" sz="2000" dirty="0" smtClean="0">
                <a:solidFill>
                  <a:srgbClr val="EE3424"/>
                </a:solidFill>
              </a:rPr>
              <a:t>range finder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  <a:hlinkClick r:id="rId3"/>
              </a:rPr>
              <a:t>Forestry Pro Rangefinder</a:t>
            </a:r>
            <a:endParaRPr lang="en-AU" sz="2000" dirty="0">
              <a:solidFill>
                <a:srgbClr val="EE3424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Canopy Cover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Bark hazard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276781">
            <a:off x="5611114" y="2866175"/>
            <a:ext cx="216130" cy="4322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75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5"/>
            <a:ext cx="8229600" cy="644658"/>
          </a:xfrm>
        </p:spPr>
        <p:txBody>
          <a:bodyPr/>
          <a:lstStyle/>
          <a:p>
            <a:r>
              <a:rPr lang="en-US" dirty="0" smtClean="0"/>
              <a:t>What to 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18" y="3082306"/>
            <a:ext cx="4687910" cy="3326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5701"/>
            <a:ext cx="8229600" cy="427831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Near Surface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Elevated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Tree Height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Canopy Cover</a:t>
            </a:r>
          </a:p>
          <a:p>
            <a:pPr lvl="1"/>
            <a:r>
              <a:rPr lang="en-AU" sz="2000" dirty="0" smtClean="0">
                <a:solidFill>
                  <a:srgbClr val="EE3424"/>
                </a:solidFill>
              </a:rPr>
              <a:t>5 </a:t>
            </a:r>
            <a:r>
              <a:rPr lang="en-AU" sz="2000" dirty="0">
                <a:solidFill>
                  <a:srgbClr val="EE3424"/>
                </a:solidFill>
              </a:rPr>
              <a:t>reps – Habitapp2 or CanopyApp3 </a:t>
            </a:r>
            <a:endParaRPr lang="en-AU" sz="2000" dirty="0" smtClean="0">
              <a:solidFill>
                <a:srgbClr val="EE3424"/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Bark hazard</a:t>
            </a:r>
          </a:p>
          <a:p>
            <a:pPr lvl="1"/>
            <a:endParaRPr lang="en-AU" sz="2000" dirty="0">
              <a:solidFill>
                <a:srgbClr val="EE3424"/>
              </a:solidFill>
            </a:endParaRP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4276781">
            <a:off x="6882147" y="2388207"/>
            <a:ext cx="246031" cy="7528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Left Brace 5"/>
          <p:cNvSpPr/>
          <p:nvPr/>
        </p:nvSpPr>
        <p:spPr>
          <a:xfrm rot="5400000">
            <a:off x="6407926" y="1035374"/>
            <a:ext cx="304800" cy="42529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509579"/>
      </p:ext>
    </p:extLst>
  </p:cSld>
  <p:clrMapOvr>
    <a:masterClrMapping/>
  </p:clrMapOvr>
</p:sld>
</file>

<file path=ppt/theme/theme1.xml><?xml version="1.0" encoding="utf-8"?>
<a:theme xmlns:a="http://schemas.openxmlformats.org/drawingml/2006/main" name="RUR004_PowerpointTemplate_v3_Bottom_WithWarata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SW_RFS_PowerPoint_Presentation" id="{9770F785-ED3B-C940-8B06-360BB8C65ABE}" vid="{874EBD1E-A1BD-5E47-AE30-91124B8525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NSW_RFS_PowerPoint_Presentation</Template>
  <TotalTime>215</TotalTime>
  <Words>445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Wingdings</vt:lpstr>
      <vt:lpstr>RUR004_PowerpointTemplate_v3_Bottom_WithWaratah</vt:lpstr>
      <vt:lpstr>AFO Field Sampling</vt:lpstr>
      <vt:lpstr>How to Sample</vt:lpstr>
      <vt:lpstr>What to Sample</vt:lpstr>
      <vt:lpstr>What to Sample</vt:lpstr>
      <vt:lpstr>What to Sample</vt:lpstr>
      <vt:lpstr>What to Sample</vt:lpstr>
      <vt:lpstr>What to Sample</vt:lpstr>
      <vt:lpstr>What to Sample</vt:lpstr>
      <vt:lpstr>What to Sample</vt:lpstr>
      <vt:lpstr>Bark Hazard</vt:lpstr>
    </vt:vector>
  </TitlesOfParts>
  <Company>NSW Rural Fire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&lt;SUB HEADING/DESCRIPTOR&gt;</dc:title>
  <dc:creator>Geoff Goldrick</dc:creator>
  <cp:lastModifiedBy>Geoff Goldrick</cp:lastModifiedBy>
  <cp:revision>16</cp:revision>
  <dcterms:created xsi:type="dcterms:W3CDTF">2022-03-15T22:06:20Z</dcterms:created>
  <dcterms:modified xsi:type="dcterms:W3CDTF">2022-03-16T01:41:45Z</dcterms:modified>
</cp:coreProperties>
</file>