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uce" charset="1" panose="00000500000000000000"/>
      <p:regular r:id="rId17"/>
    </p:embeddedFont>
    <p:embeddedFont>
      <p:font typeface="Open Sans 1 Bold" charset="1" panose="020B0806030504020204"/>
      <p:regular r:id="rId18"/>
    </p:embeddedFont>
    <p:embeddedFont>
      <p:font typeface="Open Sans Extra Bold" charset="1" panose="020B0906030804020204"/>
      <p:regular r:id="rId19"/>
    </p:embeddedFont>
    <p:embeddedFont>
      <p:font typeface="Poppins" charset="1" panose="00000500000000000000"/>
      <p:regular r:id="rId20"/>
    </p:embeddedFont>
    <p:embeddedFont>
      <p:font typeface="Open Sans 1" charset="1" panose="020B0606030504020204"/>
      <p:regular r:id="rId21"/>
    </p:embeddedFont>
    <p:embeddedFont>
      <p:font typeface="Open Sans 2" charset="1" panose="00000000000000000000"/>
      <p:regular r:id="rId22"/>
    </p:embeddedFont>
    <p:embeddedFont>
      <p:font typeface="DM Sans Bold" charset="1" panose="00000000000000000000"/>
      <p:regular r:id="rId23"/>
    </p:embeddedFont>
    <p:embeddedFont>
      <p:font typeface="Now Bold" charset="1" panose="00000800000000000000"/>
      <p:regular r:id="rId24"/>
    </p:embeddedFont>
    <p:embeddedFont>
      <p:font typeface="DM San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74764" y="-207071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84715" y="9009597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76329" y="580047"/>
            <a:ext cx="5482971" cy="9023371"/>
          </a:xfrm>
          <a:custGeom>
            <a:avLst/>
            <a:gdLst/>
            <a:ahLst/>
            <a:cxnLst/>
            <a:rect r="r" b="b" t="t" l="l"/>
            <a:pathLst>
              <a:path h="9023371" w="5482971">
                <a:moveTo>
                  <a:pt x="0" y="0"/>
                </a:moveTo>
                <a:lnTo>
                  <a:pt x="5482971" y="0"/>
                </a:lnTo>
                <a:lnTo>
                  <a:pt x="5482971" y="9023371"/>
                </a:lnTo>
                <a:lnTo>
                  <a:pt x="0" y="90233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253" r="0" b="-425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27773" y="4163622"/>
            <a:ext cx="110236" cy="2818996"/>
            <a:chOff x="0" y="0"/>
            <a:chExt cx="26312" cy="67285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880807" y="5937658"/>
            <a:ext cx="8094368" cy="580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45"/>
              </a:lnSpc>
            </a:pPr>
            <a:r>
              <a:rPr lang="en-US" sz="3389" spc="16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Insights from Python Data Analysis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80807" y="6931930"/>
            <a:ext cx="2733676" cy="498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5"/>
              </a:lnSpc>
            </a:pPr>
            <a:r>
              <a:rPr lang="en-US" sz="2889" spc="14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By - Geofrey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80807" y="2085712"/>
            <a:ext cx="10756200" cy="353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126"/>
              </a:lnSpc>
            </a:pPr>
            <a:r>
              <a:rPr lang="en-US" sz="9506">
                <a:solidFill>
                  <a:srgbClr val="145DA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STUDENTS PERFORMANCE ANALYSIS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2777871" y="-207071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49994" y="1537352"/>
            <a:ext cx="13588012" cy="7945779"/>
          </a:xfrm>
          <a:custGeom>
            <a:avLst/>
            <a:gdLst/>
            <a:ahLst/>
            <a:cxnLst/>
            <a:rect r="r" b="b" t="t" l="l"/>
            <a:pathLst>
              <a:path h="7945779" w="13588012">
                <a:moveTo>
                  <a:pt x="0" y="0"/>
                </a:moveTo>
                <a:lnTo>
                  <a:pt x="13588012" y="0"/>
                </a:lnTo>
                <a:lnTo>
                  <a:pt x="13588012" y="7945779"/>
                </a:lnTo>
                <a:lnTo>
                  <a:pt x="0" y="7945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38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13078" y="160066"/>
            <a:ext cx="7061845" cy="137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77"/>
              </a:lnSpc>
              <a:spcBef>
                <a:spcPct val="0"/>
              </a:spcBef>
            </a:pPr>
            <a:r>
              <a:rPr lang="en-US" sz="8055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HEAT MAP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83520" y="159091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37321" y="2636321"/>
            <a:ext cx="7650679" cy="7650679"/>
            <a:chOff x="0" y="0"/>
            <a:chExt cx="3331210" cy="3331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1210" cy="3331210"/>
            </a:xfrm>
            <a:custGeom>
              <a:avLst/>
              <a:gdLst/>
              <a:ahLst/>
              <a:cxnLst/>
              <a:rect r="r" b="b" t="t" l="l"/>
              <a:pathLst>
                <a:path h="3331210" w="3331210">
                  <a:moveTo>
                    <a:pt x="3331210" y="3331210"/>
                  </a:moveTo>
                  <a:lnTo>
                    <a:pt x="0" y="3331210"/>
                  </a:lnTo>
                  <a:cubicBezTo>
                    <a:pt x="0" y="1490980"/>
                    <a:pt x="1490980" y="0"/>
                    <a:pt x="3331210" y="0"/>
                  </a:cubicBezTo>
                  <a:lnTo>
                    <a:pt x="3331210" y="3331210"/>
                  </a:lnTo>
                  <a:close/>
                </a:path>
              </a:pathLst>
            </a:custGeom>
            <a:blipFill>
              <a:blip r:embed="rId4"/>
              <a:stretch>
                <a:fillRect l="-25059" t="0" r="-25059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255514" y="5730689"/>
            <a:ext cx="9364819" cy="61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99"/>
              </a:lnSpc>
              <a:spcBef>
                <a:spcPct val="0"/>
              </a:spcBef>
            </a:pPr>
            <a:r>
              <a:rPr lang="en-US" sz="3695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Connect @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55514" y="2764429"/>
            <a:ext cx="10434893" cy="2632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43"/>
              </a:lnSpc>
            </a:pPr>
            <a:r>
              <a:rPr lang="en-US" sz="7530" spc="459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Thank's For Watching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264153" y="6757823"/>
            <a:ext cx="673858" cy="673858"/>
          </a:xfrm>
          <a:custGeom>
            <a:avLst/>
            <a:gdLst/>
            <a:ahLst/>
            <a:cxnLst/>
            <a:rect r="r" b="b" t="t" l="l"/>
            <a:pathLst>
              <a:path h="673858" w="673858">
                <a:moveTo>
                  <a:pt x="0" y="0"/>
                </a:moveTo>
                <a:lnTo>
                  <a:pt x="673858" y="0"/>
                </a:lnTo>
                <a:lnTo>
                  <a:pt x="673858" y="673858"/>
                </a:lnTo>
                <a:lnTo>
                  <a:pt x="0" y="6738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55514" y="7736902"/>
            <a:ext cx="682497" cy="682497"/>
          </a:xfrm>
          <a:custGeom>
            <a:avLst/>
            <a:gdLst/>
            <a:ahLst/>
            <a:cxnLst/>
            <a:rect r="r" b="b" t="t" l="l"/>
            <a:pathLst>
              <a:path h="682497" w="682497">
                <a:moveTo>
                  <a:pt x="0" y="0"/>
                </a:moveTo>
                <a:lnTo>
                  <a:pt x="682497" y="0"/>
                </a:lnTo>
                <a:lnTo>
                  <a:pt x="682497" y="682497"/>
                </a:lnTo>
                <a:lnTo>
                  <a:pt x="0" y="682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01701" y="7860407"/>
            <a:ext cx="5437025" cy="435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2874" spc="14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geo7409@gmail.com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01701" y="6908897"/>
            <a:ext cx="3081187" cy="435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2874" spc="14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9751323087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789475" y="-57038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5143500"/>
          </a:xfrm>
          <a:custGeom>
            <a:avLst/>
            <a:gdLst/>
            <a:ahLst/>
            <a:cxnLst/>
            <a:rect r="r" b="b" t="t" l="l"/>
            <a:pathLst>
              <a:path h="5143500" w="18288000">
                <a:moveTo>
                  <a:pt x="0" y="0"/>
                </a:moveTo>
                <a:lnTo>
                  <a:pt x="18288000" y="0"/>
                </a:lnTo>
                <a:lnTo>
                  <a:pt x="18288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555" r="0" b="-4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76035" y="3169522"/>
            <a:ext cx="13947713" cy="6722635"/>
            <a:chOff x="0" y="0"/>
            <a:chExt cx="3673472" cy="17705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73472" cy="1770571"/>
            </a:xfrm>
            <a:custGeom>
              <a:avLst/>
              <a:gdLst/>
              <a:ahLst/>
              <a:cxnLst/>
              <a:rect r="r" b="b" t="t" l="l"/>
              <a:pathLst>
                <a:path h="1770571" w="3673472">
                  <a:moveTo>
                    <a:pt x="28863" y="0"/>
                  </a:moveTo>
                  <a:lnTo>
                    <a:pt x="3644609" y="0"/>
                  </a:lnTo>
                  <a:cubicBezTo>
                    <a:pt x="3660549" y="0"/>
                    <a:pt x="3673472" y="12923"/>
                    <a:pt x="3673472" y="28863"/>
                  </a:cubicBezTo>
                  <a:lnTo>
                    <a:pt x="3673472" y="1741707"/>
                  </a:lnTo>
                  <a:cubicBezTo>
                    <a:pt x="3673472" y="1757648"/>
                    <a:pt x="3660549" y="1770571"/>
                    <a:pt x="3644609" y="1770571"/>
                  </a:cubicBezTo>
                  <a:lnTo>
                    <a:pt x="28863" y="1770571"/>
                  </a:lnTo>
                  <a:cubicBezTo>
                    <a:pt x="12923" y="1770571"/>
                    <a:pt x="0" y="1757648"/>
                    <a:pt x="0" y="1741707"/>
                  </a:cubicBezTo>
                  <a:lnTo>
                    <a:pt x="0" y="28863"/>
                  </a:lnTo>
                  <a:cubicBezTo>
                    <a:pt x="0" y="12923"/>
                    <a:pt x="12923" y="0"/>
                    <a:pt x="28863" y="0"/>
                  </a:cubicBezTo>
                  <a:close/>
                </a:path>
              </a:pathLst>
            </a:custGeom>
            <a:solidFill>
              <a:srgbClr val="145DA0"/>
            </a:solidFill>
            <a:ln w="1143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673472" cy="1808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269838" y="3474993"/>
            <a:ext cx="5748323" cy="992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95"/>
              </a:lnSpc>
              <a:spcBef>
                <a:spcPct val="0"/>
              </a:spcBef>
            </a:pPr>
            <a:r>
              <a:rPr lang="en-US" sz="585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78329" y="4832599"/>
            <a:ext cx="13143125" cy="513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9"/>
              </a:lnSpc>
            </a:pP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is presentation explores student performance data to uncover key patterns and insights.           </a:t>
            </a:r>
          </a:p>
          <a:p>
            <a:pPr algn="l">
              <a:lnSpc>
                <a:spcPts val="4979"/>
              </a:lnSpc>
            </a:pPr>
          </a:p>
          <a:p>
            <a:pPr algn="l">
              <a:lnSpc>
                <a:spcPts val="4979"/>
              </a:lnSpc>
            </a:pP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We will:</a:t>
            </a:r>
          </a:p>
          <a:p>
            <a:pPr algn="l" marL="507122" indent="-253561" lvl="1">
              <a:lnSpc>
                <a:spcPts val="5613"/>
              </a:lnSpc>
              <a:buFont typeface="Arial"/>
              <a:buChar char="•"/>
            </a:pP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Analyze the impact of factors like gender, race, and parental education on academic scores.</a:t>
            </a:r>
          </a:p>
          <a:p>
            <a:pPr algn="l" marL="507122" indent="-253561" lvl="1">
              <a:lnSpc>
                <a:spcPts val="4979"/>
              </a:lnSpc>
              <a:buFont typeface="Arial"/>
              <a:buChar char="•"/>
            </a:pP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Examine how test preparation and lunch type influence performance.</a:t>
            </a:r>
          </a:p>
          <a:p>
            <a:pPr algn="l" marL="507122" indent="-253561" lvl="1">
              <a:lnSpc>
                <a:spcPts val="4979"/>
              </a:lnSpc>
              <a:buFont typeface="Arial"/>
              <a:buChar char="•"/>
            </a:pP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Build and evaluate a predictive model to estimate student scores.</a:t>
            </a:r>
          </a:p>
          <a:p>
            <a:pPr algn="ctr">
              <a:lnSpc>
                <a:spcPts val="49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781482" y="-1517582"/>
            <a:ext cx="13881919" cy="1388191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50324" y="4980976"/>
            <a:ext cx="4709045" cy="799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53"/>
              </a:lnSpc>
              <a:spcBef>
                <a:spcPct val="0"/>
              </a:spcBef>
            </a:pPr>
            <a:r>
              <a:rPr lang="en-US" sz="468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Data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84220" y="2487073"/>
            <a:ext cx="11155818" cy="571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7482" indent="-448741" lvl="1">
              <a:lnSpc>
                <a:spcPts val="9228"/>
              </a:lnSpc>
              <a:buAutoNum type="arabicPeriod" startAt="1"/>
            </a:pPr>
            <a:r>
              <a:rPr lang="en-US" sz="4156">
                <a:solidFill>
                  <a:srgbClr val="051D4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File:</a:t>
            </a:r>
            <a:r>
              <a:rPr lang="en-US" sz="4156">
                <a:solidFill>
                  <a:srgbClr val="051D40"/>
                </a:solidFill>
                <a:latin typeface="Open Sans 1"/>
                <a:ea typeface="Open Sans 1"/>
                <a:cs typeface="Open Sans 1"/>
                <a:sym typeface="Open Sans 1"/>
              </a:rPr>
              <a:t> StudentsPerformance.csv</a:t>
            </a:r>
          </a:p>
          <a:p>
            <a:pPr algn="l" marL="897482" indent="-448741" lvl="1">
              <a:lnSpc>
                <a:spcPts val="9228"/>
              </a:lnSpc>
              <a:buAutoNum type="arabicPeriod" startAt="1"/>
            </a:pPr>
            <a:r>
              <a:rPr lang="en-US" sz="4156">
                <a:solidFill>
                  <a:srgbClr val="051D4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Records: </a:t>
            </a:r>
            <a:r>
              <a:rPr lang="en-US" sz="4156">
                <a:solidFill>
                  <a:srgbClr val="051D40"/>
                </a:solidFill>
                <a:latin typeface="Open Sans 1"/>
                <a:ea typeface="Open Sans 1"/>
                <a:cs typeface="Open Sans 1"/>
                <a:sym typeface="Open Sans 1"/>
              </a:rPr>
              <a:t>1,000</a:t>
            </a:r>
          </a:p>
          <a:p>
            <a:pPr algn="l" marL="897482" indent="-448741" lvl="1">
              <a:lnSpc>
                <a:spcPts val="9228"/>
              </a:lnSpc>
              <a:buAutoNum type="arabicPeriod" startAt="1"/>
            </a:pPr>
            <a:r>
              <a:rPr lang="en-US" sz="4156">
                <a:solidFill>
                  <a:srgbClr val="051D4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Features:</a:t>
            </a:r>
            <a:r>
              <a:rPr lang="en-US" sz="4156">
                <a:solidFill>
                  <a:srgbClr val="051D40"/>
                </a:solidFill>
                <a:latin typeface="Open Sans 1"/>
                <a:ea typeface="Open Sans 1"/>
                <a:cs typeface="Open Sans 1"/>
                <a:sym typeface="Open Sans 1"/>
              </a:rPr>
              <a:t> 8 (e.g., Gender, Race, Parental Education, Lunch, Test Preparation)</a:t>
            </a:r>
          </a:p>
          <a:p>
            <a:pPr algn="l">
              <a:lnSpc>
                <a:spcPts val="9228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540038" y="9430799"/>
            <a:ext cx="1286950" cy="128695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161931" y="8206508"/>
            <a:ext cx="3735531" cy="373553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79167" y="5248045"/>
            <a:ext cx="3762721" cy="743137"/>
          </a:xfrm>
          <a:custGeom>
            <a:avLst/>
            <a:gdLst/>
            <a:ahLst/>
            <a:cxnLst/>
            <a:rect r="r" b="b" t="t" l="l"/>
            <a:pathLst>
              <a:path h="743137" w="3762721">
                <a:moveTo>
                  <a:pt x="0" y="0"/>
                </a:moveTo>
                <a:lnTo>
                  <a:pt x="3762721" y="0"/>
                </a:lnTo>
                <a:lnTo>
                  <a:pt x="3762721" y="743137"/>
                </a:lnTo>
                <a:lnTo>
                  <a:pt x="0" y="7431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91352" y="3829093"/>
            <a:ext cx="7453950" cy="1790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325"/>
              </a:lnSpc>
            </a:pPr>
            <a:r>
              <a:rPr lang="en-US" sz="8707" spc="113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Findings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66494" y="9340175"/>
            <a:ext cx="21820987" cy="946825"/>
            <a:chOff x="0" y="0"/>
            <a:chExt cx="6110362" cy="2651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10362" cy="265132"/>
            </a:xfrm>
            <a:custGeom>
              <a:avLst/>
              <a:gdLst/>
              <a:ahLst/>
              <a:cxnLst/>
              <a:rect r="r" b="b" t="t" l="l"/>
              <a:pathLst>
                <a:path h="265132" w="6110362">
                  <a:moveTo>
                    <a:pt x="0" y="0"/>
                  </a:moveTo>
                  <a:lnTo>
                    <a:pt x="6110362" y="0"/>
                  </a:lnTo>
                  <a:lnTo>
                    <a:pt x="6110362" y="265132"/>
                  </a:lnTo>
                  <a:lnTo>
                    <a:pt x="0" y="26513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110362" cy="30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766494" y="-816076"/>
            <a:ext cx="21820987" cy="1762900"/>
            <a:chOff x="0" y="0"/>
            <a:chExt cx="6110362" cy="4936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10362" cy="493651"/>
            </a:xfrm>
            <a:custGeom>
              <a:avLst/>
              <a:gdLst/>
              <a:ahLst/>
              <a:cxnLst/>
              <a:rect r="r" b="b" t="t" l="l"/>
              <a:pathLst>
                <a:path h="493651" w="6110362">
                  <a:moveTo>
                    <a:pt x="0" y="0"/>
                  </a:moveTo>
                  <a:lnTo>
                    <a:pt x="6110362" y="0"/>
                  </a:lnTo>
                  <a:lnTo>
                    <a:pt x="6110362" y="493651"/>
                  </a:lnTo>
                  <a:lnTo>
                    <a:pt x="0" y="493651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110362" cy="531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675647" y="1028700"/>
            <a:ext cx="12375382" cy="8229600"/>
          </a:xfrm>
          <a:custGeom>
            <a:avLst/>
            <a:gdLst/>
            <a:ahLst/>
            <a:cxnLst/>
            <a:rect r="r" b="b" t="t" l="l"/>
            <a:pathLst>
              <a:path h="8229600" w="12375382">
                <a:moveTo>
                  <a:pt x="0" y="0"/>
                </a:moveTo>
                <a:lnTo>
                  <a:pt x="12375382" y="0"/>
                </a:lnTo>
                <a:lnTo>
                  <a:pt x="1237538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57" t="-10860" r="-8383" b="-1753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24172" y="2609922"/>
            <a:ext cx="5051475" cy="2886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4500">
                <a:solidFill>
                  <a:srgbClr val="051D4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Analysing  Gender &amp; Race</a:t>
            </a:r>
          </a:p>
          <a:p>
            <a:pPr algn="ctr" marL="0" indent="0" lvl="0">
              <a:lnSpc>
                <a:spcPts val="63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5848" y="6420065"/>
            <a:ext cx="5988124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51D40"/>
                </a:solidFill>
                <a:latin typeface="Open Sans 1"/>
                <a:ea typeface="Open Sans 1"/>
                <a:cs typeface="Open Sans 1"/>
                <a:sym typeface="Open Sans 1"/>
              </a:rPr>
              <a:t>T</a:t>
            </a:r>
            <a:r>
              <a:rPr lang="en-US" sz="2199">
                <a:solidFill>
                  <a:srgbClr val="051D40"/>
                </a:solidFill>
                <a:latin typeface="Open Sans 1"/>
                <a:ea typeface="Open Sans 1"/>
                <a:cs typeface="Open Sans 1"/>
                <a:sym typeface="Open Sans 1"/>
              </a:rPr>
              <a:t>here are more females in the class, (mostly from Group C)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7242" y="242294"/>
            <a:ext cx="17793515" cy="9802411"/>
            <a:chOff x="0" y="0"/>
            <a:chExt cx="4982580" cy="27448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2580" cy="2744893"/>
            </a:xfrm>
            <a:custGeom>
              <a:avLst/>
              <a:gdLst/>
              <a:ahLst/>
              <a:cxnLst/>
              <a:rect r="r" b="b" t="t" l="l"/>
              <a:pathLst>
                <a:path h="2744893" w="4982580">
                  <a:moveTo>
                    <a:pt x="0" y="0"/>
                  </a:moveTo>
                  <a:lnTo>
                    <a:pt x="4982580" y="0"/>
                  </a:lnTo>
                  <a:lnTo>
                    <a:pt x="4982580" y="2744893"/>
                  </a:lnTo>
                  <a:lnTo>
                    <a:pt x="0" y="2744893"/>
                  </a:lnTo>
                  <a:close/>
                </a:path>
              </a:pathLst>
            </a:custGeom>
            <a:solidFill>
              <a:srgbClr val="FFFFFF"/>
            </a:solidFill>
            <a:ln w="2286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82580" cy="2782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387140" y="1719639"/>
            <a:ext cx="9513719" cy="7786687"/>
          </a:xfrm>
          <a:custGeom>
            <a:avLst/>
            <a:gdLst/>
            <a:ahLst/>
            <a:cxnLst/>
            <a:rect r="r" b="b" t="t" l="l"/>
            <a:pathLst>
              <a:path h="7786687" w="9513719">
                <a:moveTo>
                  <a:pt x="0" y="0"/>
                </a:moveTo>
                <a:lnTo>
                  <a:pt x="9513720" y="0"/>
                </a:lnTo>
                <a:lnTo>
                  <a:pt x="9513720" y="7786687"/>
                </a:lnTo>
                <a:lnTo>
                  <a:pt x="0" y="7786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73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17805" y="748725"/>
            <a:ext cx="12258165" cy="1837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Analysing Test Preparation Course</a:t>
            </a:r>
          </a:p>
          <a:p>
            <a:pPr algn="ctr" marL="0" indent="0" lvl="0">
              <a:lnSpc>
                <a:spcPts val="74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4485" y="242294"/>
            <a:ext cx="17793515" cy="9802411"/>
            <a:chOff x="0" y="0"/>
            <a:chExt cx="4982580" cy="27448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2580" cy="2744893"/>
            </a:xfrm>
            <a:custGeom>
              <a:avLst/>
              <a:gdLst/>
              <a:ahLst/>
              <a:cxnLst/>
              <a:rect r="r" b="b" t="t" l="l"/>
              <a:pathLst>
                <a:path h="2744893" w="4982580">
                  <a:moveTo>
                    <a:pt x="0" y="0"/>
                  </a:moveTo>
                  <a:lnTo>
                    <a:pt x="4982580" y="0"/>
                  </a:lnTo>
                  <a:lnTo>
                    <a:pt x="4982580" y="2744893"/>
                  </a:lnTo>
                  <a:lnTo>
                    <a:pt x="0" y="2744893"/>
                  </a:lnTo>
                  <a:close/>
                </a:path>
              </a:pathLst>
            </a:custGeom>
            <a:solidFill>
              <a:srgbClr val="FFFFFF"/>
            </a:solidFill>
            <a:ln w="2286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82580" cy="2782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06407" y="1739200"/>
            <a:ext cx="13475185" cy="7300025"/>
          </a:xfrm>
          <a:custGeom>
            <a:avLst/>
            <a:gdLst/>
            <a:ahLst/>
            <a:cxnLst/>
            <a:rect r="r" b="b" t="t" l="l"/>
            <a:pathLst>
              <a:path h="7300025" w="13475185">
                <a:moveTo>
                  <a:pt x="0" y="0"/>
                </a:moveTo>
                <a:lnTo>
                  <a:pt x="13475186" y="0"/>
                </a:lnTo>
                <a:lnTo>
                  <a:pt x="13475186" y="7300025"/>
                </a:lnTo>
                <a:lnTo>
                  <a:pt x="0" y="73000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235" t="0" r="-9421" b="-397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17805" y="748725"/>
            <a:ext cx="12258165" cy="1837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Analysing Test Preparation Course</a:t>
            </a:r>
          </a:p>
          <a:p>
            <a:pPr algn="ctr" marL="0" indent="0" lvl="0">
              <a:lnSpc>
                <a:spcPts val="742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020800" y="9001125"/>
            <a:ext cx="1024640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51D40"/>
                </a:solidFill>
                <a:latin typeface="Open Sans 1"/>
                <a:ea typeface="Open Sans 1"/>
                <a:cs typeface="Open Sans 1"/>
                <a:sym typeface="Open Sans 1"/>
              </a:rPr>
              <a:t>The students who have completed Preparation Course are scoring good scores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01980" y="9968584"/>
            <a:ext cx="8779632" cy="1733977"/>
          </a:xfrm>
          <a:custGeom>
            <a:avLst/>
            <a:gdLst/>
            <a:ahLst/>
            <a:cxnLst/>
            <a:rect r="r" b="b" t="t" l="l"/>
            <a:pathLst>
              <a:path h="1733977" w="8779632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60267" y="1834911"/>
            <a:ext cx="12515703" cy="7665340"/>
          </a:xfrm>
          <a:custGeom>
            <a:avLst/>
            <a:gdLst/>
            <a:ahLst/>
            <a:cxnLst/>
            <a:rect r="r" b="b" t="t" l="l"/>
            <a:pathLst>
              <a:path h="7665340" w="12515703">
                <a:moveTo>
                  <a:pt x="0" y="0"/>
                </a:moveTo>
                <a:lnTo>
                  <a:pt x="12515703" y="0"/>
                </a:lnTo>
                <a:lnTo>
                  <a:pt x="12515703" y="7665340"/>
                </a:lnTo>
                <a:lnTo>
                  <a:pt x="0" y="76653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954" t="-9187" r="0" b="-1137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17805" y="748725"/>
            <a:ext cx="12258165" cy="903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0"/>
              </a:lnSpc>
              <a:spcBef>
                <a:spcPct val="0"/>
              </a:spcBef>
            </a:pPr>
            <a:r>
              <a:rPr lang="en-US" sz="53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Analysing Lunch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238003" y="8290589"/>
            <a:ext cx="7523780" cy="752378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3724222" y="-4507687"/>
            <a:ext cx="5924489" cy="592448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89240" y="9294829"/>
            <a:ext cx="1455432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51D40"/>
                </a:solidFill>
                <a:latin typeface="Open Sans 2"/>
                <a:ea typeface="Open Sans 2"/>
                <a:cs typeface="Open Sans 2"/>
                <a:sym typeface="Open Sans 2"/>
              </a:rPr>
              <a:t>The students who get standard lunch are performing better in exams than the students with free/reduced lunch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66494" y="9340175"/>
            <a:ext cx="21820987" cy="946825"/>
            <a:chOff x="0" y="0"/>
            <a:chExt cx="6110362" cy="2651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10362" cy="265132"/>
            </a:xfrm>
            <a:custGeom>
              <a:avLst/>
              <a:gdLst/>
              <a:ahLst/>
              <a:cxnLst/>
              <a:rect r="r" b="b" t="t" l="l"/>
              <a:pathLst>
                <a:path h="265132" w="6110362">
                  <a:moveTo>
                    <a:pt x="0" y="0"/>
                  </a:moveTo>
                  <a:lnTo>
                    <a:pt x="6110362" y="0"/>
                  </a:lnTo>
                  <a:lnTo>
                    <a:pt x="6110362" y="265132"/>
                  </a:lnTo>
                  <a:lnTo>
                    <a:pt x="0" y="26513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110362" cy="30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766494" y="-816076"/>
            <a:ext cx="21820987" cy="1762900"/>
            <a:chOff x="0" y="0"/>
            <a:chExt cx="6110362" cy="4936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10362" cy="493651"/>
            </a:xfrm>
            <a:custGeom>
              <a:avLst/>
              <a:gdLst/>
              <a:ahLst/>
              <a:cxnLst/>
              <a:rect r="r" b="b" t="t" l="l"/>
              <a:pathLst>
                <a:path h="493651" w="6110362">
                  <a:moveTo>
                    <a:pt x="0" y="0"/>
                  </a:moveTo>
                  <a:lnTo>
                    <a:pt x="6110362" y="0"/>
                  </a:lnTo>
                  <a:lnTo>
                    <a:pt x="6110362" y="493651"/>
                  </a:lnTo>
                  <a:lnTo>
                    <a:pt x="0" y="493651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110362" cy="531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667737" y="1271324"/>
            <a:ext cx="11421610" cy="7744352"/>
          </a:xfrm>
          <a:custGeom>
            <a:avLst/>
            <a:gdLst/>
            <a:ahLst/>
            <a:cxnLst/>
            <a:rect r="r" b="b" t="t" l="l"/>
            <a:pathLst>
              <a:path h="7744352" w="11421610">
                <a:moveTo>
                  <a:pt x="0" y="0"/>
                </a:moveTo>
                <a:lnTo>
                  <a:pt x="11421610" y="0"/>
                </a:lnTo>
                <a:lnTo>
                  <a:pt x="11421610" y="7744352"/>
                </a:lnTo>
                <a:lnTo>
                  <a:pt x="0" y="7744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16" t="-5191" r="-14154" b="-1129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8952" y="1763629"/>
            <a:ext cx="5725391" cy="2886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4500">
                <a:solidFill>
                  <a:srgbClr val="145DA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Analysing parental level of education</a:t>
            </a:r>
          </a:p>
          <a:p>
            <a:pPr algn="ctr" marL="0" indent="0" lvl="0">
              <a:lnSpc>
                <a:spcPts val="63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24784" y="5874925"/>
            <a:ext cx="5973725" cy="2087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2199">
                <a:solidFill>
                  <a:srgbClr val="051D40"/>
                </a:solidFill>
                <a:latin typeface="Open Sans 1"/>
                <a:ea typeface="Open Sans 1"/>
                <a:cs typeface="Open Sans 1"/>
                <a:sym typeface="Open Sans 1"/>
              </a:rPr>
              <a:t>2nd Category of Parental Education belongs to High School and 3rd Category belongs to Master Degree therefore Parents Education is directly proportional to Students Marks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DAGOl7kcz_4</dc:identifier>
  <dcterms:modified xsi:type="dcterms:W3CDTF">2011-08-01T06:04:30Z</dcterms:modified>
  <cp:revision>1</cp:revision>
  <dc:title>White and Blue Professional Modern Technology Pitch Deck Presentation</dc:title>
</cp:coreProperties>
</file>