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6" r:id="rId2"/>
    <p:sldId id="258" r:id="rId3"/>
    <p:sldId id="291" r:id="rId4"/>
    <p:sldId id="292" r:id="rId5"/>
    <p:sldId id="264" r:id="rId6"/>
    <p:sldId id="295" r:id="rId7"/>
    <p:sldId id="293" r:id="rId8"/>
    <p:sldId id="294" r:id="rId9"/>
    <p:sldId id="270" r:id="rId10"/>
    <p:sldId id="257" r:id="rId11"/>
    <p:sldId id="296" r:id="rId12"/>
    <p:sldId id="279" r:id="rId13"/>
    <p:sldId id="280" r:id="rId14"/>
    <p:sldId id="281" r:id="rId15"/>
    <p:sldId id="282" r:id="rId16"/>
    <p:sldId id="268" r:id="rId17"/>
    <p:sldId id="283" r:id="rId18"/>
    <p:sldId id="284" r:id="rId19"/>
    <p:sldId id="285" r:id="rId20"/>
    <p:sldId id="286" r:id="rId21"/>
    <p:sldId id="287" r:id="rId22"/>
    <p:sldId id="288" r:id="rId23"/>
    <p:sldId id="273" r:id="rId24"/>
    <p:sldId id="290" r:id="rId2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2A5B63-7495-4ED1-8989-8850D98939F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89BC383-41FA-4DEA-8F8B-09803EA96CFE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Beschaffung und Aufbereitung</a:t>
          </a:r>
          <a:r>
            <a:rPr lang="de-DE" b="1" u="non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 Datenmaterials</a:t>
          </a:r>
          <a:endParaRPr lang="de-DE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DA0406-E92A-4A34-B3E9-16B931FD488C}" type="parTrans" cxnId="{0491587B-A53F-4860-8569-B81DBBA8D9C6}">
      <dgm:prSet/>
      <dgm:spPr/>
      <dgm:t>
        <a:bodyPr/>
        <a:lstStyle/>
        <a:p>
          <a:endParaRPr lang="de-DE"/>
        </a:p>
      </dgm:t>
    </dgm:pt>
    <dgm:pt modelId="{ED14CEAF-F89A-4CAA-927C-0C49E75719B1}" type="sibTrans" cxnId="{0491587B-A53F-4860-8569-B81DBBA8D9C6}">
      <dgm:prSet/>
      <dgm:spPr/>
      <dgm:t>
        <a:bodyPr/>
        <a:lstStyle/>
        <a:p>
          <a:endParaRPr lang="de-DE"/>
        </a:p>
      </dgm:t>
    </dgm:pt>
    <dgm:pt modelId="{9FFAD203-8E81-4A9E-918A-E703ADAE25E4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Begrifflichkeiten klären und Indikatoren definieren</a:t>
          </a:r>
        </a:p>
      </dgm:t>
    </dgm:pt>
    <dgm:pt modelId="{ED3F1C38-E1F1-4D21-B269-3806B8B6F765}" type="parTrans" cxnId="{ABBC43D9-46D8-477F-B107-9337F5628A97}">
      <dgm:prSet/>
      <dgm:spPr/>
      <dgm:t>
        <a:bodyPr/>
        <a:lstStyle/>
        <a:p>
          <a:endParaRPr lang="de-DE"/>
        </a:p>
      </dgm:t>
    </dgm:pt>
    <dgm:pt modelId="{235B0ED9-B4BE-4CDF-9794-0829695A0F04}" type="sibTrans" cxnId="{ABBC43D9-46D8-477F-B107-9337F5628A97}">
      <dgm:prSet/>
      <dgm:spPr/>
      <dgm:t>
        <a:bodyPr/>
        <a:lstStyle/>
        <a:p>
          <a:endParaRPr lang="de-DE"/>
        </a:p>
      </dgm:t>
    </dgm:pt>
    <dgm:pt modelId="{21A01283-B6A0-4157-B8C1-6E2537ADDACC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Deskriptive Statistik und kartografische Darstellung in QGIS</a:t>
          </a:r>
        </a:p>
      </dgm:t>
    </dgm:pt>
    <dgm:pt modelId="{838029DE-39FF-4E93-9DDF-1836494EE4E5}" type="parTrans" cxnId="{A38B216E-07C1-4244-B521-8DDDAEF4C082}">
      <dgm:prSet/>
      <dgm:spPr/>
      <dgm:t>
        <a:bodyPr/>
        <a:lstStyle/>
        <a:p>
          <a:endParaRPr lang="de-DE"/>
        </a:p>
      </dgm:t>
    </dgm:pt>
    <dgm:pt modelId="{429EB5EA-B0CF-4279-B1AB-6B9B454806B4}" type="sibTrans" cxnId="{A38B216E-07C1-4244-B521-8DDDAEF4C082}">
      <dgm:prSet/>
      <dgm:spPr/>
      <dgm:t>
        <a:bodyPr/>
        <a:lstStyle/>
        <a:p>
          <a:endParaRPr lang="de-DE"/>
        </a:p>
      </dgm:t>
    </dgm:pt>
    <dgm:pt modelId="{D4F51646-21C6-4B4A-8990-0831B8C180A6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Zusammenhangsmaße:</a:t>
          </a:r>
        </a:p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Korrelation &amp; Regression</a:t>
          </a:r>
        </a:p>
      </dgm:t>
    </dgm:pt>
    <dgm:pt modelId="{BCDD4A92-77FE-4721-9F5D-D3CFB8EFA80B}" type="parTrans" cxnId="{35470B71-3721-447E-AE06-4F323A53148A}">
      <dgm:prSet/>
      <dgm:spPr/>
      <dgm:t>
        <a:bodyPr/>
        <a:lstStyle/>
        <a:p>
          <a:endParaRPr lang="de-DE"/>
        </a:p>
      </dgm:t>
    </dgm:pt>
    <dgm:pt modelId="{E7B72559-43EA-4ECD-BD26-25D02EE162D2}" type="sibTrans" cxnId="{35470B71-3721-447E-AE06-4F323A53148A}">
      <dgm:prSet/>
      <dgm:spPr/>
      <dgm:t>
        <a:bodyPr/>
        <a:lstStyle/>
        <a:p>
          <a:endParaRPr lang="de-DE"/>
        </a:p>
      </dgm:t>
    </dgm:pt>
    <dgm:pt modelId="{680B92AC-9550-4B53-BB21-C15CFF1A822A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Weiterführende geostatistische Analysen</a:t>
          </a:r>
        </a:p>
      </dgm:t>
    </dgm:pt>
    <dgm:pt modelId="{D66C5947-6BB1-42C0-A3DE-BF1D1E6B7B43}" type="parTrans" cxnId="{F5E660E5-9844-416D-AC12-E6A5C75F97A3}">
      <dgm:prSet/>
      <dgm:spPr/>
      <dgm:t>
        <a:bodyPr/>
        <a:lstStyle/>
        <a:p>
          <a:endParaRPr lang="de-DE"/>
        </a:p>
      </dgm:t>
    </dgm:pt>
    <dgm:pt modelId="{B75976EA-17CE-47B5-A575-03A6AFCC5ADF}" type="sibTrans" cxnId="{F5E660E5-9844-416D-AC12-E6A5C75F97A3}">
      <dgm:prSet/>
      <dgm:spPr/>
      <dgm:t>
        <a:bodyPr/>
        <a:lstStyle/>
        <a:p>
          <a:endParaRPr lang="de-DE"/>
        </a:p>
      </dgm:t>
    </dgm:pt>
    <dgm:pt modelId="{91894A2F-7AAE-4539-A5F7-9BC934DADA00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Auswertung</a:t>
          </a:r>
          <a:r>
            <a:rPr lang="de-DE" b="1" u="non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der Ergebnisse</a:t>
          </a:r>
          <a:endParaRPr lang="de-DE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B0CDC99-72ED-479C-9512-CD7C51DC67EE}" type="parTrans" cxnId="{5C3A080F-E113-4809-8AA1-F76A510DB2FB}">
      <dgm:prSet/>
      <dgm:spPr/>
      <dgm:t>
        <a:bodyPr/>
        <a:lstStyle/>
        <a:p>
          <a:endParaRPr lang="de-DE"/>
        </a:p>
      </dgm:t>
    </dgm:pt>
    <dgm:pt modelId="{7C216F66-873F-4C1D-8580-A4C9D5CC78B1}" type="sibTrans" cxnId="{5C3A080F-E113-4809-8AA1-F76A510DB2FB}">
      <dgm:prSet/>
      <dgm:spPr/>
      <dgm:t>
        <a:bodyPr/>
        <a:lstStyle/>
        <a:p>
          <a:endParaRPr lang="de-DE"/>
        </a:p>
      </dgm:t>
    </dgm:pt>
    <dgm:pt modelId="{5479B3DD-31E4-4C3E-87CB-368370D5ADA6}" type="pres">
      <dgm:prSet presAssocID="{A32A5B63-7495-4ED1-8989-8850D98939FE}" presName="CompostProcess" presStyleCnt="0">
        <dgm:presLayoutVars>
          <dgm:dir/>
          <dgm:resizeHandles val="exact"/>
        </dgm:presLayoutVars>
      </dgm:prSet>
      <dgm:spPr/>
    </dgm:pt>
    <dgm:pt modelId="{508FB80C-853A-4A15-8BD3-79079155E9C4}" type="pres">
      <dgm:prSet presAssocID="{A32A5B63-7495-4ED1-8989-8850D98939FE}" presName="arrow" presStyleLbl="bgShp" presStyleIdx="0" presStyleCnt="1"/>
      <dgm:spPr/>
    </dgm:pt>
    <dgm:pt modelId="{EBA0BEF7-E044-4CE9-A662-93B78B4C2F09}" type="pres">
      <dgm:prSet presAssocID="{A32A5B63-7495-4ED1-8989-8850D98939FE}" presName="linearProcess" presStyleCnt="0"/>
      <dgm:spPr/>
    </dgm:pt>
    <dgm:pt modelId="{E3CCBD07-96D4-477F-979A-E5D4B7FB03CE}" type="pres">
      <dgm:prSet presAssocID="{789BC383-41FA-4DEA-8F8B-09803EA96CFE}" presName="textNode" presStyleLbl="node1" presStyleIdx="0" presStyleCnt="6">
        <dgm:presLayoutVars>
          <dgm:bulletEnabled val="1"/>
        </dgm:presLayoutVars>
      </dgm:prSet>
      <dgm:spPr/>
    </dgm:pt>
    <dgm:pt modelId="{29782962-5743-471B-8A96-F25CE8B361F1}" type="pres">
      <dgm:prSet presAssocID="{ED14CEAF-F89A-4CAA-927C-0C49E75719B1}" presName="sibTrans" presStyleCnt="0"/>
      <dgm:spPr/>
    </dgm:pt>
    <dgm:pt modelId="{EAFD7ABA-6D8B-4E63-89FD-C84A21C794BF}" type="pres">
      <dgm:prSet presAssocID="{9FFAD203-8E81-4A9E-918A-E703ADAE25E4}" presName="textNode" presStyleLbl="node1" presStyleIdx="1" presStyleCnt="6">
        <dgm:presLayoutVars>
          <dgm:bulletEnabled val="1"/>
        </dgm:presLayoutVars>
      </dgm:prSet>
      <dgm:spPr/>
    </dgm:pt>
    <dgm:pt modelId="{F3802AFF-C0F8-46F2-ABA4-62378E156349}" type="pres">
      <dgm:prSet presAssocID="{235B0ED9-B4BE-4CDF-9794-0829695A0F04}" presName="sibTrans" presStyleCnt="0"/>
      <dgm:spPr/>
    </dgm:pt>
    <dgm:pt modelId="{F29CD26E-F356-408B-8CC1-736E3EA76309}" type="pres">
      <dgm:prSet presAssocID="{21A01283-B6A0-4157-B8C1-6E2537ADDACC}" presName="textNode" presStyleLbl="node1" presStyleIdx="2" presStyleCnt="6">
        <dgm:presLayoutVars>
          <dgm:bulletEnabled val="1"/>
        </dgm:presLayoutVars>
      </dgm:prSet>
      <dgm:spPr/>
    </dgm:pt>
    <dgm:pt modelId="{4B420259-0D6A-4796-892C-92B2E9CD7183}" type="pres">
      <dgm:prSet presAssocID="{429EB5EA-B0CF-4279-B1AB-6B9B454806B4}" presName="sibTrans" presStyleCnt="0"/>
      <dgm:spPr/>
    </dgm:pt>
    <dgm:pt modelId="{0A5AB314-777F-4AE0-97CE-E89231976598}" type="pres">
      <dgm:prSet presAssocID="{D4F51646-21C6-4B4A-8990-0831B8C180A6}" presName="textNode" presStyleLbl="node1" presStyleIdx="3" presStyleCnt="6">
        <dgm:presLayoutVars>
          <dgm:bulletEnabled val="1"/>
        </dgm:presLayoutVars>
      </dgm:prSet>
      <dgm:spPr/>
    </dgm:pt>
    <dgm:pt modelId="{A6939E90-34D5-421A-A8F2-D70D8FF8E5B2}" type="pres">
      <dgm:prSet presAssocID="{E7B72559-43EA-4ECD-BD26-25D02EE162D2}" presName="sibTrans" presStyleCnt="0"/>
      <dgm:spPr/>
    </dgm:pt>
    <dgm:pt modelId="{0B54AC66-F148-4CDE-9C04-16DFB8A16A31}" type="pres">
      <dgm:prSet presAssocID="{680B92AC-9550-4B53-BB21-C15CFF1A822A}" presName="textNode" presStyleLbl="node1" presStyleIdx="4" presStyleCnt="6">
        <dgm:presLayoutVars>
          <dgm:bulletEnabled val="1"/>
        </dgm:presLayoutVars>
      </dgm:prSet>
      <dgm:spPr/>
    </dgm:pt>
    <dgm:pt modelId="{3FAD4337-288A-4504-BCD2-C4EEC61D39F1}" type="pres">
      <dgm:prSet presAssocID="{B75976EA-17CE-47B5-A575-03A6AFCC5ADF}" presName="sibTrans" presStyleCnt="0"/>
      <dgm:spPr/>
    </dgm:pt>
    <dgm:pt modelId="{5D158AA0-6401-4AB6-9D39-1C8EEAEF1D29}" type="pres">
      <dgm:prSet presAssocID="{91894A2F-7AAE-4539-A5F7-9BC934DADA0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5C3A080F-E113-4809-8AA1-F76A510DB2FB}" srcId="{A32A5B63-7495-4ED1-8989-8850D98939FE}" destId="{91894A2F-7AAE-4539-A5F7-9BC934DADA00}" srcOrd="5" destOrd="0" parTransId="{5B0CDC99-72ED-479C-9512-CD7C51DC67EE}" sibTransId="{7C216F66-873F-4C1D-8580-A4C9D5CC78B1}"/>
    <dgm:cxn modelId="{9DF40E26-9FC6-4325-BB92-80D2C3A3C6F6}" type="presOf" srcId="{A32A5B63-7495-4ED1-8989-8850D98939FE}" destId="{5479B3DD-31E4-4C3E-87CB-368370D5ADA6}" srcOrd="0" destOrd="0" presId="urn:microsoft.com/office/officeart/2005/8/layout/hProcess9"/>
    <dgm:cxn modelId="{2048F22B-CA7C-40EF-9D3B-78C3478A034F}" type="presOf" srcId="{9FFAD203-8E81-4A9E-918A-E703ADAE25E4}" destId="{EAFD7ABA-6D8B-4E63-89FD-C84A21C794BF}" srcOrd="0" destOrd="0" presId="urn:microsoft.com/office/officeart/2005/8/layout/hProcess9"/>
    <dgm:cxn modelId="{05167A61-4144-4620-859A-D6CD40BA7247}" type="presOf" srcId="{680B92AC-9550-4B53-BB21-C15CFF1A822A}" destId="{0B54AC66-F148-4CDE-9C04-16DFB8A16A31}" srcOrd="0" destOrd="0" presId="urn:microsoft.com/office/officeart/2005/8/layout/hProcess9"/>
    <dgm:cxn modelId="{F1E18C4D-EEBA-407D-BBB2-C5C92C50B730}" type="presOf" srcId="{91894A2F-7AAE-4539-A5F7-9BC934DADA00}" destId="{5D158AA0-6401-4AB6-9D39-1C8EEAEF1D29}" srcOrd="0" destOrd="0" presId="urn:microsoft.com/office/officeart/2005/8/layout/hProcess9"/>
    <dgm:cxn modelId="{A38B216E-07C1-4244-B521-8DDDAEF4C082}" srcId="{A32A5B63-7495-4ED1-8989-8850D98939FE}" destId="{21A01283-B6A0-4157-B8C1-6E2537ADDACC}" srcOrd="2" destOrd="0" parTransId="{838029DE-39FF-4E93-9DDF-1836494EE4E5}" sibTransId="{429EB5EA-B0CF-4279-B1AB-6B9B454806B4}"/>
    <dgm:cxn modelId="{35470B71-3721-447E-AE06-4F323A53148A}" srcId="{A32A5B63-7495-4ED1-8989-8850D98939FE}" destId="{D4F51646-21C6-4B4A-8990-0831B8C180A6}" srcOrd="3" destOrd="0" parTransId="{BCDD4A92-77FE-4721-9F5D-D3CFB8EFA80B}" sibTransId="{E7B72559-43EA-4ECD-BD26-25D02EE162D2}"/>
    <dgm:cxn modelId="{72ED8C77-CBFA-44EA-ACC9-C47A728E443C}" type="presOf" srcId="{21A01283-B6A0-4157-B8C1-6E2537ADDACC}" destId="{F29CD26E-F356-408B-8CC1-736E3EA76309}" srcOrd="0" destOrd="0" presId="urn:microsoft.com/office/officeart/2005/8/layout/hProcess9"/>
    <dgm:cxn modelId="{0491587B-A53F-4860-8569-B81DBBA8D9C6}" srcId="{A32A5B63-7495-4ED1-8989-8850D98939FE}" destId="{789BC383-41FA-4DEA-8F8B-09803EA96CFE}" srcOrd="0" destOrd="0" parTransId="{1EDA0406-E92A-4A34-B3E9-16B931FD488C}" sibTransId="{ED14CEAF-F89A-4CAA-927C-0C49E75719B1}"/>
    <dgm:cxn modelId="{CADE6C90-2ECC-444D-9F9F-AB8D8631C788}" type="presOf" srcId="{789BC383-41FA-4DEA-8F8B-09803EA96CFE}" destId="{E3CCBD07-96D4-477F-979A-E5D4B7FB03CE}" srcOrd="0" destOrd="0" presId="urn:microsoft.com/office/officeart/2005/8/layout/hProcess9"/>
    <dgm:cxn modelId="{ABBC43D9-46D8-477F-B107-9337F5628A97}" srcId="{A32A5B63-7495-4ED1-8989-8850D98939FE}" destId="{9FFAD203-8E81-4A9E-918A-E703ADAE25E4}" srcOrd="1" destOrd="0" parTransId="{ED3F1C38-E1F1-4D21-B269-3806B8B6F765}" sibTransId="{235B0ED9-B4BE-4CDF-9794-0829695A0F04}"/>
    <dgm:cxn modelId="{F5E660E5-9844-416D-AC12-E6A5C75F97A3}" srcId="{A32A5B63-7495-4ED1-8989-8850D98939FE}" destId="{680B92AC-9550-4B53-BB21-C15CFF1A822A}" srcOrd="4" destOrd="0" parTransId="{D66C5947-6BB1-42C0-A3DE-BF1D1E6B7B43}" sibTransId="{B75976EA-17CE-47B5-A575-03A6AFCC5ADF}"/>
    <dgm:cxn modelId="{F6ECB5F9-ABB0-4BFE-ABBB-5FE9A49A64E4}" type="presOf" srcId="{D4F51646-21C6-4B4A-8990-0831B8C180A6}" destId="{0A5AB314-777F-4AE0-97CE-E89231976598}" srcOrd="0" destOrd="0" presId="urn:microsoft.com/office/officeart/2005/8/layout/hProcess9"/>
    <dgm:cxn modelId="{2F2C8AE6-8C17-4157-9A41-1CDC8A6F8DCA}" type="presParOf" srcId="{5479B3DD-31E4-4C3E-87CB-368370D5ADA6}" destId="{508FB80C-853A-4A15-8BD3-79079155E9C4}" srcOrd="0" destOrd="0" presId="urn:microsoft.com/office/officeart/2005/8/layout/hProcess9"/>
    <dgm:cxn modelId="{9BD26A7D-5904-412E-8A63-7582F842DE30}" type="presParOf" srcId="{5479B3DD-31E4-4C3E-87CB-368370D5ADA6}" destId="{EBA0BEF7-E044-4CE9-A662-93B78B4C2F09}" srcOrd="1" destOrd="0" presId="urn:microsoft.com/office/officeart/2005/8/layout/hProcess9"/>
    <dgm:cxn modelId="{246D6257-A40C-4006-81C1-E87D0EFB120E}" type="presParOf" srcId="{EBA0BEF7-E044-4CE9-A662-93B78B4C2F09}" destId="{E3CCBD07-96D4-477F-979A-E5D4B7FB03CE}" srcOrd="0" destOrd="0" presId="urn:microsoft.com/office/officeart/2005/8/layout/hProcess9"/>
    <dgm:cxn modelId="{FF45B7EC-2F34-43EC-B26E-3198C80F821E}" type="presParOf" srcId="{EBA0BEF7-E044-4CE9-A662-93B78B4C2F09}" destId="{29782962-5743-471B-8A96-F25CE8B361F1}" srcOrd="1" destOrd="0" presId="urn:microsoft.com/office/officeart/2005/8/layout/hProcess9"/>
    <dgm:cxn modelId="{6DA43EC2-4C89-4F85-AAD6-80AA20F05C49}" type="presParOf" srcId="{EBA0BEF7-E044-4CE9-A662-93B78B4C2F09}" destId="{EAFD7ABA-6D8B-4E63-89FD-C84A21C794BF}" srcOrd="2" destOrd="0" presId="urn:microsoft.com/office/officeart/2005/8/layout/hProcess9"/>
    <dgm:cxn modelId="{1032B07D-FBC4-4F92-9DBF-570A35AD5072}" type="presParOf" srcId="{EBA0BEF7-E044-4CE9-A662-93B78B4C2F09}" destId="{F3802AFF-C0F8-46F2-ABA4-62378E156349}" srcOrd="3" destOrd="0" presId="urn:microsoft.com/office/officeart/2005/8/layout/hProcess9"/>
    <dgm:cxn modelId="{756A202A-A476-40EE-A883-B492B6075A34}" type="presParOf" srcId="{EBA0BEF7-E044-4CE9-A662-93B78B4C2F09}" destId="{F29CD26E-F356-408B-8CC1-736E3EA76309}" srcOrd="4" destOrd="0" presId="urn:microsoft.com/office/officeart/2005/8/layout/hProcess9"/>
    <dgm:cxn modelId="{A11655F7-D9E1-4497-889E-275E9394CDA7}" type="presParOf" srcId="{EBA0BEF7-E044-4CE9-A662-93B78B4C2F09}" destId="{4B420259-0D6A-4796-892C-92B2E9CD7183}" srcOrd="5" destOrd="0" presId="urn:microsoft.com/office/officeart/2005/8/layout/hProcess9"/>
    <dgm:cxn modelId="{F616F2B7-2821-4F3D-930D-7A4A72808106}" type="presParOf" srcId="{EBA0BEF7-E044-4CE9-A662-93B78B4C2F09}" destId="{0A5AB314-777F-4AE0-97CE-E89231976598}" srcOrd="6" destOrd="0" presId="urn:microsoft.com/office/officeart/2005/8/layout/hProcess9"/>
    <dgm:cxn modelId="{0527BC48-719D-49C6-90F1-C4EFF4403CD5}" type="presParOf" srcId="{EBA0BEF7-E044-4CE9-A662-93B78B4C2F09}" destId="{A6939E90-34D5-421A-A8F2-D70D8FF8E5B2}" srcOrd="7" destOrd="0" presId="urn:microsoft.com/office/officeart/2005/8/layout/hProcess9"/>
    <dgm:cxn modelId="{4F54F288-FE02-4C29-9B9D-263CB2FA2940}" type="presParOf" srcId="{EBA0BEF7-E044-4CE9-A662-93B78B4C2F09}" destId="{0B54AC66-F148-4CDE-9C04-16DFB8A16A31}" srcOrd="8" destOrd="0" presId="urn:microsoft.com/office/officeart/2005/8/layout/hProcess9"/>
    <dgm:cxn modelId="{1236C736-5463-4A59-B1E0-402AD999CFE9}" type="presParOf" srcId="{EBA0BEF7-E044-4CE9-A662-93B78B4C2F09}" destId="{3FAD4337-288A-4504-BCD2-C4EEC61D39F1}" srcOrd="9" destOrd="0" presId="urn:microsoft.com/office/officeart/2005/8/layout/hProcess9"/>
    <dgm:cxn modelId="{3DC058CC-8F0B-4A12-90EC-1EA0445D986C}" type="presParOf" srcId="{EBA0BEF7-E044-4CE9-A662-93B78B4C2F09}" destId="{5D158AA0-6401-4AB6-9D39-1C8EEAEF1D2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2A5B63-7495-4ED1-8989-8850D98939F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89BC383-41FA-4DEA-8F8B-09803EA96CFE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Beschaffung und Aufbereitung</a:t>
          </a:r>
          <a:r>
            <a:rPr lang="de-DE" b="1" u="non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 Datenmaterials</a:t>
          </a:r>
          <a:endParaRPr lang="de-DE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DA0406-E92A-4A34-B3E9-16B931FD488C}" type="parTrans" cxnId="{0491587B-A53F-4860-8569-B81DBBA8D9C6}">
      <dgm:prSet/>
      <dgm:spPr/>
      <dgm:t>
        <a:bodyPr/>
        <a:lstStyle/>
        <a:p>
          <a:endParaRPr lang="de-DE"/>
        </a:p>
      </dgm:t>
    </dgm:pt>
    <dgm:pt modelId="{ED14CEAF-F89A-4CAA-927C-0C49E75719B1}" type="sibTrans" cxnId="{0491587B-A53F-4860-8569-B81DBBA8D9C6}">
      <dgm:prSet/>
      <dgm:spPr/>
      <dgm:t>
        <a:bodyPr/>
        <a:lstStyle/>
        <a:p>
          <a:endParaRPr lang="de-DE"/>
        </a:p>
      </dgm:t>
    </dgm:pt>
    <dgm:pt modelId="{9FFAD203-8E81-4A9E-918A-E703ADAE25E4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Begrifflichkeiten klären und Indikatoren definieren</a:t>
          </a:r>
        </a:p>
      </dgm:t>
    </dgm:pt>
    <dgm:pt modelId="{ED3F1C38-E1F1-4D21-B269-3806B8B6F765}" type="parTrans" cxnId="{ABBC43D9-46D8-477F-B107-9337F5628A97}">
      <dgm:prSet/>
      <dgm:spPr/>
      <dgm:t>
        <a:bodyPr/>
        <a:lstStyle/>
        <a:p>
          <a:endParaRPr lang="de-DE"/>
        </a:p>
      </dgm:t>
    </dgm:pt>
    <dgm:pt modelId="{235B0ED9-B4BE-4CDF-9794-0829695A0F04}" type="sibTrans" cxnId="{ABBC43D9-46D8-477F-B107-9337F5628A97}">
      <dgm:prSet/>
      <dgm:spPr/>
      <dgm:t>
        <a:bodyPr/>
        <a:lstStyle/>
        <a:p>
          <a:endParaRPr lang="de-DE"/>
        </a:p>
      </dgm:t>
    </dgm:pt>
    <dgm:pt modelId="{21A01283-B6A0-4157-B8C1-6E2537ADDACC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Deskriptive Statistik und kartografische Darstellung in QGIS</a:t>
          </a:r>
        </a:p>
      </dgm:t>
    </dgm:pt>
    <dgm:pt modelId="{838029DE-39FF-4E93-9DDF-1836494EE4E5}" type="parTrans" cxnId="{A38B216E-07C1-4244-B521-8DDDAEF4C082}">
      <dgm:prSet/>
      <dgm:spPr/>
      <dgm:t>
        <a:bodyPr/>
        <a:lstStyle/>
        <a:p>
          <a:endParaRPr lang="de-DE"/>
        </a:p>
      </dgm:t>
    </dgm:pt>
    <dgm:pt modelId="{429EB5EA-B0CF-4279-B1AB-6B9B454806B4}" type="sibTrans" cxnId="{A38B216E-07C1-4244-B521-8DDDAEF4C082}">
      <dgm:prSet/>
      <dgm:spPr/>
      <dgm:t>
        <a:bodyPr/>
        <a:lstStyle/>
        <a:p>
          <a:endParaRPr lang="de-DE"/>
        </a:p>
      </dgm:t>
    </dgm:pt>
    <dgm:pt modelId="{D4F51646-21C6-4B4A-8990-0831B8C180A6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Zusammenhangsmaße:</a:t>
          </a:r>
        </a:p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Korrelation &amp; Regression</a:t>
          </a:r>
        </a:p>
      </dgm:t>
    </dgm:pt>
    <dgm:pt modelId="{BCDD4A92-77FE-4721-9F5D-D3CFB8EFA80B}" type="parTrans" cxnId="{35470B71-3721-447E-AE06-4F323A53148A}">
      <dgm:prSet/>
      <dgm:spPr/>
      <dgm:t>
        <a:bodyPr/>
        <a:lstStyle/>
        <a:p>
          <a:endParaRPr lang="de-DE"/>
        </a:p>
      </dgm:t>
    </dgm:pt>
    <dgm:pt modelId="{E7B72559-43EA-4ECD-BD26-25D02EE162D2}" type="sibTrans" cxnId="{35470B71-3721-447E-AE06-4F323A53148A}">
      <dgm:prSet/>
      <dgm:spPr/>
      <dgm:t>
        <a:bodyPr/>
        <a:lstStyle/>
        <a:p>
          <a:endParaRPr lang="de-DE"/>
        </a:p>
      </dgm:t>
    </dgm:pt>
    <dgm:pt modelId="{680B92AC-9550-4B53-BB21-C15CFF1A822A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Weiterführende geostatistische Analysen</a:t>
          </a:r>
        </a:p>
      </dgm:t>
    </dgm:pt>
    <dgm:pt modelId="{D66C5947-6BB1-42C0-A3DE-BF1D1E6B7B43}" type="parTrans" cxnId="{F5E660E5-9844-416D-AC12-E6A5C75F97A3}">
      <dgm:prSet/>
      <dgm:spPr/>
      <dgm:t>
        <a:bodyPr/>
        <a:lstStyle/>
        <a:p>
          <a:endParaRPr lang="de-DE"/>
        </a:p>
      </dgm:t>
    </dgm:pt>
    <dgm:pt modelId="{B75976EA-17CE-47B5-A575-03A6AFCC5ADF}" type="sibTrans" cxnId="{F5E660E5-9844-416D-AC12-E6A5C75F97A3}">
      <dgm:prSet/>
      <dgm:spPr/>
      <dgm:t>
        <a:bodyPr/>
        <a:lstStyle/>
        <a:p>
          <a:endParaRPr lang="de-DE"/>
        </a:p>
      </dgm:t>
    </dgm:pt>
    <dgm:pt modelId="{91894A2F-7AAE-4539-A5F7-9BC934DADA00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Auswertung</a:t>
          </a:r>
          <a:r>
            <a:rPr lang="de-DE" b="1" u="non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der Ergebnisse</a:t>
          </a:r>
          <a:endParaRPr lang="de-DE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B0CDC99-72ED-479C-9512-CD7C51DC67EE}" type="parTrans" cxnId="{5C3A080F-E113-4809-8AA1-F76A510DB2FB}">
      <dgm:prSet/>
      <dgm:spPr/>
      <dgm:t>
        <a:bodyPr/>
        <a:lstStyle/>
        <a:p>
          <a:endParaRPr lang="de-DE"/>
        </a:p>
      </dgm:t>
    </dgm:pt>
    <dgm:pt modelId="{7C216F66-873F-4C1D-8580-A4C9D5CC78B1}" type="sibTrans" cxnId="{5C3A080F-E113-4809-8AA1-F76A510DB2FB}">
      <dgm:prSet/>
      <dgm:spPr/>
      <dgm:t>
        <a:bodyPr/>
        <a:lstStyle/>
        <a:p>
          <a:endParaRPr lang="de-DE"/>
        </a:p>
      </dgm:t>
    </dgm:pt>
    <dgm:pt modelId="{5479B3DD-31E4-4C3E-87CB-368370D5ADA6}" type="pres">
      <dgm:prSet presAssocID="{A32A5B63-7495-4ED1-8989-8850D98939FE}" presName="CompostProcess" presStyleCnt="0">
        <dgm:presLayoutVars>
          <dgm:dir/>
          <dgm:resizeHandles val="exact"/>
        </dgm:presLayoutVars>
      </dgm:prSet>
      <dgm:spPr/>
    </dgm:pt>
    <dgm:pt modelId="{508FB80C-853A-4A15-8BD3-79079155E9C4}" type="pres">
      <dgm:prSet presAssocID="{A32A5B63-7495-4ED1-8989-8850D98939FE}" presName="arrow" presStyleLbl="bgShp" presStyleIdx="0" presStyleCnt="1"/>
      <dgm:spPr/>
    </dgm:pt>
    <dgm:pt modelId="{EBA0BEF7-E044-4CE9-A662-93B78B4C2F09}" type="pres">
      <dgm:prSet presAssocID="{A32A5B63-7495-4ED1-8989-8850D98939FE}" presName="linearProcess" presStyleCnt="0"/>
      <dgm:spPr/>
    </dgm:pt>
    <dgm:pt modelId="{E3CCBD07-96D4-477F-979A-E5D4B7FB03CE}" type="pres">
      <dgm:prSet presAssocID="{789BC383-41FA-4DEA-8F8B-09803EA96CFE}" presName="textNode" presStyleLbl="node1" presStyleIdx="0" presStyleCnt="6">
        <dgm:presLayoutVars>
          <dgm:bulletEnabled val="1"/>
        </dgm:presLayoutVars>
      </dgm:prSet>
      <dgm:spPr/>
    </dgm:pt>
    <dgm:pt modelId="{29782962-5743-471B-8A96-F25CE8B361F1}" type="pres">
      <dgm:prSet presAssocID="{ED14CEAF-F89A-4CAA-927C-0C49E75719B1}" presName="sibTrans" presStyleCnt="0"/>
      <dgm:spPr/>
    </dgm:pt>
    <dgm:pt modelId="{EAFD7ABA-6D8B-4E63-89FD-C84A21C794BF}" type="pres">
      <dgm:prSet presAssocID="{9FFAD203-8E81-4A9E-918A-E703ADAE25E4}" presName="textNode" presStyleLbl="node1" presStyleIdx="1" presStyleCnt="6">
        <dgm:presLayoutVars>
          <dgm:bulletEnabled val="1"/>
        </dgm:presLayoutVars>
      </dgm:prSet>
      <dgm:spPr/>
    </dgm:pt>
    <dgm:pt modelId="{F3802AFF-C0F8-46F2-ABA4-62378E156349}" type="pres">
      <dgm:prSet presAssocID="{235B0ED9-B4BE-4CDF-9794-0829695A0F04}" presName="sibTrans" presStyleCnt="0"/>
      <dgm:spPr/>
    </dgm:pt>
    <dgm:pt modelId="{F29CD26E-F356-408B-8CC1-736E3EA76309}" type="pres">
      <dgm:prSet presAssocID="{21A01283-B6A0-4157-B8C1-6E2537ADDACC}" presName="textNode" presStyleLbl="node1" presStyleIdx="2" presStyleCnt="6" custScaleX="99770">
        <dgm:presLayoutVars>
          <dgm:bulletEnabled val="1"/>
        </dgm:presLayoutVars>
      </dgm:prSet>
      <dgm:spPr/>
    </dgm:pt>
    <dgm:pt modelId="{4B420259-0D6A-4796-892C-92B2E9CD7183}" type="pres">
      <dgm:prSet presAssocID="{429EB5EA-B0CF-4279-B1AB-6B9B454806B4}" presName="sibTrans" presStyleCnt="0"/>
      <dgm:spPr/>
    </dgm:pt>
    <dgm:pt modelId="{0A5AB314-777F-4AE0-97CE-E89231976598}" type="pres">
      <dgm:prSet presAssocID="{D4F51646-21C6-4B4A-8990-0831B8C180A6}" presName="textNode" presStyleLbl="node1" presStyleIdx="3" presStyleCnt="6">
        <dgm:presLayoutVars>
          <dgm:bulletEnabled val="1"/>
        </dgm:presLayoutVars>
      </dgm:prSet>
      <dgm:spPr/>
    </dgm:pt>
    <dgm:pt modelId="{A6939E90-34D5-421A-A8F2-D70D8FF8E5B2}" type="pres">
      <dgm:prSet presAssocID="{E7B72559-43EA-4ECD-BD26-25D02EE162D2}" presName="sibTrans" presStyleCnt="0"/>
      <dgm:spPr/>
    </dgm:pt>
    <dgm:pt modelId="{0B54AC66-F148-4CDE-9C04-16DFB8A16A31}" type="pres">
      <dgm:prSet presAssocID="{680B92AC-9550-4B53-BB21-C15CFF1A822A}" presName="textNode" presStyleLbl="node1" presStyleIdx="4" presStyleCnt="6">
        <dgm:presLayoutVars>
          <dgm:bulletEnabled val="1"/>
        </dgm:presLayoutVars>
      </dgm:prSet>
      <dgm:spPr/>
    </dgm:pt>
    <dgm:pt modelId="{3FAD4337-288A-4504-BCD2-C4EEC61D39F1}" type="pres">
      <dgm:prSet presAssocID="{B75976EA-17CE-47B5-A575-03A6AFCC5ADF}" presName="sibTrans" presStyleCnt="0"/>
      <dgm:spPr/>
    </dgm:pt>
    <dgm:pt modelId="{5D158AA0-6401-4AB6-9D39-1C8EEAEF1D29}" type="pres">
      <dgm:prSet presAssocID="{91894A2F-7AAE-4539-A5F7-9BC934DADA0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5C3A080F-E113-4809-8AA1-F76A510DB2FB}" srcId="{A32A5B63-7495-4ED1-8989-8850D98939FE}" destId="{91894A2F-7AAE-4539-A5F7-9BC934DADA00}" srcOrd="5" destOrd="0" parTransId="{5B0CDC99-72ED-479C-9512-CD7C51DC67EE}" sibTransId="{7C216F66-873F-4C1D-8580-A4C9D5CC78B1}"/>
    <dgm:cxn modelId="{9DF40E26-9FC6-4325-BB92-80D2C3A3C6F6}" type="presOf" srcId="{A32A5B63-7495-4ED1-8989-8850D98939FE}" destId="{5479B3DD-31E4-4C3E-87CB-368370D5ADA6}" srcOrd="0" destOrd="0" presId="urn:microsoft.com/office/officeart/2005/8/layout/hProcess9"/>
    <dgm:cxn modelId="{2048F22B-CA7C-40EF-9D3B-78C3478A034F}" type="presOf" srcId="{9FFAD203-8E81-4A9E-918A-E703ADAE25E4}" destId="{EAFD7ABA-6D8B-4E63-89FD-C84A21C794BF}" srcOrd="0" destOrd="0" presId="urn:microsoft.com/office/officeart/2005/8/layout/hProcess9"/>
    <dgm:cxn modelId="{05167A61-4144-4620-859A-D6CD40BA7247}" type="presOf" srcId="{680B92AC-9550-4B53-BB21-C15CFF1A822A}" destId="{0B54AC66-F148-4CDE-9C04-16DFB8A16A31}" srcOrd="0" destOrd="0" presId="urn:microsoft.com/office/officeart/2005/8/layout/hProcess9"/>
    <dgm:cxn modelId="{F1E18C4D-EEBA-407D-BBB2-C5C92C50B730}" type="presOf" srcId="{91894A2F-7AAE-4539-A5F7-9BC934DADA00}" destId="{5D158AA0-6401-4AB6-9D39-1C8EEAEF1D29}" srcOrd="0" destOrd="0" presId="urn:microsoft.com/office/officeart/2005/8/layout/hProcess9"/>
    <dgm:cxn modelId="{A38B216E-07C1-4244-B521-8DDDAEF4C082}" srcId="{A32A5B63-7495-4ED1-8989-8850D98939FE}" destId="{21A01283-B6A0-4157-B8C1-6E2537ADDACC}" srcOrd="2" destOrd="0" parTransId="{838029DE-39FF-4E93-9DDF-1836494EE4E5}" sibTransId="{429EB5EA-B0CF-4279-B1AB-6B9B454806B4}"/>
    <dgm:cxn modelId="{35470B71-3721-447E-AE06-4F323A53148A}" srcId="{A32A5B63-7495-4ED1-8989-8850D98939FE}" destId="{D4F51646-21C6-4B4A-8990-0831B8C180A6}" srcOrd="3" destOrd="0" parTransId="{BCDD4A92-77FE-4721-9F5D-D3CFB8EFA80B}" sibTransId="{E7B72559-43EA-4ECD-BD26-25D02EE162D2}"/>
    <dgm:cxn modelId="{72ED8C77-CBFA-44EA-ACC9-C47A728E443C}" type="presOf" srcId="{21A01283-B6A0-4157-B8C1-6E2537ADDACC}" destId="{F29CD26E-F356-408B-8CC1-736E3EA76309}" srcOrd="0" destOrd="0" presId="urn:microsoft.com/office/officeart/2005/8/layout/hProcess9"/>
    <dgm:cxn modelId="{0491587B-A53F-4860-8569-B81DBBA8D9C6}" srcId="{A32A5B63-7495-4ED1-8989-8850D98939FE}" destId="{789BC383-41FA-4DEA-8F8B-09803EA96CFE}" srcOrd="0" destOrd="0" parTransId="{1EDA0406-E92A-4A34-B3E9-16B931FD488C}" sibTransId="{ED14CEAF-F89A-4CAA-927C-0C49E75719B1}"/>
    <dgm:cxn modelId="{CADE6C90-2ECC-444D-9F9F-AB8D8631C788}" type="presOf" srcId="{789BC383-41FA-4DEA-8F8B-09803EA96CFE}" destId="{E3CCBD07-96D4-477F-979A-E5D4B7FB03CE}" srcOrd="0" destOrd="0" presId="urn:microsoft.com/office/officeart/2005/8/layout/hProcess9"/>
    <dgm:cxn modelId="{ABBC43D9-46D8-477F-B107-9337F5628A97}" srcId="{A32A5B63-7495-4ED1-8989-8850D98939FE}" destId="{9FFAD203-8E81-4A9E-918A-E703ADAE25E4}" srcOrd="1" destOrd="0" parTransId="{ED3F1C38-E1F1-4D21-B269-3806B8B6F765}" sibTransId="{235B0ED9-B4BE-4CDF-9794-0829695A0F04}"/>
    <dgm:cxn modelId="{F5E660E5-9844-416D-AC12-E6A5C75F97A3}" srcId="{A32A5B63-7495-4ED1-8989-8850D98939FE}" destId="{680B92AC-9550-4B53-BB21-C15CFF1A822A}" srcOrd="4" destOrd="0" parTransId="{D66C5947-6BB1-42C0-A3DE-BF1D1E6B7B43}" sibTransId="{B75976EA-17CE-47B5-A575-03A6AFCC5ADF}"/>
    <dgm:cxn modelId="{F6ECB5F9-ABB0-4BFE-ABBB-5FE9A49A64E4}" type="presOf" srcId="{D4F51646-21C6-4B4A-8990-0831B8C180A6}" destId="{0A5AB314-777F-4AE0-97CE-E89231976598}" srcOrd="0" destOrd="0" presId="urn:microsoft.com/office/officeart/2005/8/layout/hProcess9"/>
    <dgm:cxn modelId="{2F2C8AE6-8C17-4157-9A41-1CDC8A6F8DCA}" type="presParOf" srcId="{5479B3DD-31E4-4C3E-87CB-368370D5ADA6}" destId="{508FB80C-853A-4A15-8BD3-79079155E9C4}" srcOrd="0" destOrd="0" presId="urn:microsoft.com/office/officeart/2005/8/layout/hProcess9"/>
    <dgm:cxn modelId="{9BD26A7D-5904-412E-8A63-7582F842DE30}" type="presParOf" srcId="{5479B3DD-31E4-4C3E-87CB-368370D5ADA6}" destId="{EBA0BEF7-E044-4CE9-A662-93B78B4C2F09}" srcOrd="1" destOrd="0" presId="urn:microsoft.com/office/officeart/2005/8/layout/hProcess9"/>
    <dgm:cxn modelId="{246D6257-A40C-4006-81C1-E87D0EFB120E}" type="presParOf" srcId="{EBA0BEF7-E044-4CE9-A662-93B78B4C2F09}" destId="{E3CCBD07-96D4-477F-979A-E5D4B7FB03CE}" srcOrd="0" destOrd="0" presId="urn:microsoft.com/office/officeart/2005/8/layout/hProcess9"/>
    <dgm:cxn modelId="{FF45B7EC-2F34-43EC-B26E-3198C80F821E}" type="presParOf" srcId="{EBA0BEF7-E044-4CE9-A662-93B78B4C2F09}" destId="{29782962-5743-471B-8A96-F25CE8B361F1}" srcOrd="1" destOrd="0" presId="urn:microsoft.com/office/officeart/2005/8/layout/hProcess9"/>
    <dgm:cxn modelId="{6DA43EC2-4C89-4F85-AAD6-80AA20F05C49}" type="presParOf" srcId="{EBA0BEF7-E044-4CE9-A662-93B78B4C2F09}" destId="{EAFD7ABA-6D8B-4E63-89FD-C84A21C794BF}" srcOrd="2" destOrd="0" presId="urn:microsoft.com/office/officeart/2005/8/layout/hProcess9"/>
    <dgm:cxn modelId="{1032B07D-FBC4-4F92-9DBF-570A35AD5072}" type="presParOf" srcId="{EBA0BEF7-E044-4CE9-A662-93B78B4C2F09}" destId="{F3802AFF-C0F8-46F2-ABA4-62378E156349}" srcOrd="3" destOrd="0" presId="urn:microsoft.com/office/officeart/2005/8/layout/hProcess9"/>
    <dgm:cxn modelId="{756A202A-A476-40EE-A883-B492B6075A34}" type="presParOf" srcId="{EBA0BEF7-E044-4CE9-A662-93B78B4C2F09}" destId="{F29CD26E-F356-408B-8CC1-736E3EA76309}" srcOrd="4" destOrd="0" presId="urn:microsoft.com/office/officeart/2005/8/layout/hProcess9"/>
    <dgm:cxn modelId="{A11655F7-D9E1-4497-889E-275E9394CDA7}" type="presParOf" srcId="{EBA0BEF7-E044-4CE9-A662-93B78B4C2F09}" destId="{4B420259-0D6A-4796-892C-92B2E9CD7183}" srcOrd="5" destOrd="0" presId="urn:microsoft.com/office/officeart/2005/8/layout/hProcess9"/>
    <dgm:cxn modelId="{F616F2B7-2821-4F3D-930D-7A4A72808106}" type="presParOf" srcId="{EBA0BEF7-E044-4CE9-A662-93B78B4C2F09}" destId="{0A5AB314-777F-4AE0-97CE-E89231976598}" srcOrd="6" destOrd="0" presId="urn:microsoft.com/office/officeart/2005/8/layout/hProcess9"/>
    <dgm:cxn modelId="{0527BC48-719D-49C6-90F1-C4EFF4403CD5}" type="presParOf" srcId="{EBA0BEF7-E044-4CE9-A662-93B78B4C2F09}" destId="{A6939E90-34D5-421A-A8F2-D70D8FF8E5B2}" srcOrd="7" destOrd="0" presId="urn:microsoft.com/office/officeart/2005/8/layout/hProcess9"/>
    <dgm:cxn modelId="{4F54F288-FE02-4C29-9B9D-263CB2FA2940}" type="presParOf" srcId="{EBA0BEF7-E044-4CE9-A662-93B78B4C2F09}" destId="{0B54AC66-F148-4CDE-9C04-16DFB8A16A31}" srcOrd="8" destOrd="0" presId="urn:microsoft.com/office/officeart/2005/8/layout/hProcess9"/>
    <dgm:cxn modelId="{1236C736-5463-4A59-B1E0-402AD999CFE9}" type="presParOf" srcId="{EBA0BEF7-E044-4CE9-A662-93B78B4C2F09}" destId="{3FAD4337-288A-4504-BCD2-C4EEC61D39F1}" srcOrd="9" destOrd="0" presId="urn:microsoft.com/office/officeart/2005/8/layout/hProcess9"/>
    <dgm:cxn modelId="{3DC058CC-8F0B-4A12-90EC-1EA0445D986C}" type="presParOf" srcId="{EBA0BEF7-E044-4CE9-A662-93B78B4C2F09}" destId="{5D158AA0-6401-4AB6-9D39-1C8EEAEF1D2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2A5B63-7495-4ED1-8989-8850D98939FE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789BC383-41FA-4DEA-8F8B-09803EA96CFE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Beschaffung und Aufbereitung</a:t>
          </a:r>
          <a:r>
            <a:rPr lang="de-DE" b="1" u="non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 Datenmaterials</a:t>
          </a:r>
          <a:endParaRPr lang="de-DE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EDA0406-E92A-4A34-B3E9-16B931FD488C}" type="parTrans" cxnId="{0491587B-A53F-4860-8569-B81DBBA8D9C6}">
      <dgm:prSet/>
      <dgm:spPr/>
      <dgm:t>
        <a:bodyPr/>
        <a:lstStyle/>
        <a:p>
          <a:endParaRPr lang="de-DE"/>
        </a:p>
      </dgm:t>
    </dgm:pt>
    <dgm:pt modelId="{ED14CEAF-F89A-4CAA-927C-0C49E75719B1}" type="sibTrans" cxnId="{0491587B-A53F-4860-8569-B81DBBA8D9C6}">
      <dgm:prSet/>
      <dgm:spPr/>
      <dgm:t>
        <a:bodyPr/>
        <a:lstStyle/>
        <a:p>
          <a:endParaRPr lang="de-DE"/>
        </a:p>
      </dgm:t>
    </dgm:pt>
    <dgm:pt modelId="{9FFAD203-8E81-4A9E-918A-E703ADAE25E4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Begrifflichkeiten klären und Indikatoren definieren</a:t>
          </a:r>
        </a:p>
      </dgm:t>
    </dgm:pt>
    <dgm:pt modelId="{ED3F1C38-E1F1-4D21-B269-3806B8B6F765}" type="parTrans" cxnId="{ABBC43D9-46D8-477F-B107-9337F5628A97}">
      <dgm:prSet/>
      <dgm:spPr/>
      <dgm:t>
        <a:bodyPr/>
        <a:lstStyle/>
        <a:p>
          <a:endParaRPr lang="de-DE"/>
        </a:p>
      </dgm:t>
    </dgm:pt>
    <dgm:pt modelId="{235B0ED9-B4BE-4CDF-9794-0829695A0F04}" type="sibTrans" cxnId="{ABBC43D9-46D8-477F-B107-9337F5628A97}">
      <dgm:prSet/>
      <dgm:spPr/>
      <dgm:t>
        <a:bodyPr/>
        <a:lstStyle/>
        <a:p>
          <a:endParaRPr lang="de-DE"/>
        </a:p>
      </dgm:t>
    </dgm:pt>
    <dgm:pt modelId="{21A01283-B6A0-4157-B8C1-6E2537ADDACC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Deskriptive Statistik und kartografische Darstellung in QGIS</a:t>
          </a:r>
        </a:p>
      </dgm:t>
    </dgm:pt>
    <dgm:pt modelId="{838029DE-39FF-4E93-9DDF-1836494EE4E5}" type="parTrans" cxnId="{A38B216E-07C1-4244-B521-8DDDAEF4C082}">
      <dgm:prSet/>
      <dgm:spPr/>
      <dgm:t>
        <a:bodyPr/>
        <a:lstStyle/>
        <a:p>
          <a:endParaRPr lang="de-DE"/>
        </a:p>
      </dgm:t>
    </dgm:pt>
    <dgm:pt modelId="{429EB5EA-B0CF-4279-B1AB-6B9B454806B4}" type="sibTrans" cxnId="{A38B216E-07C1-4244-B521-8DDDAEF4C082}">
      <dgm:prSet/>
      <dgm:spPr/>
      <dgm:t>
        <a:bodyPr/>
        <a:lstStyle/>
        <a:p>
          <a:endParaRPr lang="de-DE"/>
        </a:p>
      </dgm:t>
    </dgm:pt>
    <dgm:pt modelId="{D4F51646-21C6-4B4A-8990-0831B8C180A6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Zusammenhangsmaße:</a:t>
          </a:r>
        </a:p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Korrelation &amp; Regression</a:t>
          </a:r>
        </a:p>
      </dgm:t>
    </dgm:pt>
    <dgm:pt modelId="{BCDD4A92-77FE-4721-9F5D-D3CFB8EFA80B}" type="parTrans" cxnId="{35470B71-3721-447E-AE06-4F323A53148A}">
      <dgm:prSet/>
      <dgm:spPr/>
      <dgm:t>
        <a:bodyPr/>
        <a:lstStyle/>
        <a:p>
          <a:endParaRPr lang="de-DE"/>
        </a:p>
      </dgm:t>
    </dgm:pt>
    <dgm:pt modelId="{E7B72559-43EA-4ECD-BD26-25D02EE162D2}" type="sibTrans" cxnId="{35470B71-3721-447E-AE06-4F323A53148A}">
      <dgm:prSet/>
      <dgm:spPr/>
      <dgm:t>
        <a:bodyPr/>
        <a:lstStyle/>
        <a:p>
          <a:endParaRPr lang="de-DE"/>
        </a:p>
      </dgm:t>
    </dgm:pt>
    <dgm:pt modelId="{680B92AC-9550-4B53-BB21-C15CFF1A822A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Weiterführende geostatistische Analysen</a:t>
          </a:r>
        </a:p>
      </dgm:t>
    </dgm:pt>
    <dgm:pt modelId="{D66C5947-6BB1-42C0-A3DE-BF1D1E6B7B43}" type="parTrans" cxnId="{F5E660E5-9844-416D-AC12-E6A5C75F97A3}">
      <dgm:prSet/>
      <dgm:spPr/>
      <dgm:t>
        <a:bodyPr/>
        <a:lstStyle/>
        <a:p>
          <a:endParaRPr lang="de-DE"/>
        </a:p>
      </dgm:t>
    </dgm:pt>
    <dgm:pt modelId="{B75976EA-17CE-47B5-A575-03A6AFCC5ADF}" type="sibTrans" cxnId="{F5E660E5-9844-416D-AC12-E6A5C75F97A3}">
      <dgm:prSet/>
      <dgm:spPr/>
      <dgm:t>
        <a:bodyPr/>
        <a:lstStyle/>
        <a:p>
          <a:endParaRPr lang="de-DE"/>
        </a:p>
      </dgm:t>
    </dgm:pt>
    <dgm:pt modelId="{91894A2F-7AAE-4539-A5F7-9BC934DADA00}">
      <dgm:prSet phldrT="[Text]"/>
      <dgm:spPr/>
      <dgm:t>
        <a:bodyPr/>
        <a:lstStyle/>
        <a:p>
          <a:r>
            <a:rPr lang="de-DE" b="1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Auswertung</a:t>
          </a:r>
          <a:r>
            <a:rPr lang="de-DE" b="1" u="non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der Ergebnisse</a:t>
          </a:r>
          <a:endParaRPr lang="de-DE" b="1" u="none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B0CDC99-72ED-479C-9512-CD7C51DC67EE}" type="parTrans" cxnId="{5C3A080F-E113-4809-8AA1-F76A510DB2FB}">
      <dgm:prSet/>
      <dgm:spPr/>
      <dgm:t>
        <a:bodyPr/>
        <a:lstStyle/>
        <a:p>
          <a:endParaRPr lang="de-DE"/>
        </a:p>
      </dgm:t>
    </dgm:pt>
    <dgm:pt modelId="{7C216F66-873F-4C1D-8580-A4C9D5CC78B1}" type="sibTrans" cxnId="{5C3A080F-E113-4809-8AA1-F76A510DB2FB}">
      <dgm:prSet/>
      <dgm:spPr/>
      <dgm:t>
        <a:bodyPr/>
        <a:lstStyle/>
        <a:p>
          <a:endParaRPr lang="de-DE"/>
        </a:p>
      </dgm:t>
    </dgm:pt>
    <dgm:pt modelId="{5479B3DD-31E4-4C3E-87CB-368370D5ADA6}" type="pres">
      <dgm:prSet presAssocID="{A32A5B63-7495-4ED1-8989-8850D98939FE}" presName="CompostProcess" presStyleCnt="0">
        <dgm:presLayoutVars>
          <dgm:dir/>
          <dgm:resizeHandles val="exact"/>
        </dgm:presLayoutVars>
      </dgm:prSet>
      <dgm:spPr/>
    </dgm:pt>
    <dgm:pt modelId="{508FB80C-853A-4A15-8BD3-79079155E9C4}" type="pres">
      <dgm:prSet presAssocID="{A32A5B63-7495-4ED1-8989-8850D98939FE}" presName="arrow" presStyleLbl="bgShp" presStyleIdx="0" presStyleCnt="1"/>
      <dgm:spPr/>
    </dgm:pt>
    <dgm:pt modelId="{EBA0BEF7-E044-4CE9-A662-93B78B4C2F09}" type="pres">
      <dgm:prSet presAssocID="{A32A5B63-7495-4ED1-8989-8850D98939FE}" presName="linearProcess" presStyleCnt="0"/>
      <dgm:spPr/>
    </dgm:pt>
    <dgm:pt modelId="{E3CCBD07-96D4-477F-979A-E5D4B7FB03CE}" type="pres">
      <dgm:prSet presAssocID="{789BC383-41FA-4DEA-8F8B-09803EA96CFE}" presName="textNode" presStyleLbl="node1" presStyleIdx="0" presStyleCnt="6">
        <dgm:presLayoutVars>
          <dgm:bulletEnabled val="1"/>
        </dgm:presLayoutVars>
      </dgm:prSet>
      <dgm:spPr/>
    </dgm:pt>
    <dgm:pt modelId="{29782962-5743-471B-8A96-F25CE8B361F1}" type="pres">
      <dgm:prSet presAssocID="{ED14CEAF-F89A-4CAA-927C-0C49E75719B1}" presName="sibTrans" presStyleCnt="0"/>
      <dgm:spPr/>
    </dgm:pt>
    <dgm:pt modelId="{EAFD7ABA-6D8B-4E63-89FD-C84A21C794BF}" type="pres">
      <dgm:prSet presAssocID="{9FFAD203-8E81-4A9E-918A-E703ADAE25E4}" presName="textNode" presStyleLbl="node1" presStyleIdx="1" presStyleCnt="6">
        <dgm:presLayoutVars>
          <dgm:bulletEnabled val="1"/>
        </dgm:presLayoutVars>
      </dgm:prSet>
      <dgm:spPr/>
    </dgm:pt>
    <dgm:pt modelId="{F3802AFF-C0F8-46F2-ABA4-62378E156349}" type="pres">
      <dgm:prSet presAssocID="{235B0ED9-B4BE-4CDF-9794-0829695A0F04}" presName="sibTrans" presStyleCnt="0"/>
      <dgm:spPr/>
    </dgm:pt>
    <dgm:pt modelId="{F29CD26E-F356-408B-8CC1-736E3EA76309}" type="pres">
      <dgm:prSet presAssocID="{21A01283-B6A0-4157-B8C1-6E2537ADDACC}" presName="textNode" presStyleLbl="node1" presStyleIdx="2" presStyleCnt="6">
        <dgm:presLayoutVars>
          <dgm:bulletEnabled val="1"/>
        </dgm:presLayoutVars>
      </dgm:prSet>
      <dgm:spPr/>
    </dgm:pt>
    <dgm:pt modelId="{4B420259-0D6A-4796-892C-92B2E9CD7183}" type="pres">
      <dgm:prSet presAssocID="{429EB5EA-B0CF-4279-B1AB-6B9B454806B4}" presName="sibTrans" presStyleCnt="0"/>
      <dgm:spPr/>
    </dgm:pt>
    <dgm:pt modelId="{0A5AB314-777F-4AE0-97CE-E89231976598}" type="pres">
      <dgm:prSet presAssocID="{D4F51646-21C6-4B4A-8990-0831B8C180A6}" presName="textNode" presStyleLbl="node1" presStyleIdx="3" presStyleCnt="6">
        <dgm:presLayoutVars>
          <dgm:bulletEnabled val="1"/>
        </dgm:presLayoutVars>
      </dgm:prSet>
      <dgm:spPr/>
    </dgm:pt>
    <dgm:pt modelId="{A6939E90-34D5-421A-A8F2-D70D8FF8E5B2}" type="pres">
      <dgm:prSet presAssocID="{E7B72559-43EA-4ECD-BD26-25D02EE162D2}" presName="sibTrans" presStyleCnt="0"/>
      <dgm:spPr/>
    </dgm:pt>
    <dgm:pt modelId="{0B54AC66-F148-4CDE-9C04-16DFB8A16A31}" type="pres">
      <dgm:prSet presAssocID="{680B92AC-9550-4B53-BB21-C15CFF1A822A}" presName="textNode" presStyleLbl="node1" presStyleIdx="4" presStyleCnt="6">
        <dgm:presLayoutVars>
          <dgm:bulletEnabled val="1"/>
        </dgm:presLayoutVars>
      </dgm:prSet>
      <dgm:spPr/>
    </dgm:pt>
    <dgm:pt modelId="{3FAD4337-288A-4504-BCD2-C4EEC61D39F1}" type="pres">
      <dgm:prSet presAssocID="{B75976EA-17CE-47B5-A575-03A6AFCC5ADF}" presName="sibTrans" presStyleCnt="0"/>
      <dgm:spPr/>
    </dgm:pt>
    <dgm:pt modelId="{5D158AA0-6401-4AB6-9D39-1C8EEAEF1D29}" type="pres">
      <dgm:prSet presAssocID="{91894A2F-7AAE-4539-A5F7-9BC934DADA0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5C3A080F-E113-4809-8AA1-F76A510DB2FB}" srcId="{A32A5B63-7495-4ED1-8989-8850D98939FE}" destId="{91894A2F-7AAE-4539-A5F7-9BC934DADA00}" srcOrd="5" destOrd="0" parTransId="{5B0CDC99-72ED-479C-9512-CD7C51DC67EE}" sibTransId="{7C216F66-873F-4C1D-8580-A4C9D5CC78B1}"/>
    <dgm:cxn modelId="{9DF40E26-9FC6-4325-BB92-80D2C3A3C6F6}" type="presOf" srcId="{A32A5B63-7495-4ED1-8989-8850D98939FE}" destId="{5479B3DD-31E4-4C3E-87CB-368370D5ADA6}" srcOrd="0" destOrd="0" presId="urn:microsoft.com/office/officeart/2005/8/layout/hProcess9"/>
    <dgm:cxn modelId="{2048F22B-CA7C-40EF-9D3B-78C3478A034F}" type="presOf" srcId="{9FFAD203-8E81-4A9E-918A-E703ADAE25E4}" destId="{EAFD7ABA-6D8B-4E63-89FD-C84A21C794BF}" srcOrd="0" destOrd="0" presId="urn:microsoft.com/office/officeart/2005/8/layout/hProcess9"/>
    <dgm:cxn modelId="{05167A61-4144-4620-859A-D6CD40BA7247}" type="presOf" srcId="{680B92AC-9550-4B53-BB21-C15CFF1A822A}" destId="{0B54AC66-F148-4CDE-9C04-16DFB8A16A31}" srcOrd="0" destOrd="0" presId="urn:microsoft.com/office/officeart/2005/8/layout/hProcess9"/>
    <dgm:cxn modelId="{F1E18C4D-EEBA-407D-BBB2-C5C92C50B730}" type="presOf" srcId="{91894A2F-7AAE-4539-A5F7-9BC934DADA00}" destId="{5D158AA0-6401-4AB6-9D39-1C8EEAEF1D29}" srcOrd="0" destOrd="0" presId="urn:microsoft.com/office/officeart/2005/8/layout/hProcess9"/>
    <dgm:cxn modelId="{A38B216E-07C1-4244-B521-8DDDAEF4C082}" srcId="{A32A5B63-7495-4ED1-8989-8850D98939FE}" destId="{21A01283-B6A0-4157-B8C1-6E2537ADDACC}" srcOrd="2" destOrd="0" parTransId="{838029DE-39FF-4E93-9DDF-1836494EE4E5}" sibTransId="{429EB5EA-B0CF-4279-B1AB-6B9B454806B4}"/>
    <dgm:cxn modelId="{35470B71-3721-447E-AE06-4F323A53148A}" srcId="{A32A5B63-7495-4ED1-8989-8850D98939FE}" destId="{D4F51646-21C6-4B4A-8990-0831B8C180A6}" srcOrd="3" destOrd="0" parTransId="{BCDD4A92-77FE-4721-9F5D-D3CFB8EFA80B}" sibTransId="{E7B72559-43EA-4ECD-BD26-25D02EE162D2}"/>
    <dgm:cxn modelId="{72ED8C77-CBFA-44EA-ACC9-C47A728E443C}" type="presOf" srcId="{21A01283-B6A0-4157-B8C1-6E2537ADDACC}" destId="{F29CD26E-F356-408B-8CC1-736E3EA76309}" srcOrd="0" destOrd="0" presId="urn:microsoft.com/office/officeart/2005/8/layout/hProcess9"/>
    <dgm:cxn modelId="{0491587B-A53F-4860-8569-B81DBBA8D9C6}" srcId="{A32A5B63-7495-4ED1-8989-8850D98939FE}" destId="{789BC383-41FA-4DEA-8F8B-09803EA96CFE}" srcOrd="0" destOrd="0" parTransId="{1EDA0406-E92A-4A34-B3E9-16B931FD488C}" sibTransId="{ED14CEAF-F89A-4CAA-927C-0C49E75719B1}"/>
    <dgm:cxn modelId="{CADE6C90-2ECC-444D-9F9F-AB8D8631C788}" type="presOf" srcId="{789BC383-41FA-4DEA-8F8B-09803EA96CFE}" destId="{E3CCBD07-96D4-477F-979A-E5D4B7FB03CE}" srcOrd="0" destOrd="0" presId="urn:microsoft.com/office/officeart/2005/8/layout/hProcess9"/>
    <dgm:cxn modelId="{ABBC43D9-46D8-477F-B107-9337F5628A97}" srcId="{A32A5B63-7495-4ED1-8989-8850D98939FE}" destId="{9FFAD203-8E81-4A9E-918A-E703ADAE25E4}" srcOrd="1" destOrd="0" parTransId="{ED3F1C38-E1F1-4D21-B269-3806B8B6F765}" sibTransId="{235B0ED9-B4BE-4CDF-9794-0829695A0F04}"/>
    <dgm:cxn modelId="{F5E660E5-9844-416D-AC12-E6A5C75F97A3}" srcId="{A32A5B63-7495-4ED1-8989-8850D98939FE}" destId="{680B92AC-9550-4B53-BB21-C15CFF1A822A}" srcOrd="4" destOrd="0" parTransId="{D66C5947-6BB1-42C0-A3DE-BF1D1E6B7B43}" sibTransId="{B75976EA-17CE-47B5-A575-03A6AFCC5ADF}"/>
    <dgm:cxn modelId="{F6ECB5F9-ABB0-4BFE-ABBB-5FE9A49A64E4}" type="presOf" srcId="{D4F51646-21C6-4B4A-8990-0831B8C180A6}" destId="{0A5AB314-777F-4AE0-97CE-E89231976598}" srcOrd="0" destOrd="0" presId="urn:microsoft.com/office/officeart/2005/8/layout/hProcess9"/>
    <dgm:cxn modelId="{2F2C8AE6-8C17-4157-9A41-1CDC8A6F8DCA}" type="presParOf" srcId="{5479B3DD-31E4-4C3E-87CB-368370D5ADA6}" destId="{508FB80C-853A-4A15-8BD3-79079155E9C4}" srcOrd="0" destOrd="0" presId="urn:microsoft.com/office/officeart/2005/8/layout/hProcess9"/>
    <dgm:cxn modelId="{9BD26A7D-5904-412E-8A63-7582F842DE30}" type="presParOf" srcId="{5479B3DD-31E4-4C3E-87CB-368370D5ADA6}" destId="{EBA0BEF7-E044-4CE9-A662-93B78B4C2F09}" srcOrd="1" destOrd="0" presId="urn:microsoft.com/office/officeart/2005/8/layout/hProcess9"/>
    <dgm:cxn modelId="{246D6257-A40C-4006-81C1-E87D0EFB120E}" type="presParOf" srcId="{EBA0BEF7-E044-4CE9-A662-93B78B4C2F09}" destId="{E3CCBD07-96D4-477F-979A-E5D4B7FB03CE}" srcOrd="0" destOrd="0" presId="urn:microsoft.com/office/officeart/2005/8/layout/hProcess9"/>
    <dgm:cxn modelId="{FF45B7EC-2F34-43EC-B26E-3198C80F821E}" type="presParOf" srcId="{EBA0BEF7-E044-4CE9-A662-93B78B4C2F09}" destId="{29782962-5743-471B-8A96-F25CE8B361F1}" srcOrd="1" destOrd="0" presId="urn:microsoft.com/office/officeart/2005/8/layout/hProcess9"/>
    <dgm:cxn modelId="{6DA43EC2-4C89-4F85-AAD6-80AA20F05C49}" type="presParOf" srcId="{EBA0BEF7-E044-4CE9-A662-93B78B4C2F09}" destId="{EAFD7ABA-6D8B-4E63-89FD-C84A21C794BF}" srcOrd="2" destOrd="0" presId="urn:microsoft.com/office/officeart/2005/8/layout/hProcess9"/>
    <dgm:cxn modelId="{1032B07D-FBC4-4F92-9DBF-570A35AD5072}" type="presParOf" srcId="{EBA0BEF7-E044-4CE9-A662-93B78B4C2F09}" destId="{F3802AFF-C0F8-46F2-ABA4-62378E156349}" srcOrd="3" destOrd="0" presId="urn:microsoft.com/office/officeart/2005/8/layout/hProcess9"/>
    <dgm:cxn modelId="{756A202A-A476-40EE-A883-B492B6075A34}" type="presParOf" srcId="{EBA0BEF7-E044-4CE9-A662-93B78B4C2F09}" destId="{F29CD26E-F356-408B-8CC1-736E3EA76309}" srcOrd="4" destOrd="0" presId="urn:microsoft.com/office/officeart/2005/8/layout/hProcess9"/>
    <dgm:cxn modelId="{A11655F7-D9E1-4497-889E-275E9394CDA7}" type="presParOf" srcId="{EBA0BEF7-E044-4CE9-A662-93B78B4C2F09}" destId="{4B420259-0D6A-4796-892C-92B2E9CD7183}" srcOrd="5" destOrd="0" presId="urn:microsoft.com/office/officeart/2005/8/layout/hProcess9"/>
    <dgm:cxn modelId="{F616F2B7-2821-4F3D-930D-7A4A72808106}" type="presParOf" srcId="{EBA0BEF7-E044-4CE9-A662-93B78B4C2F09}" destId="{0A5AB314-777F-4AE0-97CE-E89231976598}" srcOrd="6" destOrd="0" presId="urn:microsoft.com/office/officeart/2005/8/layout/hProcess9"/>
    <dgm:cxn modelId="{0527BC48-719D-49C6-90F1-C4EFF4403CD5}" type="presParOf" srcId="{EBA0BEF7-E044-4CE9-A662-93B78B4C2F09}" destId="{A6939E90-34D5-421A-A8F2-D70D8FF8E5B2}" srcOrd="7" destOrd="0" presId="urn:microsoft.com/office/officeart/2005/8/layout/hProcess9"/>
    <dgm:cxn modelId="{4F54F288-FE02-4C29-9B9D-263CB2FA2940}" type="presParOf" srcId="{EBA0BEF7-E044-4CE9-A662-93B78B4C2F09}" destId="{0B54AC66-F148-4CDE-9C04-16DFB8A16A31}" srcOrd="8" destOrd="0" presId="urn:microsoft.com/office/officeart/2005/8/layout/hProcess9"/>
    <dgm:cxn modelId="{1236C736-5463-4A59-B1E0-402AD999CFE9}" type="presParOf" srcId="{EBA0BEF7-E044-4CE9-A662-93B78B4C2F09}" destId="{3FAD4337-288A-4504-BCD2-C4EEC61D39F1}" srcOrd="9" destOrd="0" presId="urn:microsoft.com/office/officeart/2005/8/layout/hProcess9"/>
    <dgm:cxn modelId="{3DC058CC-8F0B-4A12-90EC-1EA0445D986C}" type="presParOf" srcId="{EBA0BEF7-E044-4CE9-A662-93B78B4C2F09}" destId="{5D158AA0-6401-4AB6-9D39-1C8EEAEF1D29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FB80C-853A-4A15-8BD3-79079155E9C4}">
      <dsp:nvSpPr>
        <dsp:cNvPr id="0" name=""/>
        <dsp:cNvSpPr/>
      </dsp:nvSpPr>
      <dsp:spPr>
        <a:xfrm>
          <a:off x="873309" y="0"/>
          <a:ext cx="9897512" cy="416199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CBD07-96D4-477F-979A-E5D4B7FB03CE}">
      <dsp:nvSpPr>
        <dsp:cNvPr id="0" name=""/>
        <dsp:cNvSpPr/>
      </dsp:nvSpPr>
      <dsp:spPr>
        <a:xfrm>
          <a:off x="3198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Beschaffung und Aufbereitung</a:t>
          </a:r>
          <a:r>
            <a:rPr lang="de-DE" sz="1300" b="1" u="none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 Datenmaterials</a:t>
          </a:r>
          <a:endParaRPr lang="de-DE" sz="13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4467" y="1329866"/>
        <a:ext cx="1699499" cy="1502259"/>
      </dsp:txXfrm>
    </dsp:sp>
    <dsp:sp modelId="{EAFD7ABA-6D8B-4E63-89FD-C84A21C794BF}">
      <dsp:nvSpPr>
        <dsp:cNvPr id="0" name=""/>
        <dsp:cNvSpPr/>
      </dsp:nvSpPr>
      <dsp:spPr>
        <a:xfrm>
          <a:off x="1958337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Begrifflichkeiten klären und Indikatoren definieren</a:t>
          </a:r>
        </a:p>
      </dsp:txBody>
      <dsp:txXfrm>
        <a:off x="2039606" y="1329866"/>
        <a:ext cx="1699499" cy="1502259"/>
      </dsp:txXfrm>
    </dsp:sp>
    <dsp:sp modelId="{F29CD26E-F356-408B-8CC1-736E3EA76309}">
      <dsp:nvSpPr>
        <dsp:cNvPr id="0" name=""/>
        <dsp:cNvSpPr/>
      </dsp:nvSpPr>
      <dsp:spPr>
        <a:xfrm>
          <a:off x="3913477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Deskriptive Statistik und kartografische Darstellung in QGIS</a:t>
          </a:r>
        </a:p>
      </dsp:txBody>
      <dsp:txXfrm>
        <a:off x="3994746" y="1329866"/>
        <a:ext cx="1699499" cy="1502259"/>
      </dsp:txXfrm>
    </dsp:sp>
    <dsp:sp modelId="{0A5AB314-777F-4AE0-97CE-E89231976598}">
      <dsp:nvSpPr>
        <dsp:cNvPr id="0" name=""/>
        <dsp:cNvSpPr/>
      </dsp:nvSpPr>
      <dsp:spPr>
        <a:xfrm>
          <a:off x="5868616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Zusammenhangsmaße: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Korrelation &amp; Regression</a:t>
          </a:r>
        </a:p>
      </dsp:txBody>
      <dsp:txXfrm>
        <a:off x="5949885" y="1329866"/>
        <a:ext cx="1699499" cy="1502259"/>
      </dsp:txXfrm>
    </dsp:sp>
    <dsp:sp modelId="{0B54AC66-F148-4CDE-9C04-16DFB8A16A31}">
      <dsp:nvSpPr>
        <dsp:cNvPr id="0" name=""/>
        <dsp:cNvSpPr/>
      </dsp:nvSpPr>
      <dsp:spPr>
        <a:xfrm>
          <a:off x="7823756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Weiterführende geostatistische Analysen</a:t>
          </a:r>
        </a:p>
      </dsp:txBody>
      <dsp:txXfrm>
        <a:off x="7905025" y="1329866"/>
        <a:ext cx="1699499" cy="1502259"/>
      </dsp:txXfrm>
    </dsp:sp>
    <dsp:sp modelId="{5D158AA0-6401-4AB6-9D39-1C8EEAEF1D29}">
      <dsp:nvSpPr>
        <dsp:cNvPr id="0" name=""/>
        <dsp:cNvSpPr/>
      </dsp:nvSpPr>
      <dsp:spPr>
        <a:xfrm>
          <a:off x="9778896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Auswertung</a:t>
          </a:r>
          <a:r>
            <a:rPr lang="de-DE" sz="1300" b="1" u="none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der Ergebnisse</a:t>
          </a:r>
          <a:endParaRPr lang="de-DE" sz="13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860165" y="1329866"/>
        <a:ext cx="1699499" cy="1502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FB80C-853A-4A15-8BD3-79079155E9C4}">
      <dsp:nvSpPr>
        <dsp:cNvPr id="0" name=""/>
        <dsp:cNvSpPr/>
      </dsp:nvSpPr>
      <dsp:spPr>
        <a:xfrm>
          <a:off x="873309" y="0"/>
          <a:ext cx="9897512" cy="416199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CBD07-96D4-477F-979A-E5D4B7FB03CE}">
      <dsp:nvSpPr>
        <dsp:cNvPr id="0" name=""/>
        <dsp:cNvSpPr/>
      </dsp:nvSpPr>
      <dsp:spPr>
        <a:xfrm>
          <a:off x="3198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Beschaffung und Aufbereitung</a:t>
          </a:r>
          <a:r>
            <a:rPr lang="de-DE" sz="1300" b="1" u="none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 Datenmaterials</a:t>
          </a:r>
          <a:endParaRPr lang="de-DE" sz="13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4467" y="1329866"/>
        <a:ext cx="1699499" cy="1502259"/>
      </dsp:txXfrm>
    </dsp:sp>
    <dsp:sp modelId="{EAFD7ABA-6D8B-4E63-89FD-C84A21C794BF}">
      <dsp:nvSpPr>
        <dsp:cNvPr id="0" name=""/>
        <dsp:cNvSpPr/>
      </dsp:nvSpPr>
      <dsp:spPr>
        <a:xfrm>
          <a:off x="1958337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Begrifflichkeiten klären und Indikatoren definieren</a:t>
          </a:r>
        </a:p>
      </dsp:txBody>
      <dsp:txXfrm>
        <a:off x="2039606" y="1329866"/>
        <a:ext cx="1699499" cy="1502259"/>
      </dsp:txXfrm>
    </dsp:sp>
    <dsp:sp modelId="{F29CD26E-F356-408B-8CC1-736E3EA76309}">
      <dsp:nvSpPr>
        <dsp:cNvPr id="0" name=""/>
        <dsp:cNvSpPr/>
      </dsp:nvSpPr>
      <dsp:spPr>
        <a:xfrm>
          <a:off x="3913477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Deskriptive Statistik und kartografische Darstellung in QGIS</a:t>
          </a:r>
        </a:p>
      </dsp:txBody>
      <dsp:txXfrm>
        <a:off x="3994746" y="1329866"/>
        <a:ext cx="1699499" cy="1502259"/>
      </dsp:txXfrm>
    </dsp:sp>
    <dsp:sp modelId="{0A5AB314-777F-4AE0-97CE-E89231976598}">
      <dsp:nvSpPr>
        <dsp:cNvPr id="0" name=""/>
        <dsp:cNvSpPr/>
      </dsp:nvSpPr>
      <dsp:spPr>
        <a:xfrm>
          <a:off x="5868616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Zusammenhangsmaße: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Korrelation &amp; Regression</a:t>
          </a:r>
        </a:p>
      </dsp:txBody>
      <dsp:txXfrm>
        <a:off x="5949885" y="1329866"/>
        <a:ext cx="1699499" cy="1502259"/>
      </dsp:txXfrm>
    </dsp:sp>
    <dsp:sp modelId="{0B54AC66-F148-4CDE-9C04-16DFB8A16A31}">
      <dsp:nvSpPr>
        <dsp:cNvPr id="0" name=""/>
        <dsp:cNvSpPr/>
      </dsp:nvSpPr>
      <dsp:spPr>
        <a:xfrm>
          <a:off x="7823756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Weiterführende geostatistische Analysen</a:t>
          </a:r>
        </a:p>
      </dsp:txBody>
      <dsp:txXfrm>
        <a:off x="7905025" y="1329866"/>
        <a:ext cx="1699499" cy="1502259"/>
      </dsp:txXfrm>
    </dsp:sp>
    <dsp:sp modelId="{5D158AA0-6401-4AB6-9D39-1C8EEAEF1D29}">
      <dsp:nvSpPr>
        <dsp:cNvPr id="0" name=""/>
        <dsp:cNvSpPr/>
      </dsp:nvSpPr>
      <dsp:spPr>
        <a:xfrm>
          <a:off x="9778896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Auswertung</a:t>
          </a:r>
          <a:r>
            <a:rPr lang="de-DE" sz="1300" b="1" u="none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der Ergebnisse</a:t>
          </a:r>
          <a:endParaRPr lang="de-DE" sz="13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860165" y="1329866"/>
        <a:ext cx="1699499" cy="15022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FB80C-853A-4A15-8BD3-79079155E9C4}">
      <dsp:nvSpPr>
        <dsp:cNvPr id="0" name=""/>
        <dsp:cNvSpPr/>
      </dsp:nvSpPr>
      <dsp:spPr>
        <a:xfrm>
          <a:off x="873309" y="0"/>
          <a:ext cx="9897512" cy="4161993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CBD07-96D4-477F-979A-E5D4B7FB03CE}">
      <dsp:nvSpPr>
        <dsp:cNvPr id="0" name=""/>
        <dsp:cNvSpPr/>
      </dsp:nvSpPr>
      <dsp:spPr>
        <a:xfrm>
          <a:off x="3198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Beschaffung und Aufbereitung</a:t>
          </a:r>
          <a:r>
            <a:rPr lang="de-DE" sz="1300" b="1" u="none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des Datenmaterials</a:t>
          </a:r>
          <a:endParaRPr lang="de-DE" sz="13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4467" y="1329866"/>
        <a:ext cx="1699499" cy="1502259"/>
      </dsp:txXfrm>
    </dsp:sp>
    <dsp:sp modelId="{EAFD7ABA-6D8B-4E63-89FD-C84A21C794BF}">
      <dsp:nvSpPr>
        <dsp:cNvPr id="0" name=""/>
        <dsp:cNvSpPr/>
      </dsp:nvSpPr>
      <dsp:spPr>
        <a:xfrm>
          <a:off x="1958337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Begrifflichkeiten klären und Indikatoren definieren</a:t>
          </a:r>
        </a:p>
      </dsp:txBody>
      <dsp:txXfrm>
        <a:off x="2039606" y="1329866"/>
        <a:ext cx="1699499" cy="1502259"/>
      </dsp:txXfrm>
    </dsp:sp>
    <dsp:sp modelId="{F29CD26E-F356-408B-8CC1-736E3EA76309}">
      <dsp:nvSpPr>
        <dsp:cNvPr id="0" name=""/>
        <dsp:cNvSpPr/>
      </dsp:nvSpPr>
      <dsp:spPr>
        <a:xfrm>
          <a:off x="3913477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Deskriptive Statistik und kartografische Darstellung in QGIS</a:t>
          </a:r>
        </a:p>
      </dsp:txBody>
      <dsp:txXfrm>
        <a:off x="3994746" y="1329866"/>
        <a:ext cx="1699499" cy="1502259"/>
      </dsp:txXfrm>
    </dsp:sp>
    <dsp:sp modelId="{0A5AB314-777F-4AE0-97CE-E89231976598}">
      <dsp:nvSpPr>
        <dsp:cNvPr id="0" name=""/>
        <dsp:cNvSpPr/>
      </dsp:nvSpPr>
      <dsp:spPr>
        <a:xfrm>
          <a:off x="5868616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Zusammenhangsmaße: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Korrelation &amp; Regression</a:t>
          </a:r>
        </a:p>
      </dsp:txBody>
      <dsp:txXfrm>
        <a:off x="5949885" y="1329866"/>
        <a:ext cx="1699499" cy="1502259"/>
      </dsp:txXfrm>
    </dsp:sp>
    <dsp:sp modelId="{0B54AC66-F148-4CDE-9C04-16DFB8A16A31}">
      <dsp:nvSpPr>
        <dsp:cNvPr id="0" name=""/>
        <dsp:cNvSpPr/>
      </dsp:nvSpPr>
      <dsp:spPr>
        <a:xfrm>
          <a:off x="7823756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Weiterführende geostatistische Analysen</a:t>
          </a:r>
        </a:p>
      </dsp:txBody>
      <dsp:txXfrm>
        <a:off x="7905025" y="1329866"/>
        <a:ext cx="1699499" cy="1502259"/>
      </dsp:txXfrm>
    </dsp:sp>
    <dsp:sp modelId="{5D158AA0-6401-4AB6-9D39-1C8EEAEF1D29}">
      <dsp:nvSpPr>
        <dsp:cNvPr id="0" name=""/>
        <dsp:cNvSpPr/>
      </dsp:nvSpPr>
      <dsp:spPr>
        <a:xfrm>
          <a:off x="9778896" y="1248597"/>
          <a:ext cx="1862037" cy="16647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b="1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Auswertung</a:t>
          </a:r>
          <a:r>
            <a:rPr lang="de-DE" sz="1300" b="1" u="none" kern="1200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der Ergebnisse</a:t>
          </a:r>
          <a:endParaRPr lang="de-DE" sz="1300" b="1" u="none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9860165" y="1329866"/>
        <a:ext cx="1699499" cy="1502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E7044-66D0-4AAC-9CF1-926FCC52417B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35F15-C61C-46B7-93B1-E48C6B4886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682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Forschungsfrage: Wer wählt die AFD? Wir möchten eine Geostatistische Erkundung von Wahlmustern der AFD, anhand von Soziodemographischen Strukturdaten durchführen.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483CE-35E4-48FB-B648-063632BE456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23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unserem Projekt soll es um Wahldaten, hierbei genau um eine Partei. Das ist die AFD, diese ist bei der letzten Bundestagswahl als drittstärkste Partei mit 12,6% der Wählerschaft aufgetreten.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483CE-35E4-48FB-B648-063632BE456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357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Dementsprechend haben wir bei der Recherche zur AFD Wählerschaft Soziodemographische Aussagen genutzt, anstatt die Zielgruppe.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Tendenziell</a:t>
            </a:r>
            <a:br>
              <a:rPr lang="de-DE" dirty="0"/>
            </a:br>
            <a:r>
              <a:rPr lang="de-DE" dirty="0"/>
              <a:t>- 35-49 jährige Bürger		wählen AFD</a:t>
            </a:r>
            <a:br>
              <a:rPr lang="de-DE" dirty="0"/>
            </a:br>
            <a:r>
              <a:rPr lang="de-DE" dirty="0"/>
              <a:t>- eher Männer als Frauen		wählen AFD</a:t>
            </a:r>
            <a:br>
              <a:rPr lang="de-DE" dirty="0"/>
            </a:br>
            <a:r>
              <a:rPr lang="de-DE" dirty="0"/>
              <a:t>- Menschen mit geringerem Einkommen 	wählen AFD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Menschen mit geringerem Bildungsstand	wählen AFD</a:t>
            </a:r>
            <a:br>
              <a:rPr lang="de-DE" dirty="0"/>
            </a:br>
            <a:r>
              <a:rPr lang="de-DE" dirty="0"/>
              <a:t>- Tendenziell Arbeitslose		wählen AFD</a:t>
            </a:r>
            <a:br>
              <a:rPr lang="de-DE" dirty="0"/>
            </a:br>
            <a:r>
              <a:rPr lang="de-DE" dirty="0"/>
              <a:t>- Menschen im verarbeitendem Gewerbe	wählen AFD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Menschen die in Gebieten mit Prozentual geringem Migrationshintergrund leben	wählen AFD</a:t>
            </a:r>
            <a:br>
              <a:rPr lang="de-DE" dirty="0"/>
            </a:br>
            <a:r>
              <a:rPr lang="de-DE" dirty="0"/>
              <a:t>- Menschen die in Gebieten mit einem negativem Wanderungssaldo leben 	wählen AFD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- Tendenziell wird die AFD im Osten mehr als im Westen von Deutschland	gewählt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C483CE-35E4-48FB-B648-063632BE4561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15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C691B-3C5F-4135-9151-7CC4CD767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50236E-F0E5-47CE-B799-72672855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FEBC1C-8B96-467E-B511-12889A5F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D486F4-CB5D-4BF3-81F4-82996DBD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68C022-D2F1-4EDC-BBF2-383391E1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405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FB50DA-15E3-4AB3-8BE1-22740C94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BFB6B0-F02C-4565-AB82-5A118D0F0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035F8-301A-46CB-9C08-FA52EF397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545924-A25A-4766-99D5-99285494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133901-3A6D-49FB-AEE0-B0F6E4D1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77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D29315-581B-41F7-BB40-C6F170F5D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857EFC-2424-4081-9E3B-445DDC8FB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3F049E-C69A-4FCC-9DB6-DE22D688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797F27-3D94-4AB2-A2D8-062CF5D7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29252A-6EF4-4259-8BE1-FA60AF78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071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46DBD-A7A7-424D-934E-B3B06F08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344ABF-C4BC-4E3B-B56D-B15649578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AF3182-B321-42CE-92AC-383B6B8A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52F4B-265F-4F17-BABB-7C9D2C7D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B54739-DC3A-4DEA-925A-15F91183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279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DA82F-593F-4F9D-AB0A-66228FBE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55BD2B-9253-4E61-B44F-B8D2542FB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090D75-707C-4871-A50D-2751492A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E60C51-D557-4055-B32C-E9E7A7A0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6412C7-CCBA-408E-BD03-C5008901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16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64D0DC-3B23-4622-B0B3-103BF78D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31AF37-3D0F-48C4-8093-E4EC7A1FD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787A6B-328F-4932-AAE8-F59F4801A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29419E-DFF5-4E87-8C70-1984FA92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FBECBB-0FA0-474C-8AB5-4EBBC8E8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0C40C7-27DE-4DEE-8164-E5078F3B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243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0D9F4-3172-4025-8744-AA511E27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650FE1-9198-48FE-B27C-AE162ED9C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35C89A-6451-4C0E-B84E-78B331787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11634A-EB5B-40A1-AD1B-C1AB9431D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A6E674-6DCF-4F6F-8F3B-8D1923B66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857B36-CE00-4C68-B783-43E7FCFF2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1D4795-09D6-4F9E-97BA-A32FCFDB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3893FA-01B0-4A39-AF5D-43DECE5FA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04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08B67D-D80C-422C-A131-22586534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16548C-627A-4C96-BC9E-B90C53B1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CFFE17-B1B3-472B-8BCC-4443B0A4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FFED6C-AEEC-483F-94C6-93D997D6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41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08CDD1D-1CE5-4BE0-B0AC-56653404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65FDD5-F955-4FAB-8DBB-8B40E662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5106FF-3664-4BC5-99B1-05D8AF03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756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05A7A-B1AD-49FA-AEB8-C27CB93A1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B5DAFD-D958-4ECB-AD68-CF14349C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A67D72-61BA-4D04-AEB9-2B6D6E33D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9A09D5-F9AD-40D4-B657-3510047A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776C40-033C-4526-862F-E19783B7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C8482F-D62F-41D9-AC8C-FF543614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905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F91E5-AF7A-4811-B998-2520C955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4F1C21-F5DC-4DD3-942A-79983F79E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979658-4825-43D9-A001-34421830A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7E22E35-2A4F-4829-B7B4-E688C350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CE9447-0BC2-48D4-BDBE-32D1E5A6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963874-4A35-4F53-B0F7-41FF1872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0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6C68D00-B3B0-4A3C-9CD7-B3DC2DBB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37D7B2-B381-442A-B6DF-41F98034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251EDE-D670-4C12-A5A8-B456FC781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42DAB-93E9-457C-8D49-D32BCBB1FFE8}" type="datetimeFigureOut">
              <a:rPr lang="de-DE" smtClean="0"/>
              <a:t>08.09.2020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3B3DEF-B943-4282-A053-AD962F069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8DA037-2F3A-41B9-9FB0-A63451A1E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D090F-3D71-49D3-B166-68218E3985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47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kar.de/" TargetMode="External"/><Relationship Id="rId2" Type="http://schemas.openxmlformats.org/officeDocument/2006/relationships/hyperlink" Target="http://www.bundeswahlleiter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estatis.de/DE/Home/_inhalt.html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eoinnova.org/blog-territorio/funciones-qgis-empezando-con-python/" TargetMode="External"/><Relationship Id="rId7" Type="http://schemas.openxmlformats.org/officeDocument/2006/relationships/hyperlink" Target="https://el.wikipedia.org/wiki/R_(%CE%B3%CE%BB%CF%8E%CF%83%CF%83%CE%B1_%CF%80%CF%81%CE%BF%CE%B3%CF%81%CE%B1%CE%BC%CE%BC%CE%B1%CF%84%CE%B9%CF%83%CE%BC%CE%BF%CF%8D)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ww.gnu.org/software/pspp/graphics.html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250AD-1ADC-49FF-B875-67AC1A2E7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7171" y="1581423"/>
            <a:ext cx="6397658" cy="1272045"/>
          </a:xfrm>
        </p:spPr>
        <p:txBody>
          <a:bodyPr/>
          <a:lstStyle/>
          <a:p>
            <a:r>
              <a:rPr lang="de-DE" b="1" dirty="0"/>
              <a:t>Wer wählt die AFD?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40CC14-C348-4C91-8136-11652FAF8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6652"/>
            <a:ext cx="9144000" cy="1655762"/>
          </a:xfrm>
        </p:spPr>
        <p:txBody>
          <a:bodyPr>
            <a:normAutofit/>
          </a:bodyPr>
          <a:lstStyle/>
          <a:p>
            <a:r>
              <a:rPr lang="de-DE" sz="3200" dirty="0"/>
              <a:t>Geostatistische Erkundung von Wahlmustern der AFD, </a:t>
            </a:r>
            <a:br>
              <a:rPr lang="de-DE" sz="3200" dirty="0"/>
            </a:br>
            <a:r>
              <a:rPr lang="de-DE" sz="3200" dirty="0"/>
              <a:t>anhand von Soziodemographischen Strukturdaten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E4D3468-E079-4198-B094-C60846616BDC}"/>
              </a:ext>
            </a:extLst>
          </p:cNvPr>
          <p:cNvSpPr/>
          <p:nvPr/>
        </p:nvSpPr>
        <p:spPr>
          <a:xfrm>
            <a:off x="11924612" y="6166899"/>
            <a:ext cx="238812" cy="358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F2EC06-7E9F-46DA-B33D-E17D6F8229FD}"/>
              </a:ext>
            </a:extLst>
          </p:cNvPr>
          <p:cNvSpPr txBox="1"/>
          <p:nvPr/>
        </p:nvSpPr>
        <p:spPr>
          <a:xfrm>
            <a:off x="2454442" y="5438274"/>
            <a:ext cx="70745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07.07.20</a:t>
            </a:r>
          </a:p>
          <a:p>
            <a:pPr algn="ctr"/>
            <a:r>
              <a:rPr lang="de-DE" sz="2400" dirty="0"/>
              <a:t>Bei Prof. Dr. Klaus Greve</a:t>
            </a:r>
          </a:p>
          <a:p>
            <a:pPr algn="ctr"/>
            <a:r>
              <a:rPr lang="de-DE" sz="2400" dirty="0"/>
              <a:t>Philip Knirsch, Anton Krings, Pia Rehburg</a:t>
            </a:r>
          </a:p>
        </p:txBody>
      </p:sp>
    </p:spTree>
    <p:extLst>
      <p:ext uri="{BB962C8B-B14F-4D97-AF65-F5344CB8AC3E}">
        <p14:creationId xmlns:p14="http://schemas.microsoft.com/office/powerpoint/2010/main" val="245513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FC51222-C276-480A-AF2E-520D7BCC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Stand der Forschung 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0FA918-F6AA-492D-A693-1267AA7AD2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3521" y="1"/>
            <a:ext cx="9144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4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96D887E-BB3C-4BFF-8D04-342D8425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Prüfhypothesen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114404-6247-4D40-8B56-3D8DC1C96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de-DE" b="1" dirty="0"/>
          </a:p>
          <a:p>
            <a:pPr>
              <a:buFont typeface="+mj-lt"/>
              <a:buAutoNum type="arabicPeriod"/>
            </a:pPr>
            <a:r>
              <a:rPr lang="de-DE" dirty="0"/>
              <a:t> In Wahlkreisen welche sozioökonomisch und strukturell schlechter aufgestellt sind, ist der Zweitstimmenanteil für die AfD höher.</a:t>
            </a:r>
          </a:p>
          <a:p>
            <a:pPr>
              <a:buFont typeface="+mj-lt"/>
              <a:buAutoNum type="arabicPeriod"/>
            </a:pPr>
            <a:r>
              <a:rPr lang="de-DE" dirty="0"/>
              <a:t> In Wahlkreisen mit einem geringeren Anteil von Menschen mit Migrationshintergrund, ist der Zweitstimmenanteil der AfD höher.</a:t>
            </a:r>
          </a:p>
          <a:p>
            <a:pPr>
              <a:buFont typeface="+mj-lt"/>
              <a:buAutoNum type="arabicPeriod"/>
            </a:pPr>
            <a:r>
              <a:rPr lang="de-DE" dirty="0"/>
              <a:t> Zeigt sich ein soziostruktureller West-Ost Unterschied über die Wahlkreise und inwiefern gibt es einen Zusammenhang mit dem AfD Zweitstimmenergebnis?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8323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48DD4D-BA1B-4E14-B024-DFB2B3CD6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de-DE" sz="7200"/>
              <a:t>Methodik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03F9493-ED69-4DCE-9B4C-9D47F109E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238568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9FE1-FA1E-4B6B-BC2B-7E81BACDD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9924F-5393-442B-836B-1359F1890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6">
            <a:extLst>
              <a:ext uri="{FF2B5EF4-FFF2-40B4-BE49-F238E27FC236}">
                <a16:creationId xmlns:a16="http://schemas.microsoft.com/office/drawing/2014/main" id="{E094A8B2-3640-4118-B924-AEDE836AB2EB}"/>
              </a:ext>
            </a:extLst>
          </p:cNvPr>
          <p:cNvGraphicFramePr>
            <a:graphicFrameLocks noGrp="1"/>
          </p:cNvGraphicFramePr>
          <p:nvPr/>
        </p:nvGraphicFramePr>
        <p:xfrm>
          <a:off x="416688" y="1428966"/>
          <a:ext cx="11644132" cy="4161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6995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0B70-C8F2-4B87-A67A-D59BEE6C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Beschaffung des Datenmaterials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41D9-8E42-4612-9838-BFC1362B9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Ergebnisse der AFD bei der Bundestagswahl 2017 auf Wahlkreisebene</a:t>
            </a:r>
          </a:p>
          <a:p>
            <a:r>
              <a:rPr lang="de-DE" sz="2400" dirty="0"/>
              <a:t>Ausgewählte Strukturdaten</a:t>
            </a:r>
          </a:p>
          <a:p>
            <a:r>
              <a:rPr lang="de-DE" sz="2400" dirty="0"/>
              <a:t>Geometrien der Wahlkreise</a:t>
            </a:r>
          </a:p>
          <a:p>
            <a:pPr marL="0" indent="0">
              <a:buNone/>
            </a:pPr>
            <a:r>
              <a:rPr lang="de-DE" sz="2400" dirty="0"/>
              <a:t>Datenquellen:</a:t>
            </a:r>
          </a:p>
          <a:p>
            <a:pPr marL="0" indent="0">
              <a:buNone/>
            </a:pPr>
            <a:r>
              <a:rPr lang="de-DE" sz="2400" dirty="0">
                <a:hlinkClick r:id="rId2"/>
              </a:rPr>
              <a:t>www.Bundeswahlleiter.de</a:t>
            </a:r>
            <a:endParaRPr lang="de-DE" sz="2400" dirty="0"/>
          </a:p>
          <a:p>
            <a:pPr marL="0" indent="0">
              <a:buNone/>
            </a:pPr>
            <a:r>
              <a:rPr lang="de-DE" sz="2400" dirty="0">
                <a:hlinkClick r:id="rId3"/>
              </a:rPr>
              <a:t>https://www.inkar.de/</a:t>
            </a:r>
            <a:endParaRPr lang="de-DE" sz="2400" dirty="0"/>
          </a:p>
          <a:p>
            <a:pPr marL="0" indent="0">
              <a:buNone/>
            </a:pPr>
            <a:r>
              <a:rPr lang="de-DE" sz="2400" dirty="0">
                <a:hlinkClick r:id="rId4"/>
              </a:rPr>
              <a:t>https://www.destatis.de/DE/Home/_inhalt.html</a:t>
            </a:r>
            <a:endParaRPr lang="de-DE" sz="24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Aufbereitung der Daten mit 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3353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969C-0053-48A1-81C9-46A6EE8E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463" y="4247315"/>
            <a:ext cx="10515600" cy="1325563"/>
          </a:xfrm>
        </p:spPr>
        <p:txBody>
          <a:bodyPr/>
          <a:lstStyle/>
          <a:p>
            <a:r>
              <a:rPr lang="de-DE" dirty="0"/>
              <a:t>Begrifflichkeiten klären und Indikatoren definieren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2F75C29-C0AE-43F1-9102-3265B81658B3}"/>
              </a:ext>
            </a:extLst>
          </p:cNvPr>
          <p:cNvSpPr/>
          <p:nvPr/>
        </p:nvSpPr>
        <p:spPr>
          <a:xfrm rot="5400000">
            <a:off x="5237746" y="2987842"/>
            <a:ext cx="834190" cy="88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80BC72-37AD-4CC1-969C-956CEDB3DC99}"/>
              </a:ext>
            </a:extLst>
          </p:cNvPr>
          <p:cNvSpPr txBox="1"/>
          <p:nvPr/>
        </p:nvSpPr>
        <p:spPr>
          <a:xfrm>
            <a:off x="1612231" y="1636295"/>
            <a:ext cx="89675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Datenbeschaffung und Aufbereitung</a:t>
            </a:r>
          </a:p>
        </p:txBody>
      </p:sp>
    </p:spTree>
    <p:extLst>
      <p:ext uri="{BB962C8B-B14F-4D97-AF65-F5344CB8AC3E}">
        <p14:creationId xmlns:p14="http://schemas.microsoft.com/office/powerpoint/2010/main" val="1040846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9FE1-FA1E-4B6B-BC2B-7E81BACDD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9924F-5393-442B-836B-1359F1890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6">
            <a:extLst>
              <a:ext uri="{FF2B5EF4-FFF2-40B4-BE49-F238E27FC236}">
                <a16:creationId xmlns:a16="http://schemas.microsoft.com/office/drawing/2014/main" id="{E094A8B2-3640-4118-B924-AEDE836AB2EB}"/>
              </a:ext>
            </a:extLst>
          </p:cNvPr>
          <p:cNvGraphicFramePr>
            <a:graphicFrameLocks noGrp="1"/>
          </p:cNvGraphicFramePr>
          <p:nvPr/>
        </p:nvGraphicFramePr>
        <p:xfrm>
          <a:off x="416688" y="1428966"/>
          <a:ext cx="11644132" cy="4161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E283331-80DB-4C1E-B58B-DB471438FA86}"/>
              </a:ext>
            </a:extLst>
          </p:cNvPr>
          <p:cNvSpPr/>
          <p:nvPr/>
        </p:nvSpPr>
        <p:spPr>
          <a:xfrm>
            <a:off x="4323425" y="2682081"/>
            <a:ext cx="1853596" cy="16557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913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1E2042-EAF1-4301-B047-7165FB60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Deskriptive Statistik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4E09E9-608A-4744-A903-0E6C6921E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5687895"/>
            <a:ext cx="10515600" cy="2554087"/>
          </a:xfrm>
        </p:spPr>
        <p:txBody>
          <a:bodyPr>
            <a:normAutofit/>
          </a:bodyPr>
          <a:lstStyle/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70D29-C78F-406C-9AC8-F8198830FB03}"/>
              </a:ext>
            </a:extLst>
          </p:cNvPr>
          <p:cNvSpPr txBox="1"/>
          <p:nvPr/>
        </p:nvSpPr>
        <p:spPr>
          <a:xfrm>
            <a:off x="838200" y="2014779"/>
            <a:ext cx="101394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Sich mit den Indikatoren vertraut machen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Beschreibung der Daten und Verteilung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Verfahren: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Grenzen: Minimum, Maximum, Extreme/Ausreißer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Mittelwerte: arithmetisches Mittel, Median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Streuungsmaße: Spannweite, Varianz, Interquartilsbereich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endParaRPr kumimoji="0" lang="de-D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Darstellung über Histogramme, Boxplots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de-D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Kartografische  Darstellung einzelner Indikatoren in QGIS</a:t>
            </a:r>
          </a:p>
        </p:txBody>
      </p:sp>
    </p:spTree>
    <p:extLst>
      <p:ext uri="{BB962C8B-B14F-4D97-AF65-F5344CB8AC3E}">
        <p14:creationId xmlns:p14="http://schemas.microsoft.com/office/powerpoint/2010/main" val="3655647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A22E-6822-4572-8716-35188E51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Zusammenhangsmaße: Korrelation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1CCD-0E53-4ECB-8A70-EE231007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Korrelation: Wie stark ist ein möglicher Zusammenhang zwischen Variablen der Strukturdaten und den AFD Wahlergebnissen?</a:t>
            </a:r>
          </a:p>
          <a:p>
            <a:pPr marL="457200" lvl="1" indent="0">
              <a:buNone/>
            </a:pPr>
            <a:r>
              <a:rPr lang="de-DE" dirty="0">
                <a:sym typeface="Wingdings" panose="05000000000000000000" pitchFamily="2" charset="2"/>
              </a:rPr>
              <a:t> Explorative Datenanalyse</a:t>
            </a:r>
            <a:endParaRPr lang="de-DE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/>
              <a:t> Vorauswahl: Reduzierung des Datensets um Variablen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/>
              <a:t> „Vorfühlen“: Sind eine Regressionsanalyse und weitere statistische Verfahren sinnvoll?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Verfahren:</a:t>
            </a:r>
          </a:p>
          <a:p>
            <a:pPr marL="457200" lvl="1" indent="0">
              <a:buNone/>
            </a:pPr>
            <a:r>
              <a:rPr lang="de-DE" dirty="0"/>
              <a:t>- GIS-basierte Betrachtung und Analyse</a:t>
            </a:r>
          </a:p>
          <a:p>
            <a:pPr lvl="1">
              <a:buFontTx/>
              <a:buChar char="-"/>
            </a:pPr>
            <a:r>
              <a:rPr lang="de-DE" dirty="0"/>
              <a:t>Produkt-Moment-Korrelation nach Pearson</a:t>
            </a:r>
          </a:p>
          <a:p>
            <a:pPr lvl="2">
              <a:buFontTx/>
              <a:buChar char="-"/>
            </a:pPr>
            <a:r>
              <a:rPr lang="de-DE" dirty="0"/>
              <a:t>Prüfung der Voraussetzungen</a:t>
            </a:r>
          </a:p>
          <a:p>
            <a:pPr marL="457200" lvl="1" indent="0">
              <a:buNone/>
            </a:pPr>
            <a:r>
              <a:rPr lang="de-DE" dirty="0"/>
              <a:t>- Alternativ: Rangkorrelationskoeffizient nach Spearman</a:t>
            </a:r>
          </a:p>
        </p:txBody>
      </p:sp>
    </p:spTree>
    <p:extLst>
      <p:ext uri="{BB962C8B-B14F-4D97-AF65-F5344CB8AC3E}">
        <p14:creationId xmlns:p14="http://schemas.microsoft.com/office/powerpoint/2010/main" val="3744468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6A22-AC86-4B70-A89C-E671522D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Zusammenhangsmaße: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CA57B-D9C4-4489-BBA2-A27008EAC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Regression: Wie stark ist ein möglicher Einfluss von einer oder mehreren Variablen auf die Variable AFD Wahlergebnis?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Verfahren: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Lineare Regression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Voraussetzungen prüfen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Eventuelle Transformation der Werte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Eventuell Standardisierung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4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7B5D965-F99F-40DC-9B67-B97CA40B64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59" t="16366" r="30542" b="7079"/>
          <a:stretch/>
        </p:blipFill>
        <p:spPr>
          <a:xfrm>
            <a:off x="4152507" y="711659"/>
            <a:ext cx="3886986" cy="543468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F337802-12DA-4B63-8B2B-EB258EE06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89" t="62405" r="67371" b="21787"/>
          <a:stretch/>
        </p:blipFill>
        <p:spPr>
          <a:xfrm>
            <a:off x="2867317" y="5261925"/>
            <a:ext cx="1687399" cy="108408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B0D5CF5-A6A5-4A02-8E2C-2CF634F44C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27" t="16082" r="19587" b="71134"/>
          <a:stretch/>
        </p:blipFill>
        <p:spPr>
          <a:xfrm>
            <a:off x="7753592" y="379299"/>
            <a:ext cx="571802" cy="66472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2CF95D5-1F53-4755-A599-8C6C1B84B4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119" t="85000" r="18411" b="9777"/>
          <a:stretch/>
        </p:blipFill>
        <p:spPr>
          <a:xfrm>
            <a:off x="7812574" y="5708845"/>
            <a:ext cx="1642278" cy="35822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1BF4410-2FD5-482A-931E-0412B070B4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579" t="22924" r="2894" b="60468"/>
          <a:stretch/>
        </p:blipFill>
        <p:spPr>
          <a:xfrm>
            <a:off x="8610830" y="48126"/>
            <a:ext cx="3538300" cy="93044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FCF0CCD-4E8C-408D-ADF4-E88188AC4D51}"/>
              </a:ext>
            </a:extLst>
          </p:cNvPr>
          <p:cNvSpPr txBox="1"/>
          <p:nvPr/>
        </p:nvSpPr>
        <p:spPr>
          <a:xfrm>
            <a:off x="603682" y="711659"/>
            <a:ext cx="3834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Zweitstimmen- Wahlergebnis der AfD bei der Bundestagswahl 2017</a:t>
            </a:r>
          </a:p>
        </p:txBody>
      </p:sp>
    </p:spTree>
    <p:extLst>
      <p:ext uri="{BB962C8B-B14F-4D97-AF65-F5344CB8AC3E}">
        <p14:creationId xmlns:p14="http://schemas.microsoft.com/office/powerpoint/2010/main" val="3847079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580A-77A1-4006-BA91-D4D681E1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8094"/>
            <a:ext cx="10515600" cy="1325563"/>
          </a:xfrm>
        </p:spPr>
        <p:txBody>
          <a:bodyPr/>
          <a:lstStyle/>
          <a:p>
            <a:r>
              <a:rPr lang="de-DE" dirty="0">
                <a:sym typeface="Wingdings" panose="05000000000000000000" pitchFamily="2" charset="2"/>
              </a:rPr>
              <a:t> Befunde prüfen: Gibt es weitere oder ,,bessere“ Indikatoren?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6977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377E-9F2F-4A9F-9687-F5DE4253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 Analyseverfahren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51A36-A6AB-49CE-866A-19F011B8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Faktoranalyse: Faktorextraktion durch Hauptkomponentenanalyse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Reduzierung des Datensets auf wenige, aussagekräftige Faktoren</a:t>
            </a:r>
            <a:endParaRPr lang="de-DE" dirty="0"/>
          </a:p>
          <a:p>
            <a:pPr lvl="1"/>
            <a:r>
              <a:rPr lang="de-DE" dirty="0"/>
              <a:t>Sinnvoll?</a:t>
            </a:r>
          </a:p>
          <a:p>
            <a:pPr lvl="1"/>
            <a:r>
              <a:rPr lang="de-DE" dirty="0"/>
              <a:t>Voraussetzungen prüfen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Clusteranalyse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Welche Wahlkreise sind einander ähnlich und welche nicht?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Voraussetzungen prüfen und Analyseverfahren wählen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Kartografische Darstellung der Ergebnisse in QGIS</a:t>
            </a:r>
          </a:p>
          <a:p>
            <a:pPr lvl="1"/>
            <a:endParaRPr lang="de-DE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r>
              <a:rPr lang="de-DE" dirty="0"/>
              <a:t>	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8191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81C9-A09B-414D-A593-7D3D2750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de-DE" dirty="0"/>
              <a:t>Software zur Datenanalyse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EB296-E8D8-40B8-9DB7-CF1B55E6C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r>
              <a:rPr lang="de-DE" sz="1800"/>
              <a:t>QGIS</a:t>
            </a:r>
          </a:p>
          <a:p>
            <a:r>
              <a:rPr lang="de-DE" sz="1800"/>
              <a:t>PSPP/SPSS</a:t>
            </a:r>
          </a:p>
          <a:p>
            <a:r>
              <a:rPr lang="de-DE" sz="1800"/>
              <a:t>R</a:t>
            </a:r>
          </a:p>
        </p:txBody>
      </p:sp>
      <p:pic>
        <p:nvPicPr>
          <p:cNvPr id="5" name="Picture 4" descr="A picture containing indoor, pair, sitting, green&#10;&#10;Description automatically generated">
            <a:extLst>
              <a:ext uri="{FF2B5EF4-FFF2-40B4-BE49-F238E27FC236}">
                <a16:creationId xmlns:a16="http://schemas.microsoft.com/office/drawing/2014/main" id="{4496AFD8-C1FC-4437-9E21-0584E8816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-1" b="11249"/>
          <a:stretch/>
        </p:blipFill>
        <p:spPr>
          <a:xfrm>
            <a:off x="8864022" y="81859"/>
            <a:ext cx="2861132" cy="2861132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1" name="Picture 10" descr="A picture containing stool, ottoman, bottle&#10;&#10;Description automatically generated">
            <a:extLst>
              <a:ext uri="{FF2B5EF4-FFF2-40B4-BE49-F238E27FC236}">
                <a16:creationId xmlns:a16="http://schemas.microsoft.com/office/drawing/2014/main" id="{D4BA0433-0C10-406B-8481-986BD5A517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2703" b="10877"/>
          <a:stretch/>
        </p:blipFill>
        <p:spPr>
          <a:xfrm>
            <a:off x="5870035" y="2997605"/>
            <a:ext cx="2770712" cy="2394449"/>
          </a:xfrm>
          <a:custGeom>
            <a:avLst/>
            <a:gdLst/>
            <a:ahLst/>
            <a:cxnLst/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F01ECC40-7C73-42FF-BBC4-327252FB603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r="-4" b="3119"/>
          <a:stretch/>
        </p:blipFill>
        <p:spPr>
          <a:xfrm>
            <a:off x="9053088" y="4197217"/>
            <a:ext cx="3138912" cy="2660795"/>
          </a:xfrm>
          <a:custGeom>
            <a:avLst/>
            <a:gdLst/>
            <a:ahLst/>
            <a:cxnLst/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8785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29A490-9F02-491C-BAC0-2768F61C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66CFE-66C2-4477-9662-B980E7CA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De Lange, N., </a:t>
            </a:r>
            <a:r>
              <a:rPr lang="de-DE" dirty="0" err="1"/>
              <a:t>Nipper</a:t>
            </a:r>
            <a:r>
              <a:rPr lang="de-DE" dirty="0"/>
              <a:t>, J.: Quantitative Methodik in der Geographie. Verlag Ferdinand Schöning 2018 (UTB-Band-Nr. 4933)</a:t>
            </a:r>
          </a:p>
          <a:p>
            <a:pPr marL="0" indent="0">
              <a:buNone/>
            </a:pPr>
            <a:r>
              <a:rPr lang="de-DE" dirty="0" err="1"/>
              <a:t>Kabacoff</a:t>
            </a:r>
            <a:r>
              <a:rPr lang="de-DE" dirty="0"/>
              <a:t>, R. (2015): R in Action: Data Analysis and Graphics </a:t>
            </a:r>
            <a:r>
              <a:rPr lang="de-DE" dirty="0" err="1"/>
              <a:t>with</a:t>
            </a:r>
            <a:r>
              <a:rPr lang="de-DE" dirty="0"/>
              <a:t> R. Manning-Verlag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099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9FE1-FA1E-4B6B-BC2B-7E81BACDD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9924F-5393-442B-836B-1359F18909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Inhaltsplatzhalter 6">
            <a:extLst>
              <a:ext uri="{FF2B5EF4-FFF2-40B4-BE49-F238E27FC236}">
                <a16:creationId xmlns:a16="http://schemas.microsoft.com/office/drawing/2014/main" id="{E094A8B2-3640-4118-B924-AEDE836AB2EB}"/>
              </a:ext>
            </a:extLst>
          </p:cNvPr>
          <p:cNvGraphicFramePr>
            <a:graphicFrameLocks noGrp="1"/>
          </p:cNvGraphicFramePr>
          <p:nvPr/>
        </p:nvGraphicFramePr>
        <p:xfrm>
          <a:off x="416688" y="1428966"/>
          <a:ext cx="11644132" cy="4161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14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20C8B-B398-4EDA-BD60-69E0A487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142" y="2593421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de-DE" dirty="0"/>
            </a:br>
            <a:r>
              <a:rPr lang="de-DE" dirty="0"/>
              <a:t>Die Untersuchung geht der Frage nach inwiefern sozioökonomische und soziodemografische Strukturen auf Ebene der Wahlkreise mit dem Wahlergebnis der Partei ,,Alternative für Deutschland" (AfD) zusammenhängen.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631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0B9B7E-A8E7-4C88-908C-3CD8FE49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Forschungshypothesen: 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52247A-5F65-4D8F-9A0A-6B7E462F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384"/>
            <a:ext cx="10515600" cy="48985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 typeface="+mj-lt"/>
              <a:buAutoNum type="arabicPeriod"/>
            </a:pPr>
            <a:r>
              <a:rPr lang="de-DE" b="1" dirty="0"/>
              <a:t> Sozioökonomische Modernisierungsverlierertheorie: </a:t>
            </a:r>
            <a:r>
              <a:rPr lang="de-DE" dirty="0"/>
              <a:t>Es wird angenommen, dass reale (auch befürchtete) sozioökonomische Deprivation sich in einer Abkehr von etablierten Parteien hin zu populistischen oder extremistischen Parteien niederschlagen kann.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2. Kontakthypothese: </a:t>
            </a:r>
            <a:r>
              <a:rPr lang="de-DE" dirty="0"/>
              <a:t>Es wird angenommen, dass ein höherer Anteil von Menschen mit Migrationshintergrund in einem Wahlkreise mit einem geringeren Erfolg für populistische oder extremistische Parteien einhergeht.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853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2301850-062C-421B-9912-36611BD4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E1E3D9-E1D3-4488-B88E-AFB7B28229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23521" y="1"/>
            <a:ext cx="9144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49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E507B07-2D31-4FF8-8A21-0ED63C50D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30" r="-1" b="-1"/>
          <a:stretch/>
        </p:blipFill>
        <p:spPr>
          <a:xfrm>
            <a:off x="1724229" y="444612"/>
            <a:ext cx="8138862" cy="596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4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B38215C-FAEF-4C80-83B8-99F6C7F9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Stand der Forschung zur AfD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C2BD1A-8CDC-4AAC-8168-53FA75B2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653"/>
            <a:ext cx="10515600" cy="4351338"/>
          </a:xfrm>
        </p:spPr>
        <p:txBody>
          <a:bodyPr/>
          <a:lstStyle/>
          <a:p>
            <a:r>
              <a:rPr lang="de-DE" dirty="0"/>
              <a:t>Stimmenzuwachs v.a. von CDU, SPD und Linken</a:t>
            </a:r>
          </a:p>
          <a:p>
            <a:r>
              <a:rPr lang="de-DE" dirty="0"/>
              <a:t>Nichtwähler wichtige Zielgruppe</a:t>
            </a:r>
          </a:p>
          <a:p>
            <a:r>
              <a:rPr lang="de-DE" dirty="0"/>
              <a:t>Politischen Profit aus Flüchtlingsdebatte und Migrationspolitik</a:t>
            </a:r>
          </a:p>
          <a:p>
            <a:r>
              <a:rPr lang="de-DE" dirty="0"/>
              <a:t>Populistische Wahltheorien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3219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C63BB-7E00-4496-A1A7-AFF71C8EF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79" y="610525"/>
            <a:ext cx="10515600" cy="1215100"/>
          </a:xfrm>
        </p:spPr>
        <p:txBody>
          <a:bodyPr>
            <a:normAutofit fontScale="90000"/>
          </a:bodyPr>
          <a:lstStyle/>
          <a:p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947438-3638-4EF6-A4A3-B0C50FEF0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5623"/>
            <a:ext cx="10515600" cy="5351340"/>
          </a:xfrm>
        </p:spPr>
        <p:txBody>
          <a:bodyPr/>
          <a:lstStyle/>
          <a:p>
            <a:pPr marL="0" indent="0">
              <a:buNone/>
            </a:pPr>
            <a:r>
              <a:rPr lang="de-DE" b="1" dirty="0"/>
              <a:t>Sozioökonomische Indikatoren: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Bruttoinlandsprodukt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Verfügbares Einkommen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SGB2 -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Arbeitslosenquote</a:t>
            </a:r>
          </a:p>
          <a:p>
            <a:pPr>
              <a:buFont typeface="Arial" panose="020B0604020202020204" pitchFamily="34" charset="0"/>
              <a:buChar char="•"/>
            </a:pPr>
            <a:endParaRPr lang="de-DE" b="1" dirty="0"/>
          </a:p>
          <a:p>
            <a:pPr marL="0" indent="0">
              <a:buNone/>
            </a:pPr>
            <a:r>
              <a:rPr lang="de-DE" b="1" dirty="0"/>
              <a:t>Soziodemographischer Indikator: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Anteil der Bevölkerung mit Migrationshintergrund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Räumlicher Faktor: </a:t>
            </a:r>
            <a:r>
              <a:rPr lang="de-DE" dirty="0"/>
              <a:t>Ost - West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422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7CEABF-895E-4F4C-AE4D-61C47965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5317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 Lässt sich ein Zusammenhang von den Strukturdaten 	zur Wählerschaft bilden?</a:t>
            </a:r>
          </a:p>
          <a:p>
            <a:pPr marL="0" indent="0">
              <a:buNone/>
            </a:pPr>
            <a:endParaRPr lang="de-DE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		</a:t>
            </a:r>
            <a:r>
              <a:rPr lang="de-DE" sz="3600" b="1" dirty="0">
                <a:sym typeface="Wingdings" panose="05000000000000000000" pitchFamily="2" charset="2"/>
              </a:rPr>
              <a:t> Korrelation auch Kausalität?</a:t>
            </a:r>
            <a:endParaRPr lang="de-DE" sz="3200" b="1" dirty="0"/>
          </a:p>
        </p:txBody>
      </p:sp>
    </p:spTree>
    <p:extLst>
      <p:ext uri="{BB962C8B-B14F-4D97-AF65-F5344CB8AC3E}">
        <p14:creationId xmlns:p14="http://schemas.microsoft.com/office/powerpoint/2010/main" val="112507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Office PowerPoint</Application>
  <PresentationFormat>Breitbild</PresentationFormat>
  <Paragraphs>139</Paragraphs>
  <Slides>24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Symbol</vt:lpstr>
      <vt:lpstr>Wingdings</vt:lpstr>
      <vt:lpstr>Office</vt:lpstr>
      <vt:lpstr>Wer wählt die AFD?</vt:lpstr>
      <vt:lpstr>PowerPoint-Präsentation</vt:lpstr>
      <vt:lpstr> Die Untersuchung geht der Frage nach inwiefern sozioökonomische und soziodemografische Strukturen auf Ebene der Wahlkreise mit dem Wahlergebnis der Partei ,,Alternative für Deutschland" (AfD) zusammenhängen. </vt:lpstr>
      <vt:lpstr>Forschungshypothesen:  </vt:lpstr>
      <vt:lpstr>PowerPoint-Präsentation</vt:lpstr>
      <vt:lpstr>PowerPoint-Präsentation</vt:lpstr>
      <vt:lpstr>Stand der Forschung zur AfD</vt:lpstr>
      <vt:lpstr> </vt:lpstr>
      <vt:lpstr>PowerPoint-Präsentation</vt:lpstr>
      <vt:lpstr>Stand der Forschung (1)</vt:lpstr>
      <vt:lpstr>Prüfhypothesen</vt:lpstr>
      <vt:lpstr>Methodik</vt:lpstr>
      <vt:lpstr>PowerPoint-Präsentation</vt:lpstr>
      <vt:lpstr>Beschaffung des Datenmaterials</vt:lpstr>
      <vt:lpstr>Begrifflichkeiten klären und Indikatoren definieren</vt:lpstr>
      <vt:lpstr>PowerPoint-Präsentation</vt:lpstr>
      <vt:lpstr>Deskriptive Statistik</vt:lpstr>
      <vt:lpstr>Zusammenhangsmaße: Korrelation</vt:lpstr>
      <vt:lpstr>Zusammenhangsmaße: Regression</vt:lpstr>
      <vt:lpstr> Befunde prüfen: Gibt es weitere oder ,,bessere“ Indikatoren?</vt:lpstr>
      <vt:lpstr>Mögliche Analyseverfahren</vt:lpstr>
      <vt:lpstr>Software zur Datenanalyse</vt:lpstr>
      <vt:lpstr>Literaturverzeichnis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 wählt die AFD?</dc:title>
  <dc:creator>Philip</dc:creator>
  <cp:lastModifiedBy>Philip</cp:lastModifiedBy>
  <cp:revision>3</cp:revision>
  <dcterms:created xsi:type="dcterms:W3CDTF">2020-09-08T18:55:42Z</dcterms:created>
  <dcterms:modified xsi:type="dcterms:W3CDTF">2020-09-10T06:47:31Z</dcterms:modified>
</cp:coreProperties>
</file>