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9" r:id="rId3"/>
    <p:sldId id="260" r:id="rId4"/>
    <p:sldId id="266" r:id="rId5"/>
    <p:sldId id="267" r:id="rId6"/>
    <p:sldId id="262" r:id="rId7"/>
    <p:sldId id="271" r:id="rId8"/>
    <p:sldId id="263" r:id="rId9"/>
    <p:sldId id="285" r:id="rId10"/>
    <p:sldId id="286" r:id="rId11"/>
    <p:sldId id="265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39900"/>
    <a:srgbClr val="AEA499"/>
    <a:srgbClr val="595959"/>
    <a:srgbClr val="FEF7EB"/>
    <a:srgbClr val="E7ECF0"/>
    <a:srgbClr val="2C85C3"/>
    <a:srgbClr val="F3F8FC"/>
    <a:srgbClr val="006EBB"/>
    <a:srgbClr val="FEA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8" autoAdjust="0"/>
  </p:normalViewPr>
  <p:slideViewPr>
    <p:cSldViewPr snapToGrid="0">
      <p:cViewPr varScale="1">
        <p:scale>
          <a:sx n="120" d="100"/>
          <a:sy n="120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C7B1-0413-4358-99AC-0C6E12F45BB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478AB-46AF-41C8-B889-21F330B8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58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9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3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4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0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3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32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0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7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B4AA39-FEE5-480E-84A6-BD23720CC9AE}"/>
              </a:ext>
            </a:extLst>
          </p:cNvPr>
          <p:cNvGrpSpPr/>
          <p:nvPr userDrawn="1"/>
        </p:nvGrpSpPr>
        <p:grpSpPr>
          <a:xfrm>
            <a:off x="-569041" y="182011"/>
            <a:ext cx="13251416" cy="6802772"/>
            <a:chOff x="-569041" y="182011"/>
            <a:chExt cx="13251416" cy="68027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404F5BB-EC3D-4289-A593-900ADE7C0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14" t="32181" r="3105" b="30236"/>
            <a:stretch/>
          </p:blipFill>
          <p:spPr>
            <a:xfrm>
              <a:off x="-569041" y="182011"/>
              <a:ext cx="1330343" cy="132397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F67E853-B7FC-4522-8C17-6E8708F313CB}"/>
                </a:ext>
              </a:extLst>
            </p:cNvPr>
            <p:cNvGrpSpPr/>
            <p:nvPr/>
          </p:nvGrpSpPr>
          <p:grpSpPr>
            <a:xfrm>
              <a:off x="3949464" y="259544"/>
              <a:ext cx="4293071" cy="461665"/>
              <a:chOff x="3890766" y="382334"/>
              <a:chExt cx="4293071" cy="46166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DC4F6C-D2A4-4981-A4AE-496B9D3D181D}"/>
                  </a:ext>
                </a:extLst>
              </p:cNvPr>
              <p:cNvSpPr/>
              <p:nvPr/>
            </p:nvSpPr>
            <p:spPr>
              <a:xfrm>
                <a:off x="4272424" y="382334"/>
                <a:ext cx="3647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3990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企业</a:t>
                </a:r>
                <a:r>
                  <a:rPr lang="zh-CN" altLang="en-US" sz="2400" spc="3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团队管理</a:t>
                </a: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培训模板</a:t>
                </a:r>
                <a:endParaRPr kumimoji="0" lang="zh-CN" altLang="en-US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595959"/>
                  </a:solidFill>
                  <a:effectLst>
                    <a:reflection blurRad="6350" stA="28000" endPos="25000" dist="60007" dir="5400000" sy="-100000" algn="bl" rotWithShape="0"/>
                  </a:effectLst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71E11B8-D7EB-4F05-AE4F-24FD46CBF426}"/>
                  </a:ext>
                </a:extLst>
              </p:cNvPr>
              <p:cNvGrpSpPr/>
              <p:nvPr/>
            </p:nvGrpSpPr>
            <p:grpSpPr>
              <a:xfrm>
                <a:off x="783164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11" name="箭头: V 形 10">
                  <a:extLst>
                    <a:ext uri="{FF2B5EF4-FFF2-40B4-BE49-F238E27FC236}">
                      <a16:creationId xmlns:a16="http://schemas.microsoft.com/office/drawing/2014/main" id="{F720F7DA-4837-47BE-BE27-C0DB505CAC3E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箭头: V 形 11">
                  <a:extLst>
                    <a:ext uri="{FF2B5EF4-FFF2-40B4-BE49-F238E27FC236}">
                      <a16:creationId xmlns:a16="http://schemas.microsoft.com/office/drawing/2014/main" id="{56C5FE5F-2E34-4F32-BD37-741A38888B26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E18F4E2-C968-4331-ABC1-C0248BA25345}"/>
                  </a:ext>
                </a:extLst>
              </p:cNvPr>
              <p:cNvGrpSpPr/>
              <p:nvPr/>
            </p:nvGrpSpPr>
            <p:grpSpPr>
              <a:xfrm flipH="1">
                <a:off x="389076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9" name="箭头: V 形 8">
                  <a:extLst>
                    <a:ext uri="{FF2B5EF4-FFF2-40B4-BE49-F238E27FC236}">
                      <a16:creationId xmlns:a16="http://schemas.microsoft.com/office/drawing/2014/main" id="{50778738-0B07-4276-950C-E29CB57A5FD0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箭头: V 形 9">
                  <a:extLst>
                    <a:ext uri="{FF2B5EF4-FFF2-40B4-BE49-F238E27FC236}">
                      <a16:creationId xmlns:a16="http://schemas.microsoft.com/office/drawing/2014/main" id="{1A8F4995-0880-406A-B6EE-C9DC9C195B15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7A5785-B52B-4075-9885-7615FF325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3" t="69798" r="48264" b="686"/>
            <a:stretch/>
          </p:blipFill>
          <p:spPr>
            <a:xfrm>
              <a:off x="11393294" y="5924550"/>
              <a:ext cx="1289081" cy="10602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319B15-B78B-4C6C-B2F6-55DCFDA0B6D7}"/>
              </a:ext>
            </a:extLst>
          </p:cNvPr>
          <p:cNvGrpSpPr/>
          <p:nvPr userDrawn="1"/>
        </p:nvGrpSpPr>
        <p:grpSpPr>
          <a:xfrm>
            <a:off x="-569041" y="182011"/>
            <a:ext cx="13251416" cy="6802772"/>
            <a:chOff x="-569041" y="182011"/>
            <a:chExt cx="13251416" cy="68027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749551-FFE3-4587-8D78-9389F2B1D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14" t="32181" r="3105" b="30236"/>
            <a:stretch/>
          </p:blipFill>
          <p:spPr>
            <a:xfrm>
              <a:off x="-569041" y="182011"/>
              <a:ext cx="1330343" cy="132397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C5B6B79-90B3-484C-A57D-E7AA6B1A4197}"/>
                </a:ext>
              </a:extLst>
            </p:cNvPr>
            <p:cNvGrpSpPr/>
            <p:nvPr/>
          </p:nvGrpSpPr>
          <p:grpSpPr>
            <a:xfrm>
              <a:off x="3949464" y="259544"/>
              <a:ext cx="4293071" cy="461665"/>
              <a:chOff x="3890766" y="382334"/>
              <a:chExt cx="4293071" cy="46166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9D13A8-95D9-4FA4-8535-7DF686BA773C}"/>
                  </a:ext>
                </a:extLst>
              </p:cNvPr>
              <p:cNvSpPr/>
              <p:nvPr/>
            </p:nvSpPr>
            <p:spPr>
              <a:xfrm>
                <a:off x="4272424" y="382334"/>
                <a:ext cx="3647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3990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企业</a:t>
                </a:r>
                <a:r>
                  <a:rPr lang="zh-CN" altLang="en-US" sz="2400" spc="3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团队管理</a:t>
                </a: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培训模板</a:t>
                </a:r>
                <a:endParaRPr kumimoji="0" lang="zh-CN" altLang="en-US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595959"/>
                  </a:solidFill>
                  <a:effectLst>
                    <a:reflection blurRad="6350" stA="28000" endPos="25000" dist="60007" dir="5400000" sy="-100000" algn="bl" rotWithShape="0"/>
                  </a:effectLst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4871C9E-2CE7-4BB0-9696-FEC27AFD54B3}"/>
                  </a:ext>
                </a:extLst>
              </p:cNvPr>
              <p:cNvGrpSpPr/>
              <p:nvPr/>
            </p:nvGrpSpPr>
            <p:grpSpPr>
              <a:xfrm>
                <a:off x="783164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11" name="箭头: V 形 10">
                  <a:extLst>
                    <a:ext uri="{FF2B5EF4-FFF2-40B4-BE49-F238E27FC236}">
                      <a16:creationId xmlns:a16="http://schemas.microsoft.com/office/drawing/2014/main" id="{C84DF2B6-872B-4F97-9A6E-D6240D171A4E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箭头: V 形 11">
                  <a:extLst>
                    <a:ext uri="{FF2B5EF4-FFF2-40B4-BE49-F238E27FC236}">
                      <a16:creationId xmlns:a16="http://schemas.microsoft.com/office/drawing/2014/main" id="{8E0979C8-53F9-42D3-9B67-C3067F38E654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BDD3AE8-6007-45AB-802E-A33C19B03B12}"/>
                  </a:ext>
                </a:extLst>
              </p:cNvPr>
              <p:cNvGrpSpPr/>
              <p:nvPr/>
            </p:nvGrpSpPr>
            <p:grpSpPr>
              <a:xfrm flipH="1">
                <a:off x="389076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9" name="箭头: V 形 8">
                  <a:extLst>
                    <a:ext uri="{FF2B5EF4-FFF2-40B4-BE49-F238E27FC236}">
                      <a16:creationId xmlns:a16="http://schemas.microsoft.com/office/drawing/2014/main" id="{429B687B-156C-439F-8A0B-1C9693C07855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箭头: V 形 9">
                  <a:extLst>
                    <a:ext uri="{FF2B5EF4-FFF2-40B4-BE49-F238E27FC236}">
                      <a16:creationId xmlns:a16="http://schemas.microsoft.com/office/drawing/2014/main" id="{EB190BC2-5A77-4C6B-BAC0-70732421967F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E70B099-635D-4B4F-9F65-B8C172012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3" t="69798" r="48264" b="686"/>
            <a:stretch/>
          </p:blipFill>
          <p:spPr>
            <a:xfrm>
              <a:off x="11393294" y="5924550"/>
              <a:ext cx="1289081" cy="106023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784443" flipV="1">
            <a:off x="4825127" y="115398"/>
            <a:ext cx="2530867" cy="6215743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3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618764" y="644792"/>
            <a:ext cx="4994669" cy="5225586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3923973" y="1091183"/>
            <a:ext cx="4425407" cy="4588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323384" y="2030793"/>
            <a:ext cx="5534351" cy="21856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7C9920-4A87-42AD-B41A-982B26F0B8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-316775" y="3289391"/>
            <a:ext cx="658387" cy="666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B840DF-B1A8-4B1E-BE9E-4A990895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6948761" y="4900165"/>
            <a:ext cx="2944201" cy="2188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F8B0FE-3A1C-49D5-8A91-0A75FD73E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4" t="32181" r="3105" b="30236"/>
          <a:stretch/>
        </p:blipFill>
        <p:spPr>
          <a:xfrm>
            <a:off x="10232309" y="-507382"/>
            <a:ext cx="3243833" cy="3228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0F1FF-A036-45E0-A4E1-240D172E39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1982894" y="4920555"/>
            <a:ext cx="1579401" cy="145669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ADD41AF1-F42C-4FD0-B837-CA0C4948FA23}"/>
              </a:ext>
            </a:extLst>
          </p:cNvPr>
          <p:cNvSpPr/>
          <p:nvPr/>
        </p:nvSpPr>
        <p:spPr>
          <a:xfrm rot="2700000" flipV="1">
            <a:off x="10679830" y="3215452"/>
            <a:ext cx="509506" cy="509506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A4B9C-7ADB-4192-943F-803168D55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-91280" y="225969"/>
            <a:ext cx="1715750" cy="1275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484F16-D23E-4911-B7DA-8224C70C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53472" y="4900164"/>
            <a:ext cx="1987847" cy="2188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167A4-4C0A-44C9-9629-8691E3E44C0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699083" y="5766161"/>
            <a:ext cx="470998" cy="4765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F0E21E-DA44-4A91-8C3E-9FD7D0E7A13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2318632" y="-1081096"/>
            <a:ext cx="1815289" cy="18366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5C0A0C-2A99-4067-B9C2-C02B668E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>
            <a:off x="8274078" y="343681"/>
            <a:ext cx="1855598" cy="15261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B9972B-E9C9-4BE7-87E6-50D56A1EFF4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4556613" y="6394195"/>
            <a:ext cx="686627" cy="69471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4E23981-A6BC-4039-B418-8AF06DAC40B3}"/>
              </a:ext>
            </a:extLst>
          </p:cNvPr>
          <p:cNvSpPr/>
          <p:nvPr/>
        </p:nvSpPr>
        <p:spPr>
          <a:xfrm>
            <a:off x="4482481" y="3462633"/>
            <a:ext cx="326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电信</a:t>
            </a: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1901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郑有才</a:t>
            </a: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</a:t>
            </a:r>
            <a:endParaRPr kumimoji="0" lang="zh-CN" altLang="en-US" sz="2400" i="0" u="none" strike="noStrike" kern="1200" cap="none" spc="300" normalizeH="0" baseline="0" noProof="0" dirty="0">
              <a:ln>
                <a:noFill/>
              </a:ln>
              <a:solidFill>
                <a:srgbClr val="464646"/>
              </a:solidFill>
              <a:effectLst>
                <a:reflection blurRad="6350" stA="28000" endPos="25000" dist="60007" dir="5400000" sy="-100000" algn="bl" rotWithShape="0"/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4CA8DA-7BE7-48FD-8402-43CB287AF127}"/>
              </a:ext>
            </a:extLst>
          </p:cNvPr>
          <p:cNvSpPr/>
          <p:nvPr/>
        </p:nvSpPr>
        <p:spPr>
          <a:xfrm>
            <a:off x="4133921" y="2328022"/>
            <a:ext cx="3653564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500" dirty="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实验</a:t>
            </a:r>
            <a:r>
              <a:rPr lang="en-US" altLang="zh-CN" sz="7500" dirty="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5-7</a:t>
            </a:r>
            <a:endParaRPr lang="zh-CN" altLang="en-US" sz="7500" dirty="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0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  <p:bldP spid="14" grpId="0" animBg="1"/>
      <p:bldP spid="21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7061B56-5C12-4499-9AB0-DDD381738DFF}"/>
              </a:ext>
            </a:extLst>
          </p:cNvPr>
          <p:cNvGrpSpPr/>
          <p:nvPr/>
        </p:nvGrpSpPr>
        <p:grpSpPr>
          <a:xfrm>
            <a:off x="2544989" y="1558771"/>
            <a:ext cx="2994858" cy="379545"/>
            <a:chOff x="1476375" y="371475"/>
            <a:chExt cx="2104437" cy="2667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E374E-E386-41AE-A793-EA83241BF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1BABB4-EAD9-4A81-BC6C-6A42096FF536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3E4B0D2-42F3-4D78-8FBC-A32DA75FB1AE}"/>
              </a:ext>
            </a:extLst>
          </p:cNvPr>
          <p:cNvSpPr txBox="1"/>
          <p:nvPr/>
        </p:nvSpPr>
        <p:spPr>
          <a:xfrm flipH="1">
            <a:off x="0" y="960783"/>
            <a:ext cx="4147457" cy="1497901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66D78-9F60-4461-9682-B19E8CA58305}"/>
              </a:ext>
            </a:extLst>
          </p:cNvPr>
          <p:cNvSpPr/>
          <p:nvPr/>
        </p:nvSpPr>
        <p:spPr>
          <a:xfrm>
            <a:off x="715024" y="1478900"/>
            <a:ext cx="27174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十进制转</a:t>
            </a:r>
            <a:r>
              <a:rPr lang="en-US" altLang="zh-CN" sz="24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16</a:t>
            </a:r>
            <a:r>
              <a:rPr lang="zh-CN" altLang="en-US" sz="24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66594-562B-4C71-BEA2-DE1BB2C5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354933" y="2308680"/>
            <a:ext cx="858517" cy="79181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6B136D-A801-432F-8372-0CB546518171}"/>
              </a:ext>
            </a:extLst>
          </p:cNvPr>
          <p:cNvSpPr/>
          <p:nvPr/>
        </p:nvSpPr>
        <p:spPr>
          <a:xfrm>
            <a:off x="4428877" y="326003"/>
            <a:ext cx="3440227" cy="367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主干：递归函数的 应用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FECFDA-B773-4710-BE0D-47012E62C84F}"/>
              </a:ext>
            </a:extLst>
          </p:cNvPr>
          <p:cNvSpPr/>
          <p:nvPr/>
        </p:nvSpPr>
        <p:spPr>
          <a:xfrm>
            <a:off x="6096000" y="3487213"/>
            <a:ext cx="4764253" cy="861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endParaRPr lang="zh-CN" altLang="en-US" sz="16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F65F0E-53CD-46B4-9A27-AD58ECDCD4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2" t="10526" r="29738" b="48990"/>
          <a:stretch/>
        </p:blipFill>
        <p:spPr>
          <a:xfrm>
            <a:off x="5635863" y="732953"/>
            <a:ext cx="5088834" cy="23342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DE769C-B073-451C-B366-CEA6C8944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1" y="3397257"/>
            <a:ext cx="4842691" cy="157230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5423F2E-5AF1-4615-AAA0-37EA07E9D251}"/>
              </a:ext>
            </a:extLst>
          </p:cNvPr>
          <p:cNvSpPr txBox="1"/>
          <p:nvPr/>
        </p:nvSpPr>
        <p:spPr>
          <a:xfrm>
            <a:off x="7196722" y="3531598"/>
            <a:ext cx="4995278" cy="2241138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294604-1529-4945-8FA0-6D42CAEF3453}"/>
              </a:ext>
            </a:extLst>
          </p:cNvPr>
          <p:cNvSpPr txBox="1"/>
          <p:nvPr/>
        </p:nvSpPr>
        <p:spPr>
          <a:xfrm>
            <a:off x="7196722" y="4355794"/>
            <a:ext cx="662741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其他部分程序与原程序大致一样</a:t>
            </a:r>
            <a:endParaRPr lang="zh-CN" altLang="en-US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8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7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784443" flipV="1">
            <a:off x="4825127" y="115398"/>
            <a:ext cx="2530867" cy="6215743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618764" y="644792"/>
            <a:ext cx="4994669" cy="5225586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3923973" y="1091183"/>
            <a:ext cx="4425407" cy="4588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210206" y="2244551"/>
            <a:ext cx="5760707" cy="1821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7C9920-4A87-42AD-B41A-982B26F0B8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-316775" y="3289391"/>
            <a:ext cx="658387" cy="666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B840DF-B1A8-4B1E-BE9E-4A990895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6948761" y="4900165"/>
            <a:ext cx="2944201" cy="2188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F8B0FE-3A1C-49D5-8A91-0A75FD73E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4" t="32181" r="3105" b="30236"/>
          <a:stretch/>
        </p:blipFill>
        <p:spPr>
          <a:xfrm>
            <a:off x="10232309" y="-507382"/>
            <a:ext cx="3243833" cy="3228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0F1FF-A036-45E0-A4E1-240D172E39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1982894" y="4920555"/>
            <a:ext cx="1579401" cy="145669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ADD41AF1-F42C-4FD0-B837-CA0C4948FA23}"/>
              </a:ext>
            </a:extLst>
          </p:cNvPr>
          <p:cNvSpPr/>
          <p:nvPr/>
        </p:nvSpPr>
        <p:spPr>
          <a:xfrm rot="2700000" flipV="1">
            <a:off x="10679830" y="3215452"/>
            <a:ext cx="509506" cy="509506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A4B9C-7ADB-4192-943F-803168D55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-91280" y="225969"/>
            <a:ext cx="1715750" cy="1275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484F16-D23E-4911-B7DA-8224C70C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53472" y="4900164"/>
            <a:ext cx="1987847" cy="2188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167A4-4C0A-44C9-9629-8691E3E44C0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699083" y="5766161"/>
            <a:ext cx="470998" cy="4765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F0E21E-DA44-4A91-8C3E-9FD7D0E7A13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2318632" y="-1081096"/>
            <a:ext cx="1815289" cy="18366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5C0A0C-2A99-4067-B9C2-C02B668E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>
            <a:off x="8274078" y="343681"/>
            <a:ext cx="1855598" cy="15261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B9972B-E9C9-4BE7-87E6-50D56A1EFF4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4556613" y="6394195"/>
            <a:ext cx="686627" cy="69471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4E23981-A6BC-4039-B418-8AF06DAC40B3}"/>
              </a:ext>
            </a:extLst>
          </p:cNvPr>
          <p:cNvSpPr/>
          <p:nvPr/>
        </p:nvSpPr>
        <p:spPr>
          <a:xfrm>
            <a:off x="4482481" y="3582948"/>
            <a:ext cx="326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电信</a:t>
            </a: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1901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郑有才</a:t>
            </a: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-</a:t>
            </a:r>
            <a:endParaRPr kumimoji="0" lang="zh-CN" altLang="en-US" sz="2400" i="0" u="none" strike="noStrike" kern="1200" cap="none" spc="300" normalizeH="0" baseline="0" noProof="0" dirty="0">
              <a:ln>
                <a:noFill/>
              </a:ln>
              <a:solidFill>
                <a:srgbClr val="464646"/>
              </a:solidFill>
              <a:effectLst>
                <a:reflection blurRad="6350" stA="28000" endPos="25000" dist="60007" dir="5400000" sy="-100000" algn="bl" rotWithShape="0"/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4CA8DA-7BE7-48FD-8402-43CB287AF127}"/>
              </a:ext>
            </a:extLst>
          </p:cNvPr>
          <p:cNvSpPr/>
          <p:nvPr/>
        </p:nvSpPr>
        <p:spPr>
          <a:xfrm>
            <a:off x="3250889" y="2375965"/>
            <a:ext cx="5730415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0" dirty="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 YOU</a:t>
            </a:r>
            <a:endParaRPr lang="zh-CN" altLang="en-US" sz="7500" dirty="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4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  <p:bldP spid="14" grpId="0" animBg="1"/>
      <p:bldP spid="2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788CF2-9BAB-4F49-896C-71513B43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1" t="75417" r="49076" b="686"/>
          <a:stretch/>
        </p:blipFill>
        <p:spPr>
          <a:xfrm>
            <a:off x="-103471" y="-142016"/>
            <a:ext cx="3815071" cy="3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486680-1EEE-44AF-A079-E792FD7D69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842839" y="5071937"/>
            <a:ext cx="2109676" cy="156834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21CDDB7-EE10-49E5-AE8B-7901125CDE20}"/>
              </a:ext>
            </a:extLst>
          </p:cNvPr>
          <p:cNvGrpSpPr/>
          <p:nvPr/>
        </p:nvGrpSpPr>
        <p:grpSpPr>
          <a:xfrm>
            <a:off x="8218714" y="409740"/>
            <a:ext cx="734787" cy="489858"/>
            <a:chOff x="5682343" y="1959429"/>
            <a:chExt cx="1828800" cy="1219200"/>
          </a:xfrm>
          <a:solidFill>
            <a:srgbClr val="E7ECF0"/>
          </a:solidFill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224F2E1D-5386-4D50-B666-2A6FEAC1A69D}"/>
                </a:ext>
              </a:extLst>
            </p:cNvPr>
            <p:cNvSpPr/>
            <p:nvPr/>
          </p:nvSpPr>
          <p:spPr>
            <a:xfrm>
              <a:off x="5682343" y="1959429"/>
              <a:ext cx="1219200" cy="1219200"/>
            </a:xfrm>
            <a:prstGeom prst="chevron">
              <a:avLst>
                <a:gd name="adj" fmla="val 785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48AE403E-2261-4479-8AE8-EA3E14FA250A}"/>
                </a:ext>
              </a:extLst>
            </p:cNvPr>
            <p:cNvSpPr/>
            <p:nvPr/>
          </p:nvSpPr>
          <p:spPr>
            <a:xfrm>
              <a:off x="6291943" y="1959429"/>
              <a:ext cx="1219200" cy="1219200"/>
            </a:xfrm>
            <a:prstGeom prst="chevron">
              <a:avLst>
                <a:gd name="adj" fmla="val 785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AD317A0-35CF-415F-BBD6-C983D977CD97}"/>
              </a:ext>
            </a:extLst>
          </p:cNvPr>
          <p:cNvSpPr txBox="1"/>
          <p:nvPr/>
        </p:nvSpPr>
        <p:spPr>
          <a:xfrm>
            <a:off x="9252856" y="409740"/>
            <a:ext cx="251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CONTENTS</a:t>
            </a:r>
            <a:endParaRPr lang="zh-CN" altLang="en-US" sz="3200" b="1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A48839-121B-4104-A33E-A52DBA336C79}"/>
              </a:ext>
            </a:extLst>
          </p:cNvPr>
          <p:cNvGrpSpPr/>
          <p:nvPr/>
        </p:nvGrpSpPr>
        <p:grpSpPr>
          <a:xfrm>
            <a:off x="2048046" y="2025723"/>
            <a:ext cx="4121966" cy="923330"/>
            <a:chOff x="2048046" y="2025723"/>
            <a:chExt cx="4121966" cy="92333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31008A-3561-48AE-A4DB-CA71BD2A466C}"/>
                </a:ext>
              </a:extLst>
            </p:cNvPr>
            <p:cNvSpPr txBox="1"/>
            <p:nvPr/>
          </p:nvSpPr>
          <p:spPr>
            <a:xfrm>
              <a:off x="3143219" y="2269796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十进制化二进制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48E185-08C4-4605-A786-E1AC07655AB7}"/>
                </a:ext>
              </a:extLst>
            </p:cNvPr>
            <p:cNvSpPr/>
            <p:nvPr/>
          </p:nvSpPr>
          <p:spPr>
            <a:xfrm rot="5400000" flipV="1">
              <a:off x="4091937" y="763097"/>
              <a:ext cx="707567" cy="3448583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D292E1E-340B-4C90-94F6-2013F77F23E1}"/>
                </a:ext>
              </a:extLst>
            </p:cNvPr>
            <p:cNvSpPr txBox="1"/>
            <p:nvPr/>
          </p:nvSpPr>
          <p:spPr>
            <a:xfrm>
              <a:off x="2048046" y="2025723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45A1D8-9504-4835-9884-1F1DA3911DDC}"/>
              </a:ext>
            </a:extLst>
          </p:cNvPr>
          <p:cNvGrpSpPr/>
          <p:nvPr/>
        </p:nvGrpSpPr>
        <p:grpSpPr>
          <a:xfrm>
            <a:off x="1228699" y="3461689"/>
            <a:ext cx="4634438" cy="923330"/>
            <a:chOff x="828001" y="3179102"/>
            <a:chExt cx="4634438" cy="92333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ED6327-6C24-4BF8-AC54-221FCE812801}"/>
                </a:ext>
              </a:extLst>
            </p:cNvPr>
            <p:cNvSpPr txBox="1"/>
            <p:nvPr/>
          </p:nvSpPr>
          <p:spPr>
            <a:xfrm>
              <a:off x="1804065" y="3426767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十进制化八进制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67178B-A903-487C-8CB2-2BE9F938BE20}"/>
                </a:ext>
              </a:extLst>
            </p:cNvPr>
            <p:cNvSpPr/>
            <p:nvPr/>
          </p:nvSpPr>
          <p:spPr>
            <a:xfrm rot="5400000" flipV="1">
              <a:off x="3128128" y="1660240"/>
              <a:ext cx="707567" cy="3961055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1133CDB-572B-45B0-9C04-28728CA0DAD4}"/>
                </a:ext>
              </a:extLst>
            </p:cNvPr>
            <p:cNvSpPr txBox="1"/>
            <p:nvPr/>
          </p:nvSpPr>
          <p:spPr>
            <a:xfrm>
              <a:off x="828001" y="3179102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2A7E66-E42A-4460-B25E-F6D502DBCD36}"/>
              </a:ext>
            </a:extLst>
          </p:cNvPr>
          <p:cNvGrpSpPr/>
          <p:nvPr/>
        </p:nvGrpSpPr>
        <p:grpSpPr>
          <a:xfrm>
            <a:off x="5496897" y="4385019"/>
            <a:ext cx="3755960" cy="923330"/>
            <a:chOff x="4831535" y="3978698"/>
            <a:chExt cx="3755960" cy="92333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74973A-5E62-4AAD-9559-2497F705324E}"/>
                </a:ext>
              </a:extLst>
            </p:cNvPr>
            <p:cNvSpPr txBox="1"/>
            <p:nvPr/>
          </p:nvSpPr>
          <p:spPr>
            <a:xfrm>
              <a:off x="5876495" y="4263068"/>
              <a:ext cx="24096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十进制化</a:t>
              </a:r>
              <a:r>
                <a:rPr lang="en-US" altLang="zh-CN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16</a:t>
              </a:r>
              <a:r>
                <a:rPr lang="zh-CN" altLang="en-US" b="1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进制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C4313E8-8143-4B93-8B7C-E1D4738B2244}"/>
                </a:ext>
              </a:extLst>
            </p:cNvPr>
            <p:cNvSpPr/>
            <p:nvPr/>
          </p:nvSpPr>
          <p:spPr>
            <a:xfrm rot="5400000" flipV="1">
              <a:off x="6692423" y="2899076"/>
              <a:ext cx="707567" cy="3082576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3E3B118-89C6-4C91-9E77-1416F96859BE}"/>
                </a:ext>
              </a:extLst>
            </p:cNvPr>
            <p:cNvSpPr txBox="1"/>
            <p:nvPr/>
          </p:nvSpPr>
          <p:spPr>
            <a:xfrm>
              <a:off x="4831535" y="3978698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78EE35C-894F-4C36-930A-3E37CE0B97B4}"/>
              </a:ext>
            </a:extLst>
          </p:cNvPr>
          <p:cNvSpPr/>
          <p:nvPr/>
        </p:nvSpPr>
        <p:spPr>
          <a:xfrm>
            <a:off x="9174659" y="1059630"/>
            <a:ext cx="2594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   录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7728C94-8E60-4545-B48C-9F57800282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179117" y="5559721"/>
            <a:ext cx="2358234" cy="25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384B60-68D1-43BD-9F8A-D5B540D9FB9F}"/>
              </a:ext>
            </a:extLst>
          </p:cNvPr>
          <p:cNvSpPr txBox="1"/>
          <p:nvPr/>
        </p:nvSpPr>
        <p:spPr>
          <a:xfrm>
            <a:off x="447846" y="436801"/>
            <a:ext cx="1484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392374" y="3044279"/>
            <a:ext cx="4134465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十进制化二进制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395FBF1A-6107-47EF-B186-AE8A52A2CF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 rot="18740426" flipV="1">
            <a:off x="3803947" y="3700678"/>
            <a:ext cx="2009277" cy="165257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818E3A-A0BE-4C1F-BA27-8999E54F9631}"/>
              </a:ext>
            </a:extLst>
          </p:cNvPr>
          <p:cNvGrpSpPr/>
          <p:nvPr/>
        </p:nvGrpSpPr>
        <p:grpSpPr>
          <a:xfrm>
            <a:off x="0" y="1543050"/>
            <a:ext cx="3575628" cy="379545"/>
            <a:chOff x="1476375" y="371475"/>
            <a:chExt cx="2512534" cy="26670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4B03261-C2BA-4E8F-92B9-BCEC30B94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2379111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B494DBA-795F-46BC-B2C5-CB4039F9552E}"/>
                </a:ext>
              </a:extLst>
            </p:cNvPr>
            <p:cNvSpPr/>
            <p:nvPr/>
          </p:nvSpPr>
          <p:spPr>
            <a:xfrm>
              <a:off x="3722209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2C58D26-0517-4AFA-96DC-F116F63DFA15}"/>
              </a:ext>
            </a:extLst>
          </p:cNvPr>
          <p:cNvGrpSpPr/>
          <p:nvPr/>
        </p:nvGrpSpPr>
        <p:grpSpPr>
          <a:xfrm>
            <a:off x="776688" y="2616784"/>
            <a:ext cx="3723750" cy="787523"/>
            <a:chOff x="3499628" y="4391156"/>
            <a:chExt cx="3546205" cy="7875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BE849A0-B892-4DC1-98F7-96A9DDFF7F1C}"/>
                </a:ext>
              </a:extLst>
            </p:cNvPr>
            <p:cNvSpPr/>
            <p:nvPr/>
          </p:nvSpPr>
          <p:spPr>
            <a:xfrm>
              <a:off x="3971221" y="4391156"/>
              <a:ext cx="3074612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30000"/>
                </a:spcBef>
              </a:pPr>
              <a:r>
                <a:rPr lang="zh-CN" altLang="en-US" sz="1600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为数不多的课本无</a:t>
              </a:r>
              <a:r>
                <a:rPr lang="en-US" altLang="zh-CN" sz="1600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bug</a:t>
              </a:r>
              <a:r>
                <a:rPr lang="zh-CN" altLang="en-US" sz="1600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情况</a:t>
              </a:r>
            </a:p>
          </p:txBody>
        </p:sp>
        <p:sp>
          <p:nvSpPr>
            <p:cNvPr id="35" name="play-button_88011">
              <a:extLst>
                <a:ext uri="{FF2B5EF4-FFF2-40B4-BE49-F238E27FC236}">
                  <a16:creationId xmlns:a16="http://schemas.microsoft.com/office/drawing/2014/main" id="{6226C4A3-0D37-4BC3-BDCD-EF4A4F5C65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99628" y="4514546"/>
              <a:ext cx="332657" cy="332718"/>
            </a:xfrm>
            <a:custGeom>
              <a:avLst/>
              <a:gdLst>
                <a:gd name="connsiteX0" fmla="*/ 56750 w 607390"/>
                <a:gd name="connsiteY0" fmla="*/ 456490 h 607501"/>
                <a:gd name="connsiteX1" fmla="*/ 56750 w 607390"/>
                <a:gd name="connsiteY1" fmla="*/ 523646 h 607501"/>
                <a:gd name="connsiteX2" fmla="*/ 113641 w 607390"/>
                <a:gd name="connsiteY2" fmla="*/ 531360 h 607501"/>
                <a:gd name="connsiteX3" fmla="*/ 102008 w 607390"/>
                <a:gd name="connsiteY3" fmla="*/ 519744 h 607501"/>
                <a:gd name="connsiteX4" fmla="*/ 56750 w 607390"/>
                <a:gd name="connsiteY4" fmla="*/ 456490 h 607501"/>
                <a:gd name="connsiteX5" fmla="*/ 534959 w 607390"/>
                <a:gd name="connsiteY5" fmla="*/ 262916 h 607501"/>
                <a:gd name="connsiteX6" fmla="*/ 412180 w 607390"/>
                <a:gd name="connsiteY6" fmla="*/ 404943 h 607501"/>
                <a:gd name="connsiteX7" fmla="*/ 405728 w 607390"/>
                <a:gd name="connsiteY7" fmla="*/ 411386 h 607501"/>
                <a:gd name="connsiteX8" fmla="*/ 408364 w 607390"/>
                <a:gd name="connsiteY8" fmla="*/ 429446 h 607501"/>
                <a:gd name="connsiteX9" fmla="*/ 356653 w 607390"/>
                <a:gd name="connsiteY9" fmla="*/ 479722 h 607501"/>
                <a:gd name="connsiteX10" fmla="*/ 332115 w 607390"/>
                <a:gd name="connsiteY10" fmla="*/ 473279 h 607501"/>
                <a:gd name="connsiteX11" fmla="*/ 227422 w 607390"/>
                <a:gd name="connsiteY11" fmla="*/ 541706 h 607501"/>
                <a:gd name="connsiteX12" fmla="*/ 303670 w 607390"/>
                <a:gd name="connsiteY12" fmla="*/ 555954 h 607501"/>
                <a:gd name="connsiteX13" fmla="*/ 308850 w 607390"/>
                <a:gd name="connsiteY13" fmla="*/ 555954 h 607501"/>
                <a:gd name="connsiteX14" fmla="*/ 544047 w 607390"/>
                <a:gd name="connsiteY14" fmla="*/ 327440 h 607501"/>
                <a:gd name="connsiteX15" fmla="*/ 534959 w 607390"/>
                <a:gd name="connsiteY15" fmla="*/ 262916 h 607501"/>
                <a:gd name="connsiteX16" fmla="*/ 285541 w 607390"/>
                <a:gd name="connsiteY16" fmla="*/ 154471 h 607501"/>
                <a:gd name="connsiteX17" fmla="*/ 337195 w 607390"/>
                <a:gd name="connsiteY17" fmla="*/ 206090 h 607501"/>
                <a:gd name="connsiteX18" fmla="*/ 285541 w 607390"/>
                <a:gd name="connsiteY18" fmla="*/ 257709 h 607501"/>
                <a:gd name="connsiteX19" fmla="*/ 233887 w 607390"/>
                <a:gd name="connsiteY19" fmla="*/ 206090 h 607501"/>
                <a:gd name="connsiteX20" fmla="*/ 285541 w 607390"/>
                <a:gd name="connsiteY20" fmla="*/ 154471 h 607501"/>
                <a:gd name="connsiteX21" fmla="*/ 308850 w 607390"/>
                <a:gd name="connsiteY21" fmla="*/ 88672 h 607501"/>
                <a:gd name="connsiteX22" fmla="*/ 73563 w 607390"/>
                <a:gd name="connsiteY22" fmla="*/ 318456 h 607501"/>
                <a:gd name="connsiteX23" fmla="*/ 138178 w 607390"/>
                <a:gd name="connsiteY23" fmla="*/ 484895 h 607501"/>
                <a:gd name="connsiteX24" fmla="*/ 171804 w 607390"/>
                <a:gd name="connsiteY24" fmla="*/ 513301 h 607501"/>
                <a:gd name="connsiteX25" fmla="*/ 306215 w 607390"/>
                <a:gd name="connsiteY25" fmla="*/ 429446 h 607501"/>
                <a:gd name="connsiteX26" fmla="*/ 306215 w 607390"/>
                <a:gd name="connsiteY26" fmla="*/ 426814 h 607501"/>
                <a:gd name="connsiteX27" fmla="*/ 357925 w 607390"/>
                <a:gd name="connsiteY27" fmla="*/ 376537 h 607501"/>
                <a:gd name="connsiteX28" fmla="*/ 367013 w 607390"/>
                <a:gd name="connsiteY28" fmla="*/ 377808 h 607501"/>
                <a:gd name="connsiteX29" fmla="*/ 376010 w 607390"/>
                <a:gd name="connsiteY29" fmla="*/ 368733 h 607501"/>
                <a:gd name="connsiteX30" fmla="*/ 511694 w 607390"/>
                <a:gd name="connsiteY30" fmla="*/ 203564 h 607501"/>
                <a:gd name="connsiteX31" fmla="*/ 479431 w 607390"/>
                <a:gd name="connsiteY31" fmla="*/ 161001 h 607501"/>
                <a:gd name="connsiteX32" fmla="*/ 313940 w 607390"/>
                <a:gd name="connsiteY32" fmla="*/ 88672 h 607501"/>
                <a:gd name="connsiteX33" fmla="*/ 308850 w 607390"/>
                <a:gd name="connsiteY33" fmla="*/ 88672 h 607501"/>
                <a:gd name="connsiteX34" fmla="*/ 508195 w 607390"/>
                <a:gd name="connsiteY34" fmla="*/ 50783 h 607501"/>
                <a:gd name="connsiteX35" fmla="*/ 438081 w 607390"/>
                <a:gd name="connsiteY35" fmla="*/ 69341 h 607501"/>
                <a:gd name="connsiteX36" fmla="*/ 515602 w 607390"/>
                <a:gd name="connsiteY36" fmla="*/ 126152 h 607501"/>
                <a:gd name="connsiteX37" fmla="*/ 537594 w 607390"/>
                <a:gd name="connsiteY37" fmla="*/ 153196 h 607501"/>
                <a:gd name="connsiteX38" fmla="*/ 554407 w 607390"/>
                <a:gd name="connsiteY38" fmla="*/ 89942 h 607501"/>
                <a:gd name="connsiteX39" fmla="*/ 545319 w 607390"/>
                <a:gd name="connsiteY39" fmla="*/ 60266 h 607501"/>
                <a:gd name="connsiteX40" fmla="*/ 508195 w 607390"/>
                <a:gd name="connsiteY40" fmla="*/ 50783 h 607501"/>
                <a:gd name="connsiteX41" fmla="*/ 500572 w 607390"/>
                <a:gd name="connsiteY41" fmla="*/ 756 h 607501"/>
                <a:gd name="connsiteX42" fmla="*/ 584125 w 607390"/>
                <a:gd name="connsiteY42" fmla="*/ 25418 h 607501"/>
                <a:gd name="connsiteX43" fmla="*/ 607390 w 607390"/>
                <a:gd name="connsiteY43" fmla="*/ 91303 h 607501"/>
                <a:gd name="connsiteX44" fmla="*/ 569857 w 607390"/>
                <a:gd name="connsiteY44" fmla="*/ 207466 h 607501"/>
                <a:gd name="connsiteX45" fmla="*/ 594485 w 607390"/>
                <a:gd name="connsiteY45" fmla="*/ 328711 h 607501"/>
                <a:gd name="connsiteX46" fmla="*/ 308850 w 607390"/>
                <a:gd name="connsiteY46" fmla="*/ 607501 h 607501"/>
                <a:gd name="connsiteX47" fmla="*/ 302307 w 607390"/>
                <a:gd name="connsiteY47" fmla="*/ 607501 h 607501"/>
                <a:gd name="connsiteX48" fmla="*/ 165351 w 607390"/>
                <a:gd name="connsiteY48" fmla="*/ 568841 h 607501"/>
                <a:gd name="connsiteX49" fmla="*/ 90376 w 607390"/>
                <a:gd name="connsiteY49" fmla="*/ 584269 h 607501"/>
                <a:gd name="connsiteX50" fmla="*/ 21852 w 607390"/>
                <a:gd name="connsiteY50" fmla="*/ 558495 h 607501"/>
                <a:gd name="connsiteX51" fmla="*/ 30940 w 607390"/>
                <a:gd name="connsiteY51" fmla="*/ 388154 h 607501"/>
                <a:gd name="connsiteX52" fmla="*/ 23125 w 607390"/>
                <a:gd name="connsiteY52" fmla="*/ 317095 h 607501"/>
                <a:gd name="connsiteX53" fmla="*/ 308850 w 607390"/>
                <a:gd name="connsiteY53" fmla="*/ 38304 h 607501"/>
                <a:gd name="connsiteX54" fmla="*/ 315303 w 607390"/>
                <a:gd name="connsiteY54" fmla="*/ 38304 h 607501"/>
                <a:gd name="connsiteX55" fmla="*/ 373466 w 607390"/>
                <a:gd name="connsiteY55" fmla="*/ 44838 h 607501"/>
                <a:gd name="connsiteX56" fmla="*/ 500572 w 607390"/>
                <a:gd name="connsiteY56" fmla="*/ 756 h 60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390" h="607501">
                  <a:moveTo>
                    <a:pt x="56750" y="456490"/>
                  </a:moveTo>
                  <a:cubicBezTo>
                    <a:pt x="46390" y="487527"/>
                    <a:pt x="46390" y="512030"/>
                    <a:pt x="56750" y="523646"/>
                  </a:cubicBezTo>
                  <a:cubicBezTo>
                    <a:pt x="67110" y="533992"/>
                    <a:pt x="86468" y="536533"/>
                    <a:pt x="113641" y="531360"/>
                  </a:cubicBezTo>
                  <a:lnTo>
                    <a:pt x="102008" y="519744"/>
                  </a:lnTo>
                  <a:cubicBezTo>
                    <a:pt x="83923" y="500414"/>
                    <a:pt x="68383" y="479722"/>
                    <a:pt x="56750" y="456490"/>
                  </a:cubicBezTo>
                  <a:close/>
                  <a:moveTo>
                    <a:pt x="534959" y="262916"/>
                  </a:moveTo>
                  <a:cubicBezTo>
                    <a:pt x="502697" y="309381"/>
                    <a:pt x="461346" y="358478"/>
                    <a:pt x="412180" y="404943"/>
                  </a:cubicBezTo>
                  <a:lnTo>
                    <a:pt x="405728" y="411386"/>
                  </a:lnTo>
                  <a:cubicBezTo>
                    <a:pt x="407000" y="416559"/>
                    <a:pt x="408364" y="423002"/>
                    <a:pt x="408364" y="429446"/>
                  </a:cubicBezTo>
                  <a:cubicBezTo>
                    <a:pt x="407000" y="456490"/>
                    <a:pt x="383735" y="479722"/>
                    <a:pt x="356653" y="479722"/>
                  </a:cubicBezTo>
                  <a:cubicBezTo>
                    <a:pt x="347565" y="479722"/>
                    <a:pt x="339840" y="477181"/>
                    <a:pt x="332115" y="473279"/>
                  </a:cubicBezTo>
                  <a:cubicBezTo>
                    <a:pt x="297218" y="500414"/>
                    <a:pt x="262320" y="523646"/>
                    <a:pt x="227422" y="541706"/>
                  </a:cubicBezTo>
                  <a:cubicBezTo>
                    <a:pt x="251960" y="550781"/>
                    <a:pt x="277769" y="555954"/>
                    <a:pt x="303670" y="555954"/>
                  </a:cubicBezTo>
                  <a:lnTo>
                    <a:pt x="308850" y="555954"/>
                  </a:lnTo>
                  <a:cubicBezTo>
                    <a:pt x="435446" y="555954"/>
                    <a:pt x="541502" y="453949"/>
                    <a:pt x="544047" y="327440"/>
                  </a:cubicBezTo>
                  <a:cubicBezTo>
                    <a:pt x="544047" y="305569"/>
                    <a:pt x="541502" y="283607"/>
                    <a:pt x="534959" y="262916"/>
                  </a:cubicBezTo>
                  <a:close/>
                  <a:moveTo>
                    <a:pt x="285541" y="154471"/>
                  </a:moveTo>
                  <a:cubicBezTo>
                    <a:pt x="314069" y="154471"/>
                    <a:pt x="337195" y="177582"/>
                    <a:pt x="337195" y="206090"/>
                  </a:cubicBezTo>
                  <a:cubicBezTo>
                    <a:pt x="337195" y="234598"/>
                    <a:pt x="314069" y="257709"/>
                    <a:pt x="285541" y="257709"/>
                  </a:cubicBezTo>
                  <a:cubicBezTo>
                    <a:pt x="257013" y="257709"/>
                    <a:pt x="233887" y="234598"/>
                    <a:pt x="233887" y="206090"/>
                  </a:cubicBezTo>
                  <a:cubicBezTo>
                    <a:pt x="233887" y="177582"/>
                    <a:pt x="257013" y="154471"/>
                    <a:pt x="285541" y="154471"/>
                  </a:cubicBezTo>
                  <a:close/>
                  <a:moveTo>
                    <a:pt x="308850" y="88672"/>
                  </a:moveTo>
                  <a:cubicBezTo>
                    <a:pt x="182164" y="88672"/>
                    <a:pt x="76198" y="190677"/>
                    <a:pt x="73563" y="318456"/>
                  </a:cubicBezTo>
                  <a:cubicBezTo>
                    <a:pt x="72291" y="380349"/>
                    <a:pt x="95556" y="439791"/>
                    <a:pt x="138178" y="484895"/>
                  </a:cubicBezTo>
                  <a:cubicBezTo>
                    <a:pt x="148539" y="495241"/>
                    <a:pt x="160171" y="504316"/>
                    <a:pt x="171804" y="513301"/>
                  </a:cubicBezTo>
                  <a:cubicBezTo>
                    <a:pt x="210609" y="495241"/>
                    <a:pt x="257140" y="468106"/>
                    <a:pt x="306215" y="429446"/>
                  </a:cubicBezTo>
                  <a:lnTo>
                    <a:pt x="306215" y="426814"/>
                  </a:lnTo>
                  <a:cubicBezTo>
                    <a:pt x="307487" y="398409"/>
                    <a:pt x="330752" y="376537"/>
                    <a:pt x="357925" y="376537"/>
                  </a:cubicBezTo>
                  <a:cubicBezTo>
                    <a:pt x="361833" y="376537"/>
                    <a:pt x="364378" y="377808"/>
                    <a:pt x="367013" y="377808"/>
                  </a:cubicBezTo>
                  <a:cubicBezTo>
                    <a:pt x="369558" y="375176"/>
                    <a:pt x="372103" y="371364"/>
                    <a:pt x="376010" y="368733"/>
                  </a:cubicBezTo>
                  <a:cubicBezTo>
                    <a:pt x="432901" y="314554"/>
                    <a:pt x="479431" y="256472"/>
                    <a:pt x="511694" y="203564"/>
                  </a:cubicBezTo>
                  <a:cubicBezTo>
                    <a:pt x="502697" y="189316"/>
                    <a:pt x="492336" y="173888"/>
                    <a:pt x="479431" y="161001"/>
                  </a:cubicBezTo>
                  <a:cubicBezTo>
                    <a:pt x="435446" y="115807"/>
                    <a:pt x="377283" y="89942"/>
                    <a:pt x="313940" y="88672"/>
                  </a:cubicBezTo>
                  <a:cubicBezTo>
                    <a:pt x="312667" y="89942"/>
                    <a:pt x="311395" y="88672"/>
                    <a:pt x="308850" y="88672"/>
                  </a:cubicBezTo>
                  <a:close/>
                  <a:moveTo>
                    <a:pt x="508195" y="50783"/>
                  </a:moveTo>
                  <a:cubicBezTo>
                    <a:pt x="490110" y="51917"/>
                    <a:pt x="466527" y="57725"/>
                    <a:pt x="438081" y="69341"/>
                  </a:cubicBezTo>
                  <a:cubicBezTo>
                    <a:pt x="466527" y="83499"/>
                    <a:pt x="492336" y="102920"/>
                    <a:pt x="515602" y="126152"/>
                  </a:cubicBezTo>
                  <a:cubicBezTo>
                    <a:pt x="523326" y="135137"/>
                    <a:pt x="531142" y="144212"/>
                    <a:pt x="537594" y="153196"/>
                  </a:cubicBezTo>
                  <a:cubicBezTo>
                    <a:pt x="547955" y="128693"/>
                    <a:pt x="554407" y="108002"/>
                    <a:pt x="554407" y="89942"/>
                  </a:cubicBezTo>
                  <a:cubicBezTo>
                    <a:pt x="554407" y="77055"/>
                    <a:pt x="551772" y="66710"/>
                    <a:pt x="545319" y="60266"/>
                  </a:cubicBezTo>
                  <a:cubicBezTo>
                    <a:pt x="538866" y="53188"/>
                    <a:pt x="526280" y="49648"/>
                    <a:pt x="508195" y="50783"/>
                  </a:cubicBezTo>
                  <a:close/>
                  <a:moveTo>
                    <a:pt x="500572" y="756"/>
                  </a:moveTo>
                  <a:cubicBezTo>
                    <a:pt x="536594" y="-2647"/>
                    <a:pt x="565358" y="5407"/>
                    <a:pt x="584125" y="25418"/>
                  </a:cubicBezTo>
                  <a:cubicBezTo>
                    <a:pt x="599665" y="42207"/>
                    <a:pt x="607390" y="64169"/>
                    <a:pt x="607390" y="91303"/>
                  </a:cubicBezTo>
                  <a:cubicBezTo>
                    <a:pt x="607390" y="124791"/>
                    <a:pt x="593122" y="164813"/>
                    <a:pt x="569857" y="207466"/>
                  </a:cubicBezTo>
                  <a:cubicBezTo>
                    <a:pt x="586669" y="244856"/>
                    <a:pt x="595757" y="286148"/>
                    <a:pt x="594485" y="328711"/>
                  </a:cubicBezTo>
                  <a:cubicBezTo>
                    <a:pt x="591850" y="482354"/>
                    <a:pt x="463891" y="607501"/>
                    <a:pt x="308850" y="607501"/>
                  </a:cubicBezTo>
                  <a:lnTo>
                    <a:pt x="302307" y="607501"/>
                  </a:lnTo>
                  <a:cubicBezTo>
                    <a:pt x="253232" y="606231"/>
                    <a:pt x="206702" y="592073"/>
                    <a:pt x="165351" y="568841"/>
                  </a:cubicBezTo>
                  <a:cubicBezTo>
                    <a:pt x="138178" y="579187"/>
                    <a:pt x="113641" y="584269"/>
                    <a:pt x="90376" y="584269"/>
                  </a:cubicBezTo>
                  <a:cubicBezTo>
                    <a:pt x="63203" y="584269"/>
                    <a:pt x="39937" y="576555"/>
                    <a:pt x="21852" y="558495"/>
                  </a:cubicBezTo>
                  <a:cubicBezTo>
                    <a:pt x="-10410" y="524917"/>
                    <a:pt x="-6593" y="465565"/>
                    <a:pt x="30940" y="388154"/>
                  </a:cubicBezTo>
                  <a:cubicBezTo>
                    <a:pt x="24488" y="364921"/>
                    <a:pt x="21852" y="341689"/>
                    <a:pt x="23125" y="317095"/>
                  </a:cubicBezTo>
                  <a:cubicBezTo>
                    <a:pt x="27032" y="163542"/>
                    <a:pt x="154991" y="38304"/>
                    <a:pt x="308850" y="38304"/>
                  </a:cubicBezTo>
                  <a:lnTo>
                    <a:pt x="315303" y="38304"/>
                  </a:lnTo>
                  <a:cubicBezTo>
                    <a:pt x="335932" y="38304"/>
                    <a:pt x="355381" y="40936"/>
                    <a:pt x="373466" y="44838"/>
                  </a:cubicBezTo>
                  <a:cubicBezTo>
                    <a:pt x="421269" y="19020"/>
                    <a:pt x="464550" y="4159"/>
                    <a:pt x="500572" y="756"/>
                  </a:cubicBezTo>
                  <a:close/>
                </a:path>
              </a:pathLst>
            </a:custGeom>
            <a:solidFill>
              <a:srgbClr val="F39900"/>
            </a:solidFill>
            <a:ln>
              <a:noFill/>
            </a:ln>
            <a:effectLst>
              <a:outerShdw blurRad="444500" sx="101000" sy="101000" algn="ctr" rotWithShape="0">
                <a:schemeClr val="bg1">
                  <a:lumMod val="75000"/>
                  <a:alpha val="9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50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D20EAB9-C2C4-412C-837A-995319A8B2D9}"/>
              </a:ext>
            </a:extLst>
          </p:cNvPr>
          <p:cNvSpPr/>
          <p:nvPr/>
        </p:nvSpPr>
        <p:spPr>
          <a:xfrm>
            <a:off x="4428877" y="326003"/>
            <a:ext cx="3440227" cy="367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主干：递归函数的 应用</a:t>
            </a: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1CEEA674-AF42-4ED0-AC30-47333DC28AD0}"/>
              </a:ext>
            </a:extLst>
          </p:cNvPr>
          <p:cNvSpPr/>
          <p:nvPr/>
        </p:nvSpPr>
        <p:spPr>
          <a:xfrm rot="5400000" flipV="1">
            <a:off x="7084930" y="-384449"/>
            <a:ext cx="1568348" cy="494675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D4E9BA-8D7D-4AD2-9DA2-C18DEA4B0712}"/>
              </a:ext>
            </a:extLst>
          </p:cNvPr>
          <p:cNvSpPr/>
          <p:nvPr/>
        </p:nvSpPr>
        <p:spPr>
          <a:xfrm>
            <a:off x="5578226" y="1336495"/>
            <a:ext cx="4764253" cy="1230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r>
              <a:rPr lang="zh-CN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 在每一次调用自己时，必须是（在某种意义上）更接近于解；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r>
              <a:rPr lang="zh-CN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 必须有一个终止处理或计算的准则。</a:t>
            </a:r>
          </a:p>
        </p:txBody>
      </p:sp>
      <p:sp>
        <p:nvSpPr>
          <p:cNvPr id="24" name="图文框 23">
            <a:extLst>
              <a:ext uri="{FF2B5EF4-FFF2-40B4-BE49-F238E27FC236}">
                <a16:creationId xmlns:a16="http://schemas.microsoft.com/office/drawing/2014/main" id="{4FF7BF00-92F2-4C5D-B9C0-CFE26CE61231}"/>
              </a:ext>
            </a:extLst>
          </p:cNvPr>
          <p:cNvSpPr/>
          <p:nvPr/>
        </p:nvSpPr>
        <p:spPr>
          <a:xfrm rot="5400000" flipV="1">
            <a:off x="7091463" y="2488699"/>
            <a:ext cx="2955822" cy="494675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5DD276-20E4-43A5-9000-7438E3EC0538}"/>
              </a:ext>
            </a:extLst>
          </p:cNvPr>
          <p:cNvSpPr/>
          <p:nvPr/>
        </p:nvSpPr>
        <p:spPr>
          <a:xfrm>
            <a:off x="6278496" y="3515906"/>
            <a:ext cx="4764253" cy="174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以十转二为例：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if (a &gt;= 2)	</a:t>
            </a:r>
            <a:r>
              <a:rPr lang="en-US" altLang="zh-CN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</a:t>
            </a:r>
            <a:r>
              <a:rPr lang="zh-CN" altLang="en-US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终止条件</a:t>
            </a:r>
            <a:endParaRPr lang="en-US" altLang="zh-CN" sz="1600" spc="300" dirty="0">
              <a:solidFill>
                <a:srgbClr val="00B05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show(a / 2);	</a:t>
            </a:r>
            <a:r>
              <a:rPr lang="en-US" altLang="zh-CN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</a:t>
            </a:r>
            <a:r>
              <a:rPr lang="zh-CN" altLang="en-US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不断去接近解</a:t>
            </a:r>
            <a:endParaRPr lang="en-US" altLang="zh-CN" sz="1600" spc="300" dirty="0">
              <a:solidFill>
                <a:srgbClr val="00B05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cout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&lt;&lt; a % 2;</a:t>
            </a:r>
            <a:endParaRPr lang="zh-CN" altLang="en-US" sz="16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B5884C-9344-44AF-AE21-027786A2D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4" t="10918" r="39288" b="33917"/>
          <a:stretch/>
        </p:blipFill>
        <p:spPr>
          <a:xfrm>
            <a:off x="540882" y="3427639"/>
            <a:ext cx="3385753" cy="25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文框 13">
            <a:extLst>
              <a:ext uri="{FF2B5EF4-FFF2-40B4-BE49-F238E27FC236}">
                <a16:creationId xmlns:a16="http://schemas.microsoft.com/office/drawing/2014/main" id="{32EAB766-F60E-4387-A550-44A541586463}"/>
              </a:ext>
            </a:extLst>
          </p:cNvPr>
          <p:cNvSpPr/>
          <p:nvPr/>
        </p:nvSpPr>
        <p:spPr>
          <a:xfrm rot="5400000" flipV="1">
            <a:off x="667968" y="1388663"/>
            <a:ext cx="5909313" cy="494675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055EA2-7F02-42A5-86EC-EF51F08CB6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8933069" y="5289652"/>
            <a:ext cx="2109676" cy="15683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CE6A21E-B2E6-4045-BA8C-4F928C39AF57}"/>
              </a:ext>
            </a:extLst>
          </p:cNvPr>
          <p:cNvSpPr/>
          <p:nvPr/>
        </p:nvSpPr>
        <p:spPr>
          <a:xfrm>
            <a:off x="1564987" y="943222"/>
            <a:ext cx="41152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 &lt;iostream&gt;</a:t>
            </a:r>
          </a:p>
          <a:p>
            <a:r>
              <a:rPr lang="en-US" altLang="zh-CN" sz="2000" dirty="0"/>
              <a:t>using namespace std;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十进制转二进制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class Date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	int x;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  <a:r>
              <a:rPr lang="zh-CN" altLang="en-US" sz="2000" dirty="0">
                <a:solidFill>
                  <a:srgbClr val="00B050"/>
                </a:solidFill>
              </a:rPr>
              <a:t>*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	</a:t>
            </a:r>
            <a:r>
              <a:rPr lang="zh-CN" altLang="en-US" sz="2000" dirty="0">
                <a:solidFill>
                  <a:srgbClr val="00B050"/>
                </a:solidFill>
              </a:rPr>
              <a:t>递归块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srgbClr val="00B050"/>
                </a:solidFill>
              </a:rPr>
              <a:t>	</a:t>
            </a:r>
            <a:r>
              <a:rPr lang="zh-CN" altLang="en-US" sz="2000" dirty="0">
                <a:solidFill>
                  <a:srgbClr val="00B050"/>
                </a:solidFill>
              </a:rPr>
              <a:t>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	Date(int xx) { x = xx; }	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初始化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	void print()	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打印结果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int a = x;</a:t>
            </a:r>
          </a:p>
          <a:p>
            <a:r>
              <a:rPr lang="en-US" altLang="zh-CN" sz="2000" dirty="0"/>
              <a:t>		show(a);	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调用递归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};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D7B937E-14CA-46D3-90B4-D3F6D296ED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896722" y="651883"/>
            <a:ext cx="505050" cy="5109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F641278-6110-4369-8A82-FA3AA629F8D1}"/>
              </a:ext>
            </a:extLst>
          </p:cNvPr>
          <p:cNvSpPr/>
          <p:nvPr/>
        </p:nvSpPr>
        <p:spPr>
          <a:xfrm>
            <a:off x="4428877" y="326003"/>
            <a:ext cx="3440227" cy="367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枝叶注释</a:t>
            </a:r>
          </a:p>
        </p:txBody>
      </p:sp>
      <p:sp>
        <p:nvSpPr>
          <p:cNvPr id="17" name="图文框 16">
            <a:extLst>
              <a:ext uri="{FF2B5EF4-FFF2-40B4-BE49-F238E27FC236}">
                <a16:creationId xmlns:a16="http://schemas.microsoft.com/office/drawing/2014/main" id="{9EB58047-87D9-4CAD-A25E-2F8B1A0D684B}"/>
              </a:ext>
            </a:extLst>
          </p:cNvPr>
          <p:cNvSpPr/>
          <p:nvPr/>
        </p:nvSpPr>
        <p:spPr>
          <a:xfrm rot="5400000" flipV="1">
            <a:off x="5614717" y="1388664"/>
            <a:ext cx="5909313" cy="494675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37436E-8C82-4267-ABB4-34513B8F2A31}"/>
              </a:ext>
            </a:extLst>
          </p:cNvPr>
          <p:cNvSpPr/>
          <p:nvPr/>
        </p:nvSpPr>
        <p:spPr>
          <a:xfrm>
            <a:off x="6511736" y="943223"/>
            <a:ext cx="41152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主函数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int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int x;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x;</a:t>
            </a:r>
          </a:p>
          <a:p>
            <a:r>
              <a:rPr lang="en-US" altLang="zh-CN" sz="2400" dirty="0"/>
              <a:t>	Date A(x);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A.print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	return 0;</a:t>
            </a:r>
          </a:p>
          <a:p>
            <a:r>
              <a:rPr lang="en-US" altLang="zh-CN" sz="2400" dirty="0"/>
              <a:t>}</a:t>
            </a:r>
            <a:endParaRPr lang="zh-CN" altLang="en-US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2A25A4C-726C-4D3E-9C48-C4C24E86B9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790220" y="651883"/>
            <a:ext cx="505050" cy="5109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49761A-1A92-4F74-A19C-5CA170B46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69" y="4509901"/>
            <a:ext cx="3733389" cy="8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384B60-68D1-43BD-9F8A-D5B540D9FB9F}"/>
              </a:ext>
            </a:extLst>
          </p:cNvPr>
          <p:cNvSpPr txBox="1"/>
          <p:nvPr/>
        </p:nvSpPr>
        <p:spPr>
          <a:xfrm>
            <a:off x="447846" y="436801"/>
            <a:ext cx="1484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125644" y="3044279"/>
            <a:ext cx="4134465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十进制化八进制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97AF1C7-44EC-4161-8934-0675D562CF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429369" y="1623001"/>
            <a:ext cx="2338088" cy="173815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7061B56-5C12-4499-9AB0-DDD381738DFF}"/>
              </a:ext>
            </a:extLst>
          </p:cNvPr>
          <p:cNvGrpSpPr/>
          <p:nvPr/>
        </p:nvGrpSpPr>
        <p:grpSpPr>
          <a:xfrm>
            <a:off x="2544989" y="1558771"/>
            <a:ext cx="2994858" cy="379545"/>
            <a:chOff x="1476375" y="371475"/>
            <a:chExt cx="2104437" cy="2667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E374E-E386-41AE-A793-EA83241BF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1BABB4-EAD9-4A81-BC6C-6A42096FF536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3E4B0D2-42F3-4D78-8FBC-A32DA75FB1AE}"/>
              </a:ext>
            </a:extLst>
          </p:cNvPr>
          <p:cNvSpPr txBox="1"/>
          <p:nvPr/>
        </p:nvSpPr>
        <p:spPr>
          <a:xfrm flipH="1">
            <a:off x="0" y="960783"/>
            <a:ext cx="4147457" cy="1497901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66D78-9F60-4461-9682-B19E8CA58305}"/>
              </a:ext>
            </a:extLst>
          </p:cNvPr>
          <p:cNvSpPr/>
          <p:nvPr/>
        </p:nvSpPr>
        <p:spPr>
          <a:xfrm>
            <a:off x="769527" y="1478900"/>
            <a:ext cx="2608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十进制转八进制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66594-562B-4C71-BEA2-DE1BB2C584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354933" y="2308680"/>
            <a:ext cx="858517" cy="7918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84DA3E-B6D2-40C6-9103-D21C2C86E8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451671" y="1642658"/>
            <a:ext cx="2338088" cy="1738152"/>
          </a:xfrm>
          <a:prstGeom prst="rect">
            <a:avLst/>
          </a:prstGeom>
        </p:spPr>
      </p:pic>
      <p:sp>
        <p:nvSpPr>
          <p:cNvPr id="12" name="图文框 11">
            <a:extLst>
              <a:ext uri="{FF2B5EF4-FFF2-40B4-BE49-F238E27FC236}">
                <a16:creationId xmlns:a16="http://schemas.microsoft.com/office/drawing/2014/main" id="{99C07DA5-C115-4306-8E64-244C7A06928B}"/>
              </a:ext>
            </a:extLst>
          </p:cNvPr>
          <p:cNvSpPr/>
          <p:nvPr/>
        </p:nvSpPr>
        <p:spPr>
          <a:xfrm rot="5400000" flipV="1">
            <a:off x="6773411" y="2401793"/>
            <a:ext cx="2955822" cy="494675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6B136D-A801-432F-8372-0CB546518171}"/>
              </a:ext>
            </a:extLst>
          </p:cNvPr>
          <p:cNvSpPr/>
          <p:nvPr/>
        </p:nvSpPr>
        <p:spPr>
          <a:xfrm>
            <a:off x="4428877" y="326003"/>
            <a:ext cx="3440227" cy="367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主干：递归函数的 应用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FECFDA-B773-4710-BE0D-47012E62C84F}"/>
              </a:ext>
            </a:extLst>
          </p:cNvPr>
          <p:cNvSpPr/>
          <p:nvPr/>
        </p:nvSpPr>
        <p:spPr>
          <a:xfrm>
            <a:off x="6096000" y="3487213"/>
            <a:ext cx="4764253" cy="174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if (a &gt;= 8)	</a:t>
            </a:r>
            <a:r>
              <a:rPr lang="en-US" altLang="zh-CN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</a:t>
            </a:r>
            <a:r>
              <a:rPr lang="zh-CN" altLang="en-US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终止条件</a:t>
            </a:r>
            <a:endParaRPr lang="en-US" altLang="zh-CN" sz="1600" spc="300" dirty="0">
              <a:solidFill>
                <a:srgbClr val="00B05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show(a / 8);	</a:t>
            </a:r>
            <a:r>
              <a:rPr lang="en-US" altLang="zh-CN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</a:t>
            </a:r>
            <a:r>
              <a:rPr lang="zh-CN" altLang="en-US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不断去接近解</a:t>
            </a:r>
            <a:endParaRPr lang="en-US" altLang="zh-CN" sz="1600" spc="300" dirty="0">
              <a:solidFill>
                <a:srgbClr val="00B05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cout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&lt;&lt; a % 8;</a:t>
            </a:r>
            <a:endParaRPr lang="zh-CN" altLang="en-US" sz="16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8E238C-5779-4A59-8798-BF7A809C7D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9" t="24147" r="34270" b="37348"/>
          <a:stretch/>
        </p:blipFill>
        <p:spPr>
          <a:xfrm>
            <a:off x="6166714" y="960783"/>
            <a:ext cx="3440228" cy="22202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C1E019-FC9A-4DA6-8D66-98651E11D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2" y="3611547"/>
            <a:ext cx="4903946" cy="16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2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384B60-68D1-43BD-9F8A-D5B540D9FB9F}"/>
              </a:ext>
            </a:extLst>
          </p:cNvPr>
          <p:cNvSpPr txBox="1"/>
          <p:nvPr/>
        </p:nvSpPr>
        <p:spPr>
          <a:xfrm>
            <a:off x="447846" y="436801"/>
            <a:ext cx="1484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320440" y="3044279"/>
            <a:ext cx="4265911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十进制化</a:t>
            </a:r>
            <a:r>
              <a:rPr lang="en-US" altLang="zh-CN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16</a:t>
            </a:r>
            <a:r>
              <a:rPr lang="zh-CN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7061B56-5C12-4499-9AB0-DDD381738DFF}"/>
              </a:ext>
            </a:extLst>
          </p:cNvPr>
          <p:cNvGrpSpPr/>
          <p:nvPr/>
        </p:nvGrpSpPr>
        <p:grpSpPr>
          <a:xfrm>
            <a:off x="2544989" y="1558771"/>
            <a:ext cx="2994858" cy="379545"/>
            <a:chOff x="1476375" y="371475"/>
            <a:chExt cx="2104437" cy="2667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BE374E-E386-41AE-A793-EA83241BF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1BABB4-EAD9-4A81-BC6C-6A42096FF536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3E4B0D2-42F3-4D78-8FBC-A32DA75FB1AE}"/>
              </a:ext>
            </a:extLst>
          </p:cNvPr>
          <p:cNvSpPr txBox="1"/>
          <p:nvPr/>
        </p:nvSpPr>
        <p:spPr>
          <a:xfrm flipH="1">
            <a:off x="0" y="960783"/>
            <a:ext cx="4147457" cy="1497901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566D78-9F60-4461-9682-B19E8CA58305}"/>
              </a:ext>
            </a:extLst>
          </p:cNvPr>
          <p:cNvSpPr/>
          <p:nvPr/>
        </p:nvSpPr>
        <p:spPr>
          <a:xfrm>
            <a:off x="715024" y="1478900"/>
            <a:ext cx="27174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十进制转</a:t>
            </a:r>
            <a:r>
              <a:rPr lang="en-US" altLang="zh-CN" sz="24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16</a:t>
            </a:r>
            <a:r>
              <a:rPr lang="zh-CN" altLang="en-US" sz="24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66594-562B-4C71-BEA2-DE1BB2C5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354933" y="2308680"/>
            <a:ext cx="858517" cy="791817"/>
          </a:xfrm>
          <a:prstGeom prst="rect">
            <a:avLst/>
          </a:prstGeom>
        </p:spPr>
      </p:pic>
      <p:sp>
        <p:nvSpPr>
          <p:cNvPr id="12" name="图文框 11">
            <a:extLst>
              <a:ext uri="{FF2B5EF4-FFF2-40B4-BE49-F238E27FC236}">
                <a16:creationId xmlns:a16="http://schemas.microsoft.com/office/drawing/2014/main" id="{99C07DA5-C115-4306-8E64-244C7A06928B}"/>
              </a:ext>
            </a:extLst>
          </p:cNvPr>
          <p:cNvSpPr/>
          <p:nvPr/>
        </p:nvSpPr>
        <p:spPr>
          <a:xfrm rot="5400000" flipV="1">
            <a:off x="1262743" y="2291243"/>
            <a:ext cx="2955822" cy="494675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6B136D-A801-432F-8372-0CB546518171}"/>
              </a:ext>
            </a:extLst>
          </p:cNvPr>
          <p:cNvSpPr/>
          <p:nvPr/>
        </p:nvSpPr>
        <p:spPr>
          <a:xfrm>
            <a:off x="4428877" y="326003"/>
            <a:ext cx="3440227" cy="367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主干：递归函数的 应用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FECFDA-B773-4710-BE0D-47012E62C84F}"/>
              </a:ext>
            </a:extLst>
          </p:cNvPr>
          <p:cNvSpPr/>
          <p:nvPr/>
        </p:nvSpPr>
        <p:spPr>
          <a:xfrm>
            <a:off x="585332" y="3376663"/>
            <a:ext cx="4764253" cy="174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if (a &gt;= 16)	</a:t>
            </a:r>
            <a:r>
              <a:rPr lang="en-US" altLang="zh-CN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</a:t>
            </a:r>
            <a:r>
              <a:rPr lang="zh-CN" altLang="en-US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终止条件</a:t>
            </a:r>
            <a:endParaRPr lang="en-US" altLang="zh-CN" sz="1600" spc="300" dirty="0">
              <a:solidFill>
                <a:srgbClr val="00B05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show(a / 16);	</a:t>
            </a:r>
            <a:r>
              <a:rPr lang="en-US" altLang="zh-CN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</a:t>
            </a:r>
            <a:r>
              <a:rPr lang="zh-CN" altLang="en-US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不断去接近解</a:t>
            </a:r>
            <a:endParaRPr lang="en-US" altLang="zh-CN" sz="1600" spc="300" dirty="0">
              <a:solidFill>
                <a:srgbClr val="00B05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cout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&lt;&lt; transform(a % 16);</a:t>
            </a:r>
            <a:endParaRPr lang="zh-CN" altLang="en-US" sz="16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3B027067-8ABD-46FA-9807-EA4421D54B30}"/>
              </a:ext>
            </a:extLst>
          </p:cNvPr>
          <p:cNvSpPr/>
          <p:nvPr/>
        </p:nvSpPr>
        <p:spPr>
          <a:xfrm rot="5400000" flipV="1">
            <a:off x="5991449" y="947389"/>
            <a:ext cx="5262155" cy="5288945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FBEFB6-2015-45D1-9466-01E428459CF2}"/>
              </a:ext>
            </a:extLst>
          </p:cNvPr>
          <p:cNvSpPr/>
          <p:nvPr/>
        </p:nvSpPr>
        <p:spPr>
          <a:xfrm>
            <a:off x="6096000" y="653691"/>
            <a:ext cx="5170998" cy="529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//16</a:t>
            </a:r>
            <a:r>
              <a:rPr lang="zh-CN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进制转换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char transform(int x)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{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char </a:t>
            </a:r>
            <a:r>
              <a:rPr lang="en-US" altLang="zh-CN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ts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;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if (x &lt; 10) 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</a:t>
            </a:r>
            <a:r>
              <a:rPr lang="en-US" altLang="zh-CN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//0(asc48) -&gt; 0(char)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</a:t>
            </a:r>
            <a:r>
              <a:rPr lang="en-US" altLang="zh-CN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ts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= char(x+48);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		else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	</a:t>
            </a:r>
            <a:r>
              <a:rPr lang="en-US" altLang="zh-CN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ts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= char(x + 55);</a:t>
            </a:r>
            <a:r>
              <a:rPr lang="en-US" altLang="zh-CN" sz="1600" spc="300" dirty="0">
                <a:solidFill>
                  <a:srgbClr val="00B05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//10 -&gt; A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	return </a:t>
            </a:r>
            <a:r>
              <a:rPr lang="en-US" altLang="zh-CN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ts</a:t>
            </a: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;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}</a:t>
            </a:r>
            <a:endParaRPr lang="zh-CN" altLang="en-US" sz="16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3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2" grpId="0" animBg="1"/>
      <p:bldP spid="17" grpId="0"/>
      <p:bldP spid="15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辛德拉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3230</TotalTime>
  <Words>445</Words>
  <Application>Microsoft Office PowerPoint</Application>
  <PresentationFormat>宽屏</PresentationFormat>
  <Paragraphs>93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思源黑体 CN Bold</vt:lpstr>
      <vt:lpstr>思源黑体 CN Regular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郑 有才</cp:lastModifiedBy>
  <cp:revision>231</cp:revision>
  <dcterms:created xsi:type="dcterms:W3CDTF">2017-08-18T03:02:00Z</dcterms:created>
  <dcterms:modified xsi:type="dcterms:W3CDTF">2020-11-02T14:59:23Z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