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0" r:id="rId1"/>
  </p:sldMasterIdLst>
  <p:notesMasterIdLst>
    <p:notesMasterId r:id="rId23"/>
  </p:notesMasterIdLst>
  <p:sldIdLst>
    <p:sldId id="262" r:id="rId2"/>
    <p:sldId id="264" r:id="rId3"/>
    <p:sldId id="266" r:id="rId4"/>
    <p:sldId id="270" r:id="rId5"/>
    <p:sldId id="277" r:id="rId6"/>
    <p:sldId id="265" r:id="rId7"/>
    <p:sldId id="275" r:id="rId8"/>
    <p:sldId id="287" r:id="rId9"/>
    <p:sldId id="276" r:id="rId10"/>
    <p:sldId id="288" r:id="rId11"/>
    <p:sldId id="289" r:id="rId12"/>
    <p:sldId id="286" r:id="rId13"/>
    <p:sldId id="290" r:id="rId14"/>
    <p:sldId id="267" r:id="rId15"/>
    <p:sldId id="291" r:id="rId16"/>
    <p:sldId id="278" r:id="rId17"/>
    <p:sldId id="292" r:id="rId18"/>
    <p:sldId id="293" r:id="rId19"/>
    <p:sldId id="294" r:id="rId20"/>
    <p:sldId id="295" r:id="rId21"/>
    <p:sldId id="263" r:id="rId22"/>
  </p:sldIdLst>
  <p:sldSz cx="12192000" cy="6858000"/>
  <p:notesSz cx="6858000" cy="9144000"/>
  <p:custDataLst>
    <p:tags r:id="rId2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686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17" autoAdjust="0"/>
  </p:normalViewPr>
  <p:slideViewPr>
    <p:cSldViewPr snapToGrid="0">
      <p:cViewPr varScale="1">
        <p:scale>
          <a:sx n="121" d="100"/>
          <a:sy n="121" d="100"/>
        </p:scale>
        <p:origin x="19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422CF-0D80-45B7-804E-B558B97AB2E8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8C390-5DFC-4387-A3E4-66C093589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878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0873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2413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34650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26597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80124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49809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32460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03234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58839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37431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8305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33606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34686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8741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3518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459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8092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7732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7428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0517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5658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包图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170A63-E7C7-4B53-A212-9F97EC6A10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88C729-B8A5-4B8D-BA6D-5AE061BB0DBD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93A1E2-1538-4285-94F6-570757C30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89CD98-4736-4B92-A87F-4633658D9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40D237-2A2B-4C32-B218-72E994CEDD6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图片包含 滑雪, 雪花&#10;&#10;已生成高可信度的说明">
            <a:extLst>
              <a:ext uri="{FF2B5EF4-FFF2-40B4-BE49-F238E27FC236}">
                <a16:creationId xmlns:a16="http://schemas.microsoft.com/office/drawing/2014/main" id="{0FD4CB60-A5AF-4F54-ABCC-86EE0F7FF8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149251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0951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7263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F3D5746-74EA-4D48-9319-918521DDD4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27" r="31184" b="21840"/>
          <a:stretch/>
        </p:blipFill>
        <p:spPr>
          <a:xfrm>
            <a:off x="373599" y="1637140"/>
            <a:ext cx="4393603" cy="3207201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8ED0F10C-7497-4968-8B89-9C39A49E9B85}"/>
              </a:ext>
            </a:extLst>
          </p:cNvPr>
          <p:cNvSpPr txBox="1"/>
          <p:nvPr/>
        </p:nvSpPr>
        <p:spPr>
          <a:xfrm>
            <a:off x="5250647" y="2135713"/>
            <a:ext cx="6384614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b="1" dirty="0">
                <a:solidFill>
                  <a:srgbClr val="142938"/>
                </a:solidFill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决策树的原理分析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8CEE4C9-BE9C-4A0E-9FA3-DA9FF0299B58}"/>
              </a:ext>
            </a:extLst>
          </p:cNvPr>
          <p:cNvSpPr txBox="1"/>
          <p:nvPr/>
        </p:nvSpPr>
        <p:spPr>
          <a:xfrm>
            <a:off x="5352803" y="3290102"/>
            <a:ext cx="4393603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rPr>
              <a:t> 原理解析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rPr>
              <a:t>/</a:t>
            </a:r>
            <a:r>
              <a:rPr lang="zh-CN" altLang="en-US" sz="1400" dirty="0">
                <a:solidFill>
                  <a:prstClr val="black"/>
                </a:solidFill>
                <a:latin typeface="Century Gothic" panose="020B0502020202020204" pitchFamily="34" charset="0"/>
                <a:ea typeface="微软雅黑"/>
              </a:rPr>
              <a:t>实际数据分析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微软雅黑"/>
              <a:cs typeface="+mn-cs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5CB521C4-2991-4DA4-9331-2D92ABBE2BEA}"/>
              </a:ext>
            </a:extLst>
          </p:cNvPr>
          <p:cNvGrpSpPr/>
          <p:nvPr/>
        </p:nvGrpSpPr>
        <p:grpSpPr>
          <a:xfrm>
            <a:off x="5352803" y="3759579"/>
            <a:ext cx="1765300" cy="316802"/>
            <a:chOff x="1244534" y="3522134"/>
            <a:chExt cx="1765300" cy="316802"/>
          </a:xfrm>
          <a:solidFill>
            <a:srgbClr val="7F0303"/>
          </a:solidFill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3318573-68CC-4C36-AED0-6CD82C243D32}"/>
                </a:ext>
              </a:extLst>
            </p:cNvPr>
            <p:cNvSpPr/>
            <p:nvPr/>
          </p:nvSpPr>
          <p:spPr>
            <a:xfrm>
              <a:off x="1244534" y="3522134"/>
              <a:ext cx="1765300" cy="316802"/>
            </a:xfrm>
            <a:prstGeom prst="rect">
              <a:avLst/>
            </a:prstGeom>
            <a:solidFill>
              <a:srgbClr val="115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15687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8E83C6FA-55BF-40CE-914C-897DD46B13A5}"/>
                </a:ext>
              </a:extLst>
            </p:cNvPr>
            <p:cNvSpPr txBox="1"/>
            <p:nvPr/>
          </p:nvSpPr>
          <p:spPr>
            <a:xfrm>
              <a:off x="1322953" y="3526647"/>
              <a:ext cx="1539776" cy="307777"/>
            </a:xfrm>
            <a:prstGeom prst="rect">
              <a:avLst/>
            </a:prstGeom>
            <a:solidFill>
              <a:srgbClr val="115687"/>
            </a:solidFill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b="1" dirty="0">
                  <a:solidFill>
                    <a:prstClr val="white"/>
                  </a:solidFill>
                  <a:latin typeface="Century Gothic" panose="020B0502020202020204" pitchFamily="34" charset="0"/>
                  <a:ea typeface="微软雅黑"/>
                </a:rPr>
                <a:t>班级</a:t>
              </a: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/>
                  <a:cs typeface="+mn-cs"/>
                </a:rPr>
                <a:t>：电信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/>
                  <a:cs typeface="+mn-cs"/>
                </a:rPr>
                <a:t>1901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endParaRPr>
            </a:p>
          </p:txBody>
        </p: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6F87290B-A2DF-4BE4-A6C0-EDE28284ACDD}"/>
              </a:ext>
            </a:extLst>
          </p:cNvPr>
          <p:cNvSpPr/>
          <p:nvPr/>
        </p:nvSpPr>
        <p:spPr>
          <a:xfrm>
            <a:off x="7391960" y="3759579"/>
            <a:ext cx="3051064" cy="324788"/>
          </a:xfrm>
          <a:prstGeom prst="rect">
            <a:avLst/>
          </a:prstGeom>
          <a:solidFill>
            <a:srgbClr val="1156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rPr>
              <a:t>汇报人：郑有才，陈凯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A23CEB5-073A-4753-A87B-00003BD18E7B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918018C-8C36-4384-93B5-75D7D76CB45B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DCB7924-F462-4143-9250-815364083204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AD0CA3EC-4688-4A59-B5E0-8B8F9F548FC5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7AB8EFB4-7346-4C2E-9699-945F28A90154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089B390F-CFB4-48B5-940C-71D36E32927B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D21ACD72-9D50-4799-B9C1-85D6C056D038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307884AE-B85D-4775-9774-DCF9A6DC34AB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656EDB8F-C627-4934-81CF-7120174348B3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DB680386-E971-4C48-9236-7722E3F401C6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45112039-02DE-453A-91D0-09B4CF77D8CE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DAC09BC5-666C-43B7-A059-B34F1D596C54}"/>
              </a:ext>
            </a:extLst>
          </p:cNvPr>
          <p:cNvGrpSpPr/>
          <p:nvPr/>
        </p:nvGrpSpPr>
        <p:grpSpPr>
          <a:xfrm>
            <a:off x="0" y="0"/>
            <a:ext cx="12192000" cy="228600"/>
            <a:chOff x="0" y="6629400"/>
            <a:chExt cx="12192000" cy="228600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6BBEBE33-73B4-4F6A-BA7B-1D5B9F2E2E26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1A6E7052-8BAE-4373-91D6-0FAA1570FBC0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DADD60A8-3C8E-4BB6-A413-F849D4910899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F1D87B47-2AAB-42A6-8FFF-97DDFEFCAC7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B3EE3386-ABDA-40F3-9F01-42A045B35182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90E65833-AEF6-4095-9576-2053EF4E0FE7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A261ADD6-A5A0-401F-B735-757092854532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CD363411-C167-4A03-8A26-C937E69B58F7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5D1C6557-4A71-4130-BBA7-B8077B3119D5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8999ACF3-7254-4D28-A421-7FAF5CEA3801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CE64E015-484D-47B2-8A81-4ACC95231A47}"/>
              </a:ext>
            </a:extLst>
          </p:cNvPr>
          <p:cNvSpPr/>
          <p:nvPr/>
        </p:nvSpPr>
        <p:spPr>
          <a:xfrm>
            <a:off x="7391960" y="4390748"/>
            <a:ext cx="3051064" cy="324788"/>
          </a:xfrm>
          <a:prstGeom prst="rect">
            <a:avLst/>
          </a:prstGeom>
          <a:solidFill>
            <a:srgbClr val="1156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rPr>
              <a:t>指导老师：刘加海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BEFB31-01BA-438A-8D1A-AE01239CCE60}"/>
              </a:ext>
            </a:extLst>
          </p:cNvPr>
          <p:cNvSpPr txBox="1"/>
          <p:nvPr/>
        </p:nvSpPr>
        <p:spPr>
          <a:xfrm>
            <a:off x="1615424" y="2856019"/>
            <a:ext cx="1341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首页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96251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02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1748740" y="547446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zh-CN" altLang="en-US" sz="2000" b="1" i="0" dirty="0">
                <a:solidFill>
                  <a:srgbClr val="314659"/>
                </a:solidFill>
                <a:effectLst/>
                <a:latin typeface="Lato"/>
              </a:rPr>
              <a:t>数据解析</a:t>
            </a:r>
          </a:p>
        </p:txBody>
      </p:sp>
      <p:pic>
        <p:nvPicPr>
          <p:cNvPr id="61" name="图片 60">
            <a:extLst>
              <a:ext uri="{FF2B5EF4-FFF2-40B4-BE49-F238E27FC236}">
                <a16:creationId xmlns:a16="http://schemas.microsoft.com/office/drawing/2014/main" id="{24A80903-88EA-40F9-B1C5-F7D4430D79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487" y="1926312"/>
            <a:ext cx="9706866" cy="4463460"/>
          </a:xfrm>
          <a:prstGeom prst="rect">
            <a:avLst/>
          </a:prstGeom>
        </p:spPr>
      </p:pic>
      <p:sp>
        <p:nvSpPr>
          <p:cNvPr id="62" name="矩形 30">
            <a:extLst>
              <a:ext uri="{FF2B5EF4-FFF2-40B4-BE49-F238E27FC236}">
                <a16:creationId xmlns:a16="http://schemas.microsoft.com/office/drawing/2014/main" id="{D413BF5A-1515-41C6-BFF4-37DF4D01D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757" y="1299912"/>
            <a:ext cx="8154572" cy="4649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38607" tIns="69304" rIns="138607" bIns="69304">
            <a:spAutoFit/>
          </a:bodyPr>
          <a:lstStyle/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.txt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文本，获取每一列的特征值，及最后一列目标的标签值</a:t>
            </a:r>
            <a:endParaRPr lang="en-US" altLang="zh-CN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15367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02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1748740" y="547446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zh-CN" altLang="en-US" sz="2000" b="1" i="0" dirty="0">
                <a:solidFill>
                  <a:srgbClr val="314659"/>
                </a:solidFill>
                <a:effectLst/>
                <a:latin typeface="Lato"/>
              </a:rPr>
              <a:t>数据解析</a:t>
            </a:r>
          </a:p>
        </p:txBody>
      </p:sp>
      <p:sp>
        <p:nvSpPr>
          <p:cNvPr id="59" name="矩形 30">
            <a:extLst>
              <a:ext uri="{FF2B5EF4-FFF2-40B4-BE49-F238E27FC236}">
                <a16:creationId xmlns:a16="http://schemas.microsoft.com/office/drawing/2014/main" id="{36E0A4F5-DABD-49C7-8DFC-A3FEC3681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4487" y="3515602"/>
            <a:ext cx="4992389" cy="428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38607" tIns="69304" rIns="138607" bIns="69304">
            <a:spAutoFit/>
          </a:bodyPr>
          <a:lstStyle/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模型训练及结果预测</a:t>
            </a: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4" name="图片 63">
            <a:extLst>
              <a:ext uri="{FF2B5EF4-FFF2-40B4-BE49-F238E27FC236}">
                <a16:creationId xmlns:a16="http://schemas.microsoft.com/office/drawing/2014/main" id="{0AE8BB3A-7FF9-44B7-BA71-32027D0185A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396"/>
          <a:stretch/>
        </p:blipFill>
        <p:spPr>
          <a:xfrm>
            <a:off x="2156271" y="1475441"/>
            <a:ext cx="9273729" cy="185055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40335EA-88CF-4DE2-9EBF-C01CF15777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270" y="4043487"/>
            <a:ext cx="9273729" cy="2454295"/>
          </a:xfrm>
          <a:prstGeom prst="rect">
            <a:avLst/>
          </a:prstGeom>
        </p:spPr>
      </p:pic>
      <p:sp>
        <p:nvSpPr>
          <p:cNvPr id="22" name="矩形 30">
            <a:extLst>
              <a:ext uri="{FF2B5EF4-FFF2-40B4-BE49-F238E27FC236}">
                <a16:creationId xmlns:a16="http://schemas.microsoft.com/office/drawing/2014/main" id="{4DE0D75D-8A7D-401F-8305-4064C8CDB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6907" y="1046554"/>
            <a:ext cx="4992389" cy="428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38607" tIns="69304" rIns="138607" bIns="69304">
            <a:spAutoFit/>
          </a:bodyPr>
          <a:lstStyle/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序列化</a:t>
            </a: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46667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B244575-4136-48BD-97DD-9EB61A249A5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047E516-A545-47C0-8DB1-8D71DB27EB17}"/>
              </a:ext>
            </a:extLst>
          </p:cNvPr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02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944B8081-FB8A-456C-A9D4-BFDBB8282D74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476DCCE8-4004-4E56-B56C-7967605C733A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85EFE7C-15FE-43D7-9CF0-86B43F828D03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5AE983E3-5632-4F6E-B10F-92202C0FCA6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B2DD7C2-815E-4D34-AB2C-52A21DAC96AE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A49AA9B-8207-4367-94DD-EC6024770162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8657CCEE-A333-47F8-A36D-0AEDAE3F7B6B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588218D-6554-48BF-B600-BE222C55228D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C616C1D-0C89-411C-B7D6-6C6C1E77997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5D84DB6-9433-4A31-8283-1D767D25BD30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9EDFE7C-886D-45AA-A3AD-6E2011D9A491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61495C8C-F7D4-41C7-97C4-90BEF46C122D}"/>
              </a:ext>
            </a:extLst>
          </p:cNvPr>
          <p:cNvSpPr/>
          <p:nvPr/>
        </p:nvSpPr>
        <p:spPr>
          <a:xfrm>
            <a:off x="1748740" y="547446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000" b="1" i="0" dirty="0">
                <a:solidFill>
                  <a:srgbClr val="314659"/>
                </a:solidFill>
                <a:effectLst/>
                <a:latin typeface="Lato"/>
              </a:rPr>
              <a:t>预测类型</a:t>
            </a:r>
          </a:p>
        </p:txBody>
      </p:sp>
      <p:sp>
        <p:nvSpPr>
          <p:cNvPr id="48" name="矩形 30">
            <a:extLst>
              <a:ext uri="{FF2B5EF4-FFF2-40B4-BE49-F238E27FC236}">
                <a16:creationId xmlns:a16="http://schemas.microsoft.com/office/drawing/2014/main" id="{13578C73-24BA-4F90-8C74-6CF10AFD9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319" y="1195348"/>
            <a:ext cx="2254135" cy="5010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38607" tIns="69304" rIns="138607" bIns="69304">
            <a:spAutoFit/>
          </a:bodyPr>
          <a:lstStyle/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待测试数据集</a:t>
            </a: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30">
            <a:extLst>
              <a:ext uri="{FF2B5EF4-FFF2-40B4-BE49-F238E27FC236}">
                <a16:creationId xmlns:a16="http://schemas.microsoft.com/office/drawing/2014/main" id="{FFE21E6C-06BA-4D57-9DD1-D3B4C3E6E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640" y="1604019"/>
            <a:ext cx="3148818" cy="4649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38607" tIns="69304" rIns="138607" bIns="69304">
            <a:spAutoFit/>
          </a:bodyPr>
          <a:lstStyle/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选取三个测试集进行测试</a:t>
            </a:r>
            <a:endParaRPr lang="en-US" altLang="zh-CN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BED1028-E4B1-4226-9F35-7CE7CB67E400}"/>
              </a:ext>
            </a:extLst>
          </p:cNvPr>
          <p:cNvSpPr txBox="1"/>
          <p:nvPr/>
        </p:nvSpPr>
        <p:spPr>
          <a:xfrm>
            <a:off x="1607127" y="2041819"/>
            <a:ext cx="1058487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i="0" dirty="0">
                <a:solidFill>
                  <a:srgbClr val="314659"/>
                </a:solidFill>
                <a:effectLst/>
                <a:latin typeface="Lato"/>
              </a:rPr>
              <a:t>test = [ [“</a:t>
            </a:r>
            <a:r>
              <a:rPr lang="en-US" altLang="zh-CN" sz="2800" b="1" i="0" dirty="0" err="1">
                <a:solidFill>
                  <a:srgbClr val="314659"/>
                </a:solidFill>
                <a:effectLst/>
                <a:latin typeface="Lato"/>
              </a:rPr>
              <a:t>presbyopic</a:t>
            </a:r>
            <a:r>
              <a:rPr lang="en-US" altLang="zh-CN" sz="2800" b="1" i="0" dirty="0">
                <a:solidFill>
                  <a:srgbClr val="314659"/>
                </a:solidFill>
                <a:effectLst/>
                <a:latin typeface="Lato"/>
              </a:rPr>
              <a:t>”, “yes”, “myope”, “normal”],</a:t>
            </a:r>
          </a:p>
          <a:p>
            <a:r>
              <a:rPr lang="en-US" altLang="zh-CN" sz="2800" b="1" i="0" dirty="0">
                <a:solidFill>
                  <a:srgbClr val="314659"/>
                </a:solidFill>
                <a:effectLst/>
                <a:latin typeface="Lato"/>
              </a:rPr>
              <a:t>[“young”, “no” ,“myope”, “normal”],</a:t>
            </a:r>
          </a:p>
          <a:p>
            <a:r>
              <a:rPr lang="en-US" altLang="zh-CN" sz="2800" b="1" i="0" dirty="0">
                <a:solidFill>
                  <a:srgbClr val="314659"/>
                </a:solidFill>
                <a:effectLst/>
                <a:latin typeface="Lato"/>
              </a:rPr>
              <a:t>[“pre”, “yes”, “hyper”, “reduced”] ]</a:t>
            </a:r>
            <a:endParaRPr lang="zh-CN" altLang="en-US" sz="2800" b="1" dirty="0"/>
          </a:p>
        </p:txBody>
      </p:sp>
      <p:sp>
        <p:nvSpPr>
          <p:cNvPr id="52" name="矩形 30">
            <a:extLst>
              <a:ext uri="{FF2B5EF4-FFF2-40B4-BE49-F238E27FC236}">
                <a16:creationId xmlns:a16="http://schemas.microsoft.com/office/drawing/2014/main" id="{EB82B5D4-F00D-45B4-8C52-E876D5F14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640" y="3446385"/>
            <a:ext cx="2347460" cy="4649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38607" tIns="69304" rIns="138607" bIns="69304">
            <a:spAutoFit/>
          </a:bodyPr>
          <a:lstStyle/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序列化后</a:t>
            </a:r>
            <a:endParaRPr lang="en-US" altLang="zh-CN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238A375-EE80-40BD-A1B2-3DE5BBC0636F}"/>
              </a:ext>
            </a:extLst>
          </p:cNvPr>
          <p:cNvSpPr txBox="1"/>
          <p:nvPr/>
        </p:nvSpPr>
        <p:spPr>
          <a:xfrm>
            <a:off x="1565563" y="3886597"/>
            <a:ext cx="1058487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i="0" dirty="0">
                <a:solidFill>
                  <a:srgbClr val="314659"/>
                </a:solidFill>
                <a:effectLst/>
                <a:latin typeface="Lato"/>
              </a:rPr>
              <a:t>test = [ [1, 1, 1, 0], </a:t>
            </a:r>
          </a:p>
          <a:p>
            <a:r>
              <a:rPr lang="en-US" altLang="zh-CN" sz="2800" b="1" i="0" dirty="0">
                <a:solidFill>
                  <a:srgbClr val="314659"/>
                </a:solidFill>
                <a:effectLst/>
                <a:latin typeface="Lato"/>
              </a:rPr>
              <a:t>[2, 0, 1, 0], </a:t>
            </a:r>
          </a:p>
          <a:p>
            <a:r>
              <a:rPr lang="en-US" altLang="zh-CN" sz="2800" b="1" i="0" dirty="0">
                <a:solidFill>
                  <a:srgbClr val="314659"/>
                </a:solidFill>
                <a:effectLst/>
                <a:latin typeface="Lato"/>
              </a:rPr>
              <a:t>[0, 1, 0, 1] ]</a:t>
            </a:r>
          </a:p>
        </p:txBody>
      </p:sp>
    </p:spTree>
    <p:extLst>
      <p:ext uri="{BB962C8B-B14F-4D97-AF65-F5344CB8AC3E}">
        <p14:creationId xmlns:p14="http://schemas.microsoft.com/office/powerpoint/2010/main" val="36915586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B244575-4136-48BD-97DD-9EB61A249A5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047E516-A545-47C0-8DB1-8D71DB27EB17}"/>
              </a:ext>
            </a:extLst>
          </p:cNvPr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02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944B8081-FB8A-456C-A9D4-BFDBB8282D74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476DCCE8-4004-4E56-B56C-7967605C733A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85EFE7C-15FE-43D7-9CF0-86B43F828D03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5AE983E3-5632-4F6E-B10F-92202C0FCA6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B2DD7C2-815E-4D34-AB2C-52A21DAC96AE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A49AA9B-8207-4367-94DD-EC6024770162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8657CCEE-A333-47F8-A36D-0AEDAE3F7B6B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588218D-6554-48BF-B600-BE222C55228D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C616C1D-0C89-411C-B7D6-6C6C1E77997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5D84DB6-9433-4A31-8283-1D767D25BD30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9EDFE7C-886D-45AA-A3AD-6E2011D9A491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61495C8C-F7D4-41C7-97C4-90BEF46C122D}"/>
              </a:ext>
            </a:extLst>
          </p:cNvPr>
          <p:cNvSpPr/>
          <p:nvPr/>
        </p:nvSpPr>
        <p:spPr>
          <a:xfrm>
            <a:off x="1748740" y="547446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000" b="1" i="0" dirty="0">
                <a:solidFill>
                  <a:srgbClr val="314659"/>
                </a:solidFill>
                <a:effectLst/>
                <a:latin typeface="Lato"/>
              </a:rPr>
              <a:t>预测类型</a:t>
            </a:r>
          </a:p>
        </p:txBody>
      </p:sp>
      <p:sp>
        <p:nvSpPr>
          <p:cNvPr id="55" name="矩形 30">
            <a:extLst>
              <a:ext uri="{FF2B5EF4-FFF2-40B4-BE49-F238E27FC236}">
                <a16:creationId xmlns:a16="http://schemas.microsoft.com/office/drawing/2014/main" id="{D1295BE2-42BF-4F9F-A60F-F17634753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598" y="1328761"/>
            <a:ext cx="1585460" cy="5010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38607" tIns="69304" rIns="138607" bIns="69304">
            <a:spAutoFit/>
          </a:bodyPr>
          <a:lstStyle/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预测结果</a:t>
            </a: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30">
            <a:extLst>
              <a:ext uri="{FF2B5EF4-FFF2-40B4-BE49-F238E27FC236}">
                <a16:creationId xmlns:a16="http://schemas.microsoft.com/office/drawing/2014/main" id="{B8161D0E-894D-405A-8BA8-FB401AB6F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72" y="1829847"/>
            <a:ext cx="5010128" cy="4649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38607" tIns="69304" rIns="138607" bIns="69304">
            <a:spAutoFit/>
          </a:bodyPr>
          <a:lstStyle/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运用 决策树 预测分类结果： 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 2 1]</a:t>
            </a:r>
          </a:p>
        </p:txBody>
      </p:sp>
      <p:sp>
        <p:nvSpPr>
          <p:cNvPr id="57" name="矩形 30">
            <a:extLst>
              <a:ext uri="{FF2B5EF4-FFF2-40B4-BE49-F238E27FC236}">
                <a16:creationId xmlns:a16="http://schemas.microsoft.com/office/drawing/2014/main" id="{61AD1300-D7A0-4C47-A1FF-83B3468C9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71" y="2180998"/>
            <a:ext cx="6018313" cy="4649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38607" tIns="69304" rIns="138607" bIns="69304">
            <a:spAutoFit/>
          </a:bodyPr>
          <a:lstStyle/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[hard, soft, no lenses]【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硬材质，软材质，不适合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</p:txBody>
      </p:sp>
      <p:pic>
        <p:nvPicPr>
          <p:cNvPr id="61" name="图片 60">
            <a:extLst>
              <a:ext uri="{FF2B5EF4-FFF2-40B4-BE49-F238E27FC236}">
                <a16:creationId xmlns:a16="http://schemas.microsoft.com/office/drawing/2014/main" id="{430444AE-1677-474F-8269-90700D67E3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05" y="2973012"/>
            <a:ext cx="9845790" cy="17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638764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255976" y="1683876"/>
            <a:ext cx="5345192" cy="349024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1473072" y="2845142"/>
            <a:ext cx="18644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PART 02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4B86FD1-B53D-42AD-B844-7B4095A15769}"/>
              </a:ext>
            </a:extLst>
          </p:cNvPr>
          <p:cNvSpPr/>
          <p:nvPr/>
        </p:nvSpPr>
        <p:spPr>
          <a:xfrm>
            <a:off x="6096000" y="3568417"/>
            <a:ext cx="52695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altLang="zh-CN" dirty="0">
                <a:solidFill>
                  <a:prstClr val="black"/>
                </a:solidFill>
                <a:latin typeface="Century Gothic" panose="020B0502020202020204" pitchFamily="34" charset="0"/>
              </a:rPr>
              <a:t>Ⅱ.</a:t>
            </a:r>
            <a:r>
              <a:rPr lang="zh-CN" altLang="en-US" dirty="0">
                <a:solidFill>
                  <a:prstClr val="black"/>
                </a:solidFill>
                <a:latin typeface="Century Gothic" panose="020B0502020202020204" pitchFamily="34" charset="0"/>
              </a:rPr>
              <a:t>鸢尾花数据集分类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F006F6EE-4F24-49B1-8812-894CF4759346}"/>
              </a:ext>
            </a:extLst>
          </p:cNvPr>
          <p:cNvSpPr/>
          <p:nvPr/>
        </p:nvSpPr>
        <p:spPr>
          <a:xfrm rot="7200000">
            <a:off x="10169861" y="3040721"/>
            <a:ext cx="488804" cy="4213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52F7688-F584-45E8-9124-1E4C0692F793}"/>
              </a:ext>
            </a:extLst>
          </p:cNvPr>
          <p:cNvSpPr txBox="1"/>
          <p:nvPr/>
        </p:nvSpPr>
        <p:spPr>
          <a:xfrm>
            <a:off x="6078815" y="2598003"/>
            <a:ext cx="4640113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914400">
              <a:defRPr/>
            </a:pPr>
            <a:r>
              <a:rPr lang="zh-CN" altLang="en-US" sz="4800" b="1" dirty="0">
                <a:solidFill>
                  <a:srgbClr val="142938"/>
                </a:solidFill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实际数据分析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46514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 animBg="1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02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1748740" y="547446"/>
            <a:ext cx="33073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根结点：鸢尾花数据集分类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矩形 30">
            <a:extLst>
              <a:ext uri="{FF2B5EF4-FFF2-40B4-BE49-F238E27FC236}">
                <a16:creationId xmlns:a16="http://schemas.microsoft.com/office/drawing/2014/main" id="{A55AC00F-A170-45D5-BCDB-1BA2F4BC9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4487" y="932406"/>
            <a:ext cx="7950347" cy="18056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38607" tIns="69304" rIns="138607" bIns="69304">
            <a:spAutoFit/>
          </a:bodyPr>
          <a:lstStyle/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部分数据：</a:t>
            </a:r>
            <a:endParaRPr lang="en-US" altLang="zh-CN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内部结点：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en-US" altLang="zh-CN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sepal_len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'</a:t>
            </a:r>
            <a:r>
              <a:rPr lang="en-US" altLang="zh-CN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sepal_width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'</a:t>
            </a:r>
            <a:r>
              <a:rPr lang="en-US" altLang="zh-CN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petal_len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'</a:t>
            </a:r>
            <a:r>
              <a:rPr lang="en-US" altLang="zh-CN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petal_width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‘</a:t>
            </a:r>
          </a:p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叶结点：山鸢尾（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Iris-</a:t>
            </a:r>
            <a:r>
              <a:rPr lang="en-US" altLang="zh-CN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setosa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）、变色鸢尾（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Iris-versicolor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）和维吉尼亚鸢尾（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Iris-virginica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endParaRPr lang="en-US" altLang="zh-CN" sz="1247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ABDA7F37-A96B-4AB4-8211-BB9A26C71F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653" y="2169301"/>
            <a:ext cx="7250693" cy="425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613155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02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932243" y="1634403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①数据及库导入</a:t>
            </a:r>
          </a:p>
        </p:txBody>
      </p:sp>
      <p:sp>
        <p:nvSpPr>
          <p:cNvPr id="39" name="矩形 30">
            <a:extLst>
              <a:ext uri="{FF2B5EF4-FFF2-40B4-BE49-F238E27FC236}">
                <a16:creationId xmlns:a16="http://schemas.microsoft.com/office/drawing/2014/main" id="{E5C7B945-EADA-4E9F-A0A2-2EE646AF8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313" y="1166098"/>
            <a:ext cx="1864486" cy="3652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38607" tIns="69304" rIns="138607" bIns="69304">
            <a:spAutoFit/>
          </a:bodyPr>
          <a:lstStyle/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endParaRPr lang="en-US" altLang="zh-CN" sz="1247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9F18ED66-1433-4DCC-BD92-D770D76616F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825"/>
          <a:stretch/>
        </p:blipFill>
        <p:spPr>
          <a:xfrm>
            <a:off x="1036320" y="2312688"/>
            <a:ext cx="10716625" cy="111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504681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03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1463039" y="1056969"/>
            <a:ext cx="34211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②决策树使用，参数同实例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1</a:t>
            </a:r>
          </a:p>
        </p:txBody>
      </p:sp>
      <p:sp>
        <p:nvSpPr>
          <p:cNvPr id="39" name="矩形 30">
            <a:extLst>
              <a:ext uri="{FF2B5EF4-FFF2-40B4-BE49-F238E27FC236}">
                <a16:creationId xmlns:a16="http://schemas.microsoft.com/office/drawing/2014/main" id="{E5C7B945-EADA-4E9F-A0A2-2EE646AF8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313" y="1166098"/>
            <a:ext cx="1864486" cy="3652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38607" tIns="69304" rIns="138607" bIns="69304">
            <a:spAutoFit/>
          </a:bodyPr>
          <a:lstStyle/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endParaRPr lang="en-US" altLang="zh-CN" sz="1247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9A93844B-8B2E-47D7-A9CB-6EA13B1B15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971" y="1474605"/>
            <a:ext cx="7218217" cy="1443137"/>
          </a:xfrm>
          <a:prstGeom prst="rect">
            <a:avLst/>
          </a:prstGeom>
        </p:spPr>
      </p:pic>
      <p:sp>
        <p:nvSpPr>
          <p:cNvPr id="47" name="矩形 30">
            <a:extLst>
              <a:ext uri="{FF2B5EF4-FFF2-40B4-BE49-F238E27FC236}">
                <a16:creationId xmlns:a16="http://schemas.microsoft.com/office/drawing/2014/main" id="{05D46FD1-5771-4190-80DE-DD95B96BE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999" y="3094738"/>
            <a:ext cx="6601692" cy="118518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38607" tIns="69304" rIns="138607" bIns="69304">
            <a:spAutoFit/>
          </a:bodyPr>
          <a:lstStyle/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ris.data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鸢尾花数据做为特征</a:t>
            </a:r>
          </a:p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iris.target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鸢尾花分类标签做为目标结果</a:t>
            </a:r>
          </a:p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设定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，使用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折交叉验证，得到最终的交叉验证得分</a:t>
            </a: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9EAE45-2E1B-45D6-870B-4566AC6DC4A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675"/>
          <a:stretch/>
        </p:blipFill>
        <p:spPr>
          <a:xfrm>
            <a:off x="1864487" y="4575044"/>
            <a:ext cx="7218218" cy="161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022581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02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1748740" y="547446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③</a:t>
            </a:r>
            <a:r>
              <a:rPr lang="zh-CN" altLang="en-US" sz="2000" b="1" dirty="0">
                <a:solidFill>
                  <a:srgbClr val="142938"/>
                </a:solidFill>
                <a:latin typeface="微软雅黑"/>
                <a:ea typeface="微软雅黑"/>
              </a:rPr>
              <a:t>预测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结果</a:t>
            </a:r>
          </a:p>
        </p:txBody>
      </p:sp>
      <p:sp>
        <p:nvSpPr>
          <p:cNvPr id="39" name="矩形 30">
            <a:extLst>
              <a:ext uri="{FF2B5EF4-FFF2-40B4-BE49-F238E27FC236}">
                <a16:creationId xmlns:a16="http://schemas.microsoft.com/office/drawing/2014/main" id="{E5C7B945-EADA-4E9F-A0A2-2EE646AF8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313" y="1166098"/>
            <a:ext cx="1864486" cy="3652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38607" tIns="69304" rIns="138607" bIns="69304">
            <a:spAutoFit/>
          </a:bodyPr>
          <a:lstStyle/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endParaRPr lang="en-US" altLang="zh-CN" sz="1247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30">
            <a:extLst>
              <a:ext uri="{FF2B5EF4-FFF2-40B4-BE49-F238E27FC236}">
                <a16:creationId xmlns:a16="http://schemas.microsoft.com/office/drawing/2014/main" id="{B0BEF0FF-3165-4EBF-BDD3-49E4E7ED2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464124"/>
            <a:ext cx="5835748" cy="5010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38607" tIns="69304" rIns="138607" bIns="69304">
            <a:spAutoFit/>
          </a:bodyPr>
          <a:lstStyle/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fit() </a:t>
            </a: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函数训练模型，并使用</a:t>
            </a: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predict() </a:t>
            </a: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函数预测</a:t>
            </a: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3FEC16C4-3CD6-42A6-A958-4C31E96E527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91"/>
          <a:stretch/>
        </p:blipFill>
        <p:spPr>
          <a:xfrm>
            <a:off x="1171394" y="2168422"/>
            <a:ext cx="8105745" cy="2050657"/>
          </a:xfrm>
          <a:prstGeom prst="rect">
            <a:avLst/>
          </a:prstGeom>
        </p:spPr>
      </p:pic>
      <p:sp>
        <p:nvSpPr>
          <p:cNvPr id="55" name="矩形 30">
            <a:extLst>
              <a:ext uri="{FF2B5EF4-FFF2-40B4-BE49-F238E27FC236}">
                <a16:creationId xmlns:a16="http://schemas.microsoft.com/office/drawing/2014/main" id="{D8053189-D103-48EA-91A0-CFAEBD6E2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435321"/>
            <a:ext cx="5500255" cy="5010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38607" tIns="69304" rIns="138607" bIns="69304">
            <a:spAutoFit/>
          </a:bodyPr>
          <a:lstStyle/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运用 决策树 预测分类结果： </a:t>
            </a: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 0 2]</a:t>
            </a:r>
          </a:p>
        </p:txBody>
      </p:sp>
      <p:sp>
        <p:nvSpPr>
          <p:cNvPr id="4" name="矩形 30">
            <a:extLst>
              <a:ext uri="{FF2B5EF4-FFF2-40B4-BE49-F238E27FC236}">
                <a16:creationId xmlns:a16="http://schemas.microsoft.com/office/drawing/2014/main" id="{681C2B86-B60D-49D4-A0FE-55D75D7D3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031274"/>
            <a:ext cx="5500255" cy="5063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38607" tIns="69304" rIns="138607" bIns="69304">
            <a:spAutoFit/>
          </a:bodyPr>
          <a:lstStyle/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000" b="0" i="0" dirty="0">
                <a:solidFill>
                  <a:srgbClr val="4B4B4B"/>
                </a:solidFill>
                <a:effectLst/>
                <a:latin typeface="PingFang SC"/>
              </a:rPr>
              <a:t>山鸢尾     山鸢尾    维吉尼亚鸢尾</a:t>
            </a: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186697260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255976" y="1683876"/>
            <a:ext cx="5345192" cy="349024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1473072" y="2845142"/>
            <a:ext cx="18644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PART 03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F006F6EE-4F24-49B1-8812-894CF4759346}"/>
              </a:ext>
            </a:extLst>
          </p:cNvPr>
          <p:cNvSpPr/>
          <p:nvPr/>
        </p:nvSpPr>
        <p:spPr>
          <a:xfrm rot="7200000">
            <a:off x="10169861" y="3040721"/>
            <a:ext cx="488804" cy="4213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52F7688-F584-45E8-9124-1E4C0692F793}"/>
              </a:ext>
            </a:extLst>
          </p:cNvPr>
          <p:cNvSpPr txBox="1"/>
          <p:nvPr/>
        </p:nvSpPr>
        <p:spPr>
          <a:xfrm>
            <a:off x="6078815" y="2598003"/>
            <a:ext cx="4640113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914400">
              <a:defRPr/>
            </a:pPr>
            <a:r>
              <a:rPr lang="zh-CN" altLang="en-US" sz="4800" b="1" dirty="0">
                <a:solidFill>
                  <a:srgbClr val="142938"/>
                </a:solidFill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小结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97704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15">
            <a:extLst>
              <a:ext uri="{FF2B5EF4-FFF2-40B4-BE49-F238E27FC236}">
                <a16:creationId xmlns:a16="http://schemas.microsoft.com/office/drawing/2014/main" id="{4100CCFE-5D23-4342-8F08-42C14CA75BA7}"/>
              </a:ext>
            </a:extLst>
          </p:cNvPr>
          <p:cNvSpPr/>
          <p:nvPr/>
        </p:nvSpPr>
        <p:spPr>
          <a:xfrm>
            <a:off x="6913221" y="1637140"/>
            <a:ext cx="3470410" cy="428075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>
            <a:gradFill flip="none" rotWithShape="1">
              <a:gsLst>
                <a:gs pos="0">
                  <a:srgbClr val="CFCFCF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圆角矩形 117">
            <a:extLst>
              <a:ext uri="{FF2B5EF4-FFF2-40B4-BE49-F238E27FC236}">
                <a16:creationId xmlns:a16="http://schemas.microsoft.com/office/drawing/2014/main" id="{495DDCE9-A110-4A8B-9713-74B98AB38394}"/>
              </a:ext>
            </a:extLst>
          </p:cNvPr>
          <p:cNvSpPr/>
          <p:nvPr/>
        </p:nvSpPr>
        <p:spPr>
          <a:xfrm>
            <a:off x="6913221" y="3236694"/>
            <a:ext cx="3470410" cy="42807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25400">
            <a:gradFill flip="none" rotWithShape="1">
              <a:gsLst>
                <a:gs pos="0">
                  <a:srgbClr val="CFCFCF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圆角矩形 119">
            <a:extLst>
              <a:ext uri="{FF2B5EF4-FFF2-40B4-BE49-F238E27FC236}">
                <a16:creationId xmlns:a16="http://schemas.microsoft.com/office/drawing/2014/main" id="{A41A93BA-34BD-47CB-95E6-1BDF743DE19A}"/>
              </a:ext>
            </a:extLst>
          </p:cNvPr>
          <p:cNvSpPr/>
          <p:nvPr/>
        </p:nvSpPr>
        <p:spPr>
          <a:xfrm>
            <a:off x="6913221" y="4802225"/>
            <a:ext cx="3470410" cy="428075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 w="25400">
            <a:gradFill flip="none" rotWithShape="1">
              <a:gsLst>
                <a:gs pos="0">
                  <a:srgbClr val="CFCFCF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0EE418-E966-464D-A67E-9D52E6DE0B8B}"/>
              </a:ext>
            </a:extLst>
          </p:cNvPr>
          <p:cNvSpPr txBox="1"/>
          <p:nvPr/>
        </p:nvSpPr>
        <p:spPr>
          <a:xfrm>
            <a:off x="7113742" y="1666512"/>
            <a:ext cx="3069366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PART 01   </a:t>
            </a:r>
            <a:r>
              <a:rPr kumimoji="0" lang="zh-CN" altLang="en-US" sz="19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原理解析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ADBC175-EFC2-4FAE-9BE9-80D87B365F76}"/>
              </a:ext>
            </a:extLst>
          </p:cNvPr>
          <p:cNvSpPr txBox="1"/>
          <p:nvPr/>
        </p:nvSpPr>
        <p:spPr>
          <a:xfrm>
            <a:off x="7113742" y="3266067"/>
            <a:ext cx="3207894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PART 02   </a:t>
            </a:r>
            <a:r>
              <a:rPr lang="zh-CN" altLang="en-US" sz="1950" b="1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实际数据分析</a:t>
            </a:r>
            <a:endParaRPr kumimoji="0" lang="zh-CN" altLang="en-US" sz="19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4D4247A-591A-42E2-A4EF-22634BC4B8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27" r="9796" b="21840"/>
          <a:stretch/>
        </p:blipFill>
        <p:spPr>
          <a:xfrm>
            <a:off x="149295" y="1637140"/>
            <a:ext cx="6267425" cy="349024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01DFF38-FB70-4CB3-AA97-2FE5B177FF2E}"/>
              </a:ext>
            </a:extLst>
          </p:cNvPr>
          <p:cNvSpPr txBox="1"/>
          <p:nvPr/>
        </p:nvSpPr>
        <p:spPr>
          <a:xfrm>
            <a:off x="1534033" y="2997542"/>
            <a:ext cx="1341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目录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E5132A5-357E-40B4-BD37-0F32D987421B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5DAC3829-BC20-4109-B5B4-B21E6E1D8C95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1FBB147-C474-4336-B9A4-62A086AFA8EB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C0BF3406-8938-4313-BB73-D5419B3B32B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A15449B-99F9-4F34-B6B5-E5532A2EAAE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0ADCF330-029C-4CD7-B950-C22A6D1A9DA2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25EFC43E-4328-4431-B265-ED9560EBCBDF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045A701-2A68-4630-8F90-41D3B0E02779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2EBE739-FB21-4638-89B6-8F15663DE15C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DD86ECC-C201-4797-8FF8-CEB562FF7B84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F33801D-ABF9-4E66-9F22-1152B0B00F1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756CB771-570B-49DE-AE0E-8FE185C7D799}"/>
              </a:ext>
            </a:extLst>
          </p:cNvPr>
          <p:cNvSpPr txBox="1"/>
          <p:nvPr/>
        </p:nvSpPr>
        <p:spPr>
          <a:xfrm>
            <a:off x="7113742" y="4793231"/>
            <a:ext cx="3207894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PART 03   </a:t>
            </a:r>
            <a:r>
              <a:rPr lang="zh-CN" altLang="en-US" sz="1950" b="1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小结</a:t>
            </a:r>
            <a:endParaRPr kumimoji="0" lang="zh-CN" altLang="en-US" sz="19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728883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7" grpId="0"/>
      <p:bldP spid="9" grpId="0"/>
      <p:bldP spid="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03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39" name="矩形 30">
            <a:extLst>
              <a:ext uri="{FF2B5EF4-FFF2-40B4-BE49-F238E27FC236}">
                <a16:creationId xmlns:a16="http://schemas.microsoft.com/office/drawing/2014/main" id="{E5C7B945-EADA-4E9F-A0A2-2EE646AF8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313" y="1166098"/>
            <a:ext cx="1864486" cy="3652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38607" tIns="69304" rIns="138607" bIns="69304">
            <a:spAutoFit/>
          </a:bodyPr>
          <a:lstStyle/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endParaRPr lang="en-US" altLang="zh-CN" sz="1247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0">
            <a:extLst>
              <a:ext uri="{FF2B5EF4-FFF2-40B4-BE49-F238E27FC236}">
                <a16:creationId xmlns:a16="http://schemas.microsoft.com/office/drawing/2014/main" id="{BE09B6AA-4733-41E9-A6FD-DA653F5C6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999" y="1166097"/>
            <a:ext cx="7147035" cy="24938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38607" tIns="69304" rIns="138607" bIns="69304">
            <a:spAutoFit/>
          </a:bodyPr>
          <a:lstStyle/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决策树的生成就是递归地构建二叉决策树的过程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而我们上面做的其实都是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CART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算法中利用基尼系数最小化准则来进行特征选择，生成二叉树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通过大量数据去预测，然后减枝。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比较适合离散数据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30">
            <a:extLst>
              <a:ext uri="{FF2B5EF4-FFF2-40B4-BE49-F238E27FC236}">
                <a16:creationId xmlns:a16="http://schemas.microsoft.com/office/drawing/2014/main" id="{7C59B9A4-337E-47B6-A3AF-0ABD83B33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3378" y="3770035"/>
            <a:ext cx="7147035" cy="39342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38607" tIns="69304" rIns="138607" bIns="69304">
            <a:spAutoFit/>
          </a:bodyPr>
          <a:lstStyle/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优点：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914400">
              <a:lnSpc>
                <a:spcPct val="130000"/>
              </a:lnSpc>
              <a:defRPr/>
            </a:pP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小规模数据集有效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914400">
              <a:lnSpc>
                <a:spcPct val="130000"/>
              </a:lnSpc>
              <a:defRPr/>
            </a:pP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缺点：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914400">
              <a:lnSpc>
                <a:spcPct val="130000"/>
              </a:lnSpc>
              <a:defRPr/>
            </a:pP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不方便去处理连续数据和量大的数据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914400">
              <a:lnSpc>
                <a:spcPct val="130000"/>
              </a:lnSpc>
              <a:defRPr/>
            </a:pP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类别较多时，错误增加的比较快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3783143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等腰三角形 54">
            <a:extLst>
              <a:ext uri="{FF2B5EF4-FFF2-40B4-BE49-F238E27FC236}">
                <a16:creationId xmlns:a16="http://schemas.microsoft.com/office/drawing/2014/main" id="{4B031FE1-F0DA-4F07-87C2-2133609D8A1E}"/>
              </a:ext>
            </a:extLst>
          </p:cNvPr>
          <p:cNvSpPr/>
          <p:nvPr/>
        </p:nvSpPr>
        <p:spPr>
          <a:xfrm rot="10800000">
            <a:off x="5445661" y="-3329"/>
            <a:ext cx="1300678" cy="571808"/>
          </a:xfrm>
          <a:prstGeom prst="triangle">
            <a:avLst/>
          </a:prstGeom>
          <a:solidFill>
            <a:srgbClr val="FCC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F3D5746-74EA-4D48-9319-918521DDD4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27" r="31184" b="21840"/>
          <a:stretch/>
        </p:blipFill>
        <p:spPr>
          <a:xfrm>
            <a:off x="373599" y="1637140"/>
            <a:ext cx="4393603" cy="3207201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8ED0F10C-7497-4968-8B89-9C39A49E9B85}"/>
              </a:ext>
            </a:extLst>
          </p:cNvPr>
          <p:cNvSpPr txBox="1"/>
          <p:nvPr/>
        </p:nvSpPr>
        <p:spPr>
          <a:xfrm>
            <a:off x="5250647" y="2135713"/>
            <a:ext cx="6384614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Agency FB" panose="020B05030202020202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rPr>
              <a:t>THANK   YOU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A23CEB5-073A-4753-A87B-00003BD18E7B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918018C-8C36-4384-93B5-75D7D76CB45B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DCB7924-F462-4143-9250-815364083204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AD0CA3EC-4688-4A59-B5E0-8B8F9F548FC5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7AB8EFB4-7346-4C2E-9699-945F28A90154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089B390F-CFB4-48B5-940C-71D36E32927B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D21ACD72-9D50-4799-B9C1-85D6C056D038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307884AE-B85D-4775-9774-DCF9A6DC34AB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656EDB8F-C627-4934-81CF-7120174348B3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DB680386-E971-4C48-9236-7722E3F401C6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45112039-02DE-453A-91D0-09B4CF77D8CE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56" name="等腰三角形 55">
            <a:extLst>
              <a:ext uri="{FF2B5EF4-FFF2-40B4-BE49-F238E27FC236}">
                <a16:creationId xmlns:a16="http://schemas.microsoft.com/office/drawing/2014/main" id="{29CCF8CF-E042-41FB-81BD-762B085E441E}"/>
              </a:ext>
            </a:extLst>
          </p:cNvPr>
          <p:cNvSpPr/>
          <p:nvPr/>
        </p:nvSpPr>
        <p:spPr>
          <a:xfrm rot="10800000">
            <a:off x="5558083" y="-3328"/>
            <a:ext cx="1070656" cy="470687"/>
          </a:xfrm>
          <a:prstGeom prst="triangle">
            <a:avLst/>
          </a:prstGeom>
          <a:solidFill>
            <a:srgbClr val="0E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2899480B-E9E6-44F0-B09E-39D1FBAEE7CE}"/>
              </a:ext>
            </a:extLst>
          </p:cNvPr>
          <p:cNvGrpSpPr/>
          <p:nvPr/>
        </p:nvGrpSpPr>
        <p:grpSpPr>
          <a:xfrm>
            <a:off x="5352803" y="3759579"/>
            <a:ext cx="1765300" cy="316802"/>
            <a:chOff x="1244534" y="3522134"/>
            <a:chExt cx="1765300" cy="316802"/>
          </a:xfrm>
          <a:solidFill>
            <a:srgbClr val="7F0303"/>
          </a:solidFill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C629AD86-0B7A-4505-BC78-FF16220B338A}"/>
                </a:ext>
              </a:extLst>
            </p:cNvPr>
            <p:cNvSpPr/>
            <p:nvPr/>
          </p:nvSpPr>
          <p:spPr>
            <a:xfrm>
              <a:off x="1244534" y="3522134"/>
              <a:ext cx="1765300" cy="316802"/>
            </a:xfrm>
            <a:prstGeom prst="rect">
              <a:avLst/>
            </a:prstGeom>
            <a:solidFill>
              <a:srgbClr val="115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15687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71CDAB32-4BED-4120-87F1-66EEDA61C46B}"/>
                </a:ext>
              </a:extLst>
            </p:cNvPr>
            <p:cNvSpPr txBox="1"/>
            <p:nvPr/>
          </p:nvSpPr>
          <p:spPr>
            <a:xfrm>
              <a:off x="1322953" y="3526647"/>
              <a:ext cx="1539776" cy="307777"/>
            </a:xfrm>
            <a:prstGeom prst="rect">
              <a:avLst/>
            </a:prstGeom>
            <a:solidFill>
              <a:srgbClr val="115687"/>
            </a:solidFill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b="1" dirty="0">
                  <a:solidFill>
                    <a:prstClr val="white"/>
                  </a:solidFill>
                  <a:latin typeface="Century Gothic" panose="020B0502020202020204" pitchFamily="34" charset="0"/>
                  <a:ea typeface="微软雅黑"/>
                </a:rPr>
                <a:t>班级</a:t>
              </a: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/>
                  <a:cs typeface="+mn-cs"/>
                </a:rPr>
                <a:t>：电信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/>
                  <a:cs typeface="+mn-cs"/>
                </a:rPr>
                <a:t>1901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endParaRPr>
            </a:p>
          </p:txBody>
        </p: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id="{1DC89876-1B34-4AB2-B56A-A4C0A050F178}"/>
              </a:ext>
            </a:extLst>
          </p:cNvPr>
          <p:cNvSpPr/>
          <p:nvPr/>
        </p:nvSpPr>
        <p:spPr>
          <a:xfrm>
            <a:off x="7391960" y="3759579"/>
            <a:ext cx="3051064" cy="324788"/>
          </a:xfrm>
          <a:prstGeom prst="rect">
            <a:avLst/>
          </a:prstGeom>
          <a:solidFill>
            <a:srgbClr val="1156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rPr>
              <a:t>汇报人：郑有才，陈凯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5B6BE48-4248-4AF3-A4A9-D17F3CF98250}"/>
              </a:ext>
            </a:extLst>
          </p:cNvPr>
          <p:cNvSpPr/>
          <p:nvPr/>
        </p:nvSpPr>
        <p:spPr>
          <a:xfrm>
            <a:off x="7391960" y="4390748"/>
            <a:ext cx="3051064" cy="324788"/>
          </a:xfrm>
          <a:prstGeom prst="rect">
            <a:avLst/>
          </a:prstGeom>
          <a:solidFill>
            <a:srgbClr val="1156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rPr>
              <a:t>指导老师：刘加海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89D5560-DD01-4DA4-AC50-E4E87E0B1A32}"/>
              </a:ext>
            </a:extLst>
          </p:cNvPr>
          <p:cNvSpPr txBox="1"/>
          <p:nvPr/>
        </p:nvSpPr>
        <p:spPr>
          <a:xfrm>
            <a:off x="1615424" y="2856019"/>
            <a:ext cx="1432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050895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255976" y="1683876"/>
            <a:ext cx="5345192" cy="349024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1473072" y="2845142"/>
            <a:ext cx="18644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PART 01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D7DC5D2-6D98-48DE-8E5C-D20651A00016}"/>
              </a:ext>
            </a:extLst>
          </p:cNvPr>
          <p:cNvSpPr txBox="1"/>
          <p:nvPr/>
        </p:nvSpPr>
        <p:spPr>
          <a:xfrm>
            <a:off x="6096000" y="233175"/>
            <a:ext cx="4640113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914400">
              <a:defRPr/>
            </a:pPr>
            <a:r>
              <a:rPr lang="zh-CN" altLang="en-US" sz="4800" b="1" dirty="0">
                <a:solidFill>
                  <a:srgbClr val="142938"/>
                </a:solidFill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 原理解析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4B86FD1-B53D-42AD-B844-7B4095A15769}"/>
              </a:ext>
            </a:extLst>
          </p:cNvPr>
          <p:cNvSpPr/>
          <p:nvPr/>
        </p:nvSpPr>
        <p:spPr>
          <a:xfrm>
            <a:off x="6096000" y="1074536"/>
            <a:ext cx="5269511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altLang="zh-CN" dirty="0"/>
              <a:t>    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决策树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(Decision Tree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是在已知各种情况发生概率的基础上，通过构成决策树来求取净现值的期望值大于等于零的概率，评价项目风险，判断其可行性的决策分析方法，是直观运用概率分析的一种图解法。由于这种决策分支画成图形很像一棵树的枝干，故称决策树。在机器学习中，决策树是一个预测模型，他代表的是对象属性与对象值之间的一种映射关系。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Entropy = 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系统的凌乱程度，使用算法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ID3, C4.5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C5.0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生成树算法使用熵。这一度量是基于信息学理论中熵的概念。</a:t>
            </a:r>
            <a:b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决策树是一种树形结构，其中每个内部节点表示一个属性上的测试，每个分支代表一个测试输出，每个叶节点代表一种类别。</a:t>
            </a:r>
            <a:b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分类树（决策树）是一种十分常用的分类方法。他是一种监督学习，所谓监督学习就是给定一堆样本，每个样本都有一组属性和一个类别，这些类别是事先确定的，那么通过学习得到一个分类器，这个分类器能够对新出现的对象给出正确的分类。这样的机器学习就被称之为监督学习。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93803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01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1748740" y="547446"/>
            <a:ext cx="7116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案例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3" name="矩形 30">
            <a:extLst>
              <a:ext uri="{FF2B5EF4-FFF2-40B4-BE49-F238E27FC236}">
                <a16:creationId xmlns:a16="http://schemas.microsoft.com/office/drawing/2014/main" id="{E42FC7FB-42F4-463F-AE36-E9203C968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23" y="86276"/>
            <a:ext cx="5692582" cy="7489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38607" tIns="69304" rIns="138607" bIns="69304">
            <a:spAutoFit/>
          </a:bodyPr>
          <a:lstStyle/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这个流程图就是一个决策树，长方形表示判断，椭圆   表示终止，表示已经可以得出结论，终止运行。</a:t>
            </a: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5F6DC070-D5DC-4EB8-80D4-904EA2436621}"/>
              </a:ext>
            </a:extLst>
          </p:cNvPr>
          <p:cNvGrpSpPr/>
          <p:nvPr/>
        </p:nvGrpSpPr>
        <p:grpSpPr>
          <a:xfrm>
            <a:off x="6715123" y="2244083"/>
            <a:ext cx="4485463" cy="580660"/>
            <a:chOff x="1153765" y="1386937"/>
            <a:chExt cx="2495116" cy="423075"/>
          </a:xfrm>
        </p:grpSpPr>
        <p:cxnSp>
          <p:nvCxnSpPr>
            <p:cNvPr id="115" name="Straight Connector 38">
              <a:extLst>
                <a:ext uri="{FF2B5EF4-FFF2-40B4-BE49-F238E27FC236}">
                  <a16:creationId xmlns:a16="http://schemas.microsoft.com/office/drawing/2014/main" id="{20EFC396-0779-4145-B1EB-82A2DF14E731}"/>
                </a:ext>
              </a:extLst>
            </p:cNvPr>
            <p:cNvCxnSpPr/>
            <p:nvPr/>
          </p:nvCxnSpPr>
          <p:spPr bwMode="auto">
            <a:xfrm flipV="1">
              <a:off x="1190045" y="1810010"/>
              <a:ext cx="2034652" cy="2"/>
            </a:xfrm>
            <a:prstGeom prst="line">
              <a:avLst/>
            </a:prstGeom>
            <a:ln w="635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35">
              <a:extLst>
                <a:ext uri="{FF2B5EF4-FFF2-40B4-BE49-F238E27FC236}">
                  <a16:creationId xmlns:a16="http://schemas.microsoft.com/office/drawing/2014/main" id="{E803C9C3-F2D0-4063-A209-64D2E0D94166}"/>
                </a:ext>
              </a:extLst>
            </p:cNvPr>
            <p:cNvSpPr txBox="1"/>
            <p:nvPr/>
          </p:nvSpPr>
          <p:spPr>
            <a:xfrm>
              <a:off x="1153765" y="1386937"/>
              <a:ext cx="2495116" cy="336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127" name="矩形 30">
            <a:extLst>
              <a:ext uri="{FF2B5EF4-FFF2-40B4-BE49-F238E27FC236}">
                <a16:creationId xmlns:a16="http://schemas.microsoft.com/office/drawing/2014/main" id="{26A41C05-F137-48B1-9EF5-56895A313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24" y="774686"/>
            <a:ext cx="5476876" cy="1069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38607" tIns="69304" rIns="138607" bIns="69304">
            <a:spAutoFit/>
          </a:bodyPr>
          <a:lstStyle/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其实也就是一种树型模型，它由结点和有向边组成。而结点有两种类型：内部结点（特征或者属性）和叶结点（类）。</a:t>
            </a: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矩形 30">
            <a:extLst>
              <a:ext uri="{FF2B5EF4-FFF2-40B4-BE49-F238E27FC236}">
                <a16:creationId xmlns:a16="http://schemas.microsoft.com/office/drawing/2014/main" id="{50364243-9244-4CA9-84DD-48C69CDC0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24" y="1760501"/>
            <a:ext cx="5476876" cy="11051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38607" tIns="69304" rIns="138607" bIns="69304">
            <a:spAutoFit/>
          </a:bodyPr>
          <a:lstStyle/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对于这个案例来讲，长方形的结点就属于内部节点，椭圆的节点属于叶结点，从结点引出的左右箭头就是有向边，而最上面的结点就属于决策树的根结点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矩形 30">
            <a:extLst>
              <a:ext uri="{FF2B5EF4-FFF2-40B4-BE49-F238E27FC236}">
                <a16:creationId xmlns:a16="http://schemas.microsoft.com/office/drawing/2014/main" id="{84FF43C0-F6D9-44F9-B87C-4ACF35769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343" y="2791133"/>
            <a:ext cx="4104203" cy="39498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38607" tIns="69304" rIns="138607" bIns="69304">
            <a:spAutoFit/>
          </a:bodyPr>
          <a:lstStyle/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这是一个假想的相亲系统，首先检测对方是否有房。如果有房，则进一步考虑。</a:t>
            </a:r>
          </a:p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如果没有房，则观察相亲对象是否有上进心，</a:t>
            </a:r>
          </a:p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如果没有，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Say goodbye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，此时可以说，‘你很好，但我们不合适。’</a:t>
            </a:r>
          </a:p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如果有，则把这个相亲对象列入候选名单，或者说是备胎组</a:t>
            </a:r>
          </a:p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不过这只是理想的，生活中会更复杂，考虑因素也是五花八门。</a:t>
            </a: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脾气好吗？会做饭吗？会做家务吗？家里几个孩子？父母是干什么的？？？？</a:t>
            </a: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F20D34AE-787F-4A27-8C18-ACB92FD2D9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0914"/>
            <a:ext cx="6715125" cy="298132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10F974B0-7D04-428E-A9E8-C1C57248D1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945" y="4766059"/>
            <a:ext cx="1694109" cy="171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7815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  <p:bldP spid="127" grpId="0"/>
      <p:bldP spid="128" grpId="0"/>
      <p:bldP spid="1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01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1748740" y="547446"/>
            <a:ext cx="68531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0" i="0" dirty="0">
                <a:solidFill>
                  <a:srgbClr val="314659"/>
                </a:solidFill>
                <a:effectLst/>
                <a:latin typeface="Lato"/>
              </a:rPr>
              <a:t>那么这里可以用决策树进行预测，大致分为以下几个步骤：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" name="原创设计师QQ598969553      _9">
            <a:extLst>
              <a:ext uri="{FF2B5EF4-FFF2-40B4-BE49-F238E27FC236}">
                <a16:creationId xmlns:a16="http://schemas.microsoft.com/office/drawing/2014/main" id="{C4713B24-92C8-4FEF-9A7B-DFE0B4173712}"/>
              </a:ext>
            </a:extLst>
          </p:cNvPr>
          <p:cNvSpPr txBox="1"/>
          <p:nvPr/>
        </p:nvSpPr>
        <p:spPr>
          <a:xfrm>
            <a:off x="1897109" y="1567757"/>
            <a:ext cx="3825781" cy="46462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收集数据：可以使用任何方法。比如想构建一个相亲系统，我们可以从媒婆那里，或者通过参访相亲对象获取数据。根据他们考虑的因素和最终的选择结果，就可以得到一些供我们利用的数据了；</a:t>
            </a:r>
          </a:p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准备数据：收集完的数据，我们要进行整理，将这些所有收集的信息按照一定规则整理出来，并排版，方便我们进行后续处理；</a:t>
            </a:r>
          </a:p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分析数据：可以使用任何方法，决策树构造完成之后，我们可以检查决策树图形是否符合预期；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原创设计师QQ598969553      _11">
            <a:extLst>
              <a:ext uri="{FF2B5EF4-FFF2-40B4-BE49-F238E27FC236}">
                <a16:creationId xmlns:a16="http://schemas.microsoft.com/office/drawing/2014/main" id="{2FD1DD2B-26BB-425A-BF44-634C048043B0}"/>
              </a:ext>
            </a:extLst>
          </p:cNvPr>
          <p:cNvSpPr txBox="1"/>
          <p:nvPr/>
        </p:nvSpPr>
        <p:spPr>
          <a:xfrm>
            <a:off x="6534844" y="1567757"/>
            <a:ext cx="3694311" cy="39260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训练算法：这个过程也就是构造决策树，同样也可以说是决策树学习，就是构造一个决策树的数据结构；</a:t>
            </a:r>
          </a:p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测试算法：使用经验树计算错误率。当错误率达到了可接收范围，这个决策树就可以投放使用了；</a:t>
            </a:r>
          </a:p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使用算法：此步骤可以使用适用于任何监督学习算法，而使用决策树可以更好地理解数据的内在含义。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32558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255976" y="1683876"/>
            <a:ext cx="5345192" cy="349024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1473072" y="2845142"/>
            <a:ext cx="18644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PART 02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D7DC5D2-6D98-48DE-8E5C-D20651A00016}"/>
              </a:ext>
            </a:extLst>
          </p:cNvPr>
          <p:cNvSpPr txBox="1"/>
          <p:nvPr/>
        </p:nvSpPr>
        <p:spPr>
          <a:xfrm>
            <a:off x="6078815" y="2598003"/>
            <a:ext cx="4640113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914400">
              <a:defRPr/>
            </a:pPr>
            <a:r>
              <a:rPr lang="zh-CN" altLang="en-US" sz="4800" b="1" dirty="0">
                <a:solidFill>
                  <a:srgbClr val="142938"/>
                </a:solidFill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实际数据分析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F006F6EE-4F24-49B1-8812-894CF4759346}"/>
              </a:ext>
            </a:extLst>
          </p:cNvPr>
          <p:cNvSpPr/>
          <p:nvPr/>
        </p:nvSpPr>
        <p:spPr>
          <a:xfrm rot="7200000">
            <a:off x="10169860" y="3040721"/>
            <a:ext cx="488804" cy="4213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E2D3C06-816F-467D-A50E-72E689CE6AF6}"/>
              </a:ext>
            </a:extLst>
          </p:cNvPr>
          <p:cNvSpPr/>
          <p:nvPr/>
        </p:nvSpPr>
        <p:spPr>
          <a:xfrm>
            <a:off x="6096000" y="3568417"/>
            <a:ext cx="52695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altLang="zh-CN" dirty="0">
                <a:solidFill>
                  <a:prstClr val="black"/>
                </a:solidFill>
                <a:latin typeface="Century Gothic" panose="020B0502020202020204" pitchFamily="34" charset="0"/>
              </a:rPr>
              <a:t>Ⅰ.</a:t>
            </a:r>
            <a:r>
              <a:rPr lang="zh-CN" altLang="en-US" dirty="0">
                <a:solidFill>
                  <a:prstClr val="black"/>
                </a:solidFill>
                <a:latin typeface="Century Gothic" panose="020B0502020202020204" pitchFamily="34" charset="0"/>
              </a:rPr>
              <a:t>预测患者需要佩戴的隐形眼镜类型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2680495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 animBg="1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02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1748740" y="547446"/>
            <a:ext cx="50577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zh-CN" altLang="en-US" sz="2000" b="1" i="0" dirty="0">
                <a:solidFill>
                  <a:srgbClr val="314659"/>
                </a:solidFill>
                <a:effectLst/>
                <a:latin typeface="Lato"/>
              </a:rPr>
              <a:t>根结点：预测患者需要佩戴的隐形眼镜类型</a:t>
            </a:r>
          </a:p>
        </p:txBody>
      </p:sp>
      <p:sp>
        <p:nvSpPr>
          <p:cNvPr id="4" name="矩形: 圆角 18">
            <a:extLst>
              <a:ext uri="{FF2B5EF4-FFF2-40B4-BE49-F238E27FC236}">
                <a16:creationId xmlns:a16="http://schemas.microsoft.com/office/drawing/2014/main" id="{2AB36984-FA33-4C56-86E4-855BB881FE9A}"/>
              </a:ext>
            </a:extLst>
          </p:cNvPr>
          <p:cNvSpPr/>
          <p:nvPr/>
        </p:nvSpPr>
        <p:spPr>
          <a:xfrm>
            <a:off x="717626" y="1703343"/>
            <a:ext cx="3632701" cy="2931001"/>
          </a:xfrm>
          <a:prstGeom prst="roundRect">
            <a:avLst>
              <a:gd name="adj" fmla="val 3932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lvl="2" defTabSz="914400">
              <a:lnSpc>
                <a:spcPct val="130000"/>
              </a:lnSpc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内部结点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四个特征：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（年龄）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prescript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（症状）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astigmatic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（是否散光）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tearRate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（眼泪数量）</a:t>
            </a:r>
          </a:p>
        </p:txBody>
      </p:sp>
      <p:sp>
        <p:nvSpPr>
          <p:cNvPr id="5" name="矩形: 圆角 18">
            <a:extLst>
              <a:ext uri="{FF2B5EF4-FFF2-40B4-BE49-F238E27FC236}">
                <a16:creationId xmlns:a16="http://schemas.microsoft.com/office/drawing/2014/main" id="{66E6C418-3F8B-423D-B029-D139F77EB415}"/>
              </a:ext>
            </a:extLst>
          </p:cNvPr>
          <p:cNvSpPr/>
          <p:nvPr/>
        </p:nvSpPr>
        <p:spPr>
          <a:xfrm>
            <a:off x="5930401" y="1703343"/>
            <a:ext cx="3822548" cy="2931000"/>
          </a:xfrm>
          <a:prstGeom prst="roundRect">
            <a:avLst>
              <a:gd name="adj" fmla="val 3932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lvl="3" defTabSz="914400">
              <a:lnSpc>
                <a:spcPct val="130000"/>
              </a:lnSpc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叶结点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三个类别：</a:t>
            </a:r>
          </a:p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硬材质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(hard)</a:t>
            </a:r>
          </a:p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软材质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(soft)</a:t>
            </a:r>
          </a:p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不适合佩戴隐形眼镜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(no lenses)</a:t>
            </a:r>
          </a:p>
        </p:txBody>
      </p:sp>
    </p:spTree>
    <p:extLst>
      <p:ext uri="{BB962C8B-B14F-4D97-AF65-F5344CB8AC3E}">
        <p14:creationId xmlns:p14="http://schemas.microsoft.com/office/powerpoint/2010/main" val="285613647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02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1748740" y="547446"/>
            <a:ext cx="4031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zh-CN" altLang="en-US" sz="2000" b="1" i="0" dirty="0">
                <a:solidFill>
                  <a:srgbClr val="314659"/>
                </a:solidFill>
                <a:effectLst/>
                <a:latin typeface="Lato"/>
              </a:rPr>
              <a:t>预测患者需要佩戴的隐形眼镜类型</a:t>
            </a:r>
          </a:p>
        </p:txBody>
      </p:sp>
      <p:sp>
        <p:nvSpPr>
          <p:cNvPr id="103" name="矩形 30">
            <a:extLst>
              <a:ext uri="{FF2B5EF4-FFF2-40B4-BE49-F238E27FC236}">
                <a16:creationId xmlns:a16="http://schemas.microsoft.com/office/drawing/2014/main" id="{B17BE401-C4C1-46A8-9F38-D65193B48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740" y="1316458"/>
            <a:ext cx="8225000" cy="8250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38607" tIns="69304" rIns="138607" bIns="69304">
            <a:spAutoFit/>
          </a:bodyPr>
          <a:lstStyle/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 导入</a:t>
            </a:r>
            <a:r>
              <a:rPr lang="en-US" altLang="zh-CN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sklearn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库，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Scikit-learn(</a:t>
            </a:r>
            <a:r>
              <a:rPr lang="en-US" altLang="zh-CN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sklearn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是机器学习中常用的第三方模块，对常用的机器学习方法进行了封装</a:t>
            </a:r>
            <a:endParaRPr lang="en-US" altLang="zh-CN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98DC4B2E-0CE2-4088-AED1-DF576B5304C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82"/>
          <a:stretch/>
        </p:blipFill>
        <p:spPr>
          <a:xfrm>
            <a:off x="1901140" y="2239274"/>
            <a:ext cx="9903114" cy="964764"/>
          </a:xfrm>
          <a:prstGeom prst="rect">
            <a:avLst/>
          </a:prstGeom>
        </p:spPr>
      </p:pic>
      <p:sp>
        <p:nvSpPr>
          <p:cNvPr id="21" name="矩形 30">
            <a:extLst>
              <a:ext uri="{FF2B5EF4-FFF2-40B4-BE49-F238E27FC236}">
                <a16:creationId xmlns:a16="http://schemas.microsoft.com/office/drawing/2014/main" id="{98EB3C03-C595-4198-93D0-6DF78FB77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4487" y="3492329"/>
            <a:ext cx="8225000" cy="4649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38607" tIns="69304" rIns="138607" bIns="69304">
            <a:spAutoFit/>
          </a:bodyPr>
          <a:lstStyle/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 创建决策树</a:t>
            </a:r>
            <a:endParaRPr lang="en-US" altLang="zh-CN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62B3D41B-3B1F-4A3B-9B2C-DC889E66B9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653" y="4183770"/>
            <a:ext cx="9903115" cy="223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5796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02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1748740" y="547446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zh-CN" altLang="en-US" sz="2000" b="1" i="0" dirty="0">
                <a:solidFill>
                  <a:srgbClr val="314659"/>
                </a:solidFill>
                <a:effectLst/>
                <a:latin typeface="Lato"/>
              </a:rPr>
              <a:t>数据解析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756215A-4C72-4B7D-A69D-D5338CCB83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962" y="1356228"/>
            <a:ext cx="4388076" cy="4769095"/>
          </a:xfrm>
          <a:prstGeom prst="rect">
            <a:avLst/>
          </a:prstGeom>
        </p:spPr>
      </p:pic>
      <p:sp>
        <p:nvSpPr>
          <p:cNvPr id="58" name="矩形 30">
            <a:extLst>
              <a:ext uri="{FF2B5EF4-FFF2-40B4-BE49-F238E27FC236}">
                <a16:creationId xmlns:a16="http://schemas.microsoft.com/office/drawing/2014/main" id="{5F73C2FD-9AE5-4630-9652-ABDE17B21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1197" y="547446"/>
            <a:ext cx="3351756" cy="5010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38607" tIns="69304" rIns="138607" bIns="69304">
            <a:spAutoFit/>
          </a:bodyPr>
          <a:lstStyle/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组数据进行模型训练</a:t>
            </a: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69658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自定义 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15686"/>
      </a:accent1>
      <a:accent2>
        <a:srgbClr val="FCC540"/>
      </a:accent2>
      <a:accent3>
        <a:srgbClr val="554C51"/>
      </a:accent3>
      <a:accent4>
        <a:srgbClr val="35D1F1"/>
      </a:accent4>
      <a:accent5>
        <a:srgbClr val="7F7F7F"/>
      </a:accent5>
      <a:accent6>
        <a:srgbClr val="ED7D31"/>
      </a:accent6>
      <a:hlink>
        <a:srgbClr val="034A90"/>
      </a:hlink>
      <a:folHlink>
        <a:srgbClr val="954F72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</TotalTime>
  <Words>1256</Words>
  <Application>Microsoft Office PowerPoint</Application>
  <PresentationFormat>宽屏</PresentationFormat>
  <Paragraphs>137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Lato</vt:lpstr>
      <vt:lpstr>PingFang SC</vt:lpstr>
      <vt:lpstr>等线</vt:lpstr>
      <vt:lpstr>经典综艺体简</vt:lpstr>
      <vt:lpstr>微软雅黑</vt:lpstr>
      <vt:lpstr>Agency FB</vt:lpstr>
      <vt:lpstr>Arial</vt:lpstr>
      <vt:lpstr>Century Gothic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郑 有才</cp:lastModifiedBy>
  <cp:revision>49</cp:revision>
  <dcterms:created xsi:type="dcterms:W3CDTF">2017-08-18T03:02:00Z</dcterms:created>
  <dcterms:modified xsi:type="dcterms:W3CDTF">2020-11-03T15:28:29Z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