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8"/>
  </p:notesMasterIdLst>
  <p:handoutMasterIdLst>
    <p:handoutMasterId r:id="rId9"/>
  </p:handoutMasterIdLst>
  <p:sldIdLst>
    <p:sldId id="393" r:id="rId2"/>
    <p:sldId id="394" r:id="rId3"/>
    <p:sldId id="395" r:id="rId4"/>
    <p:sldId id="396" r:id="rId5"/>
    <p:sldId id="397" r:id="rId6"/>
    <p:sldId id="369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93AA"/>
    <a:srgbClr val="415D88"/>
    <a:srgbClr val="395989"/>
    <a:srgbClr val="D2D2D2"/>
    <a:srgbClr val="3F0303"/>
    <a:srgbClr val="C00000"/>
    <a:srgbClr val="808180"/>
    <a:srgbClr val="FF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 autoAdjust="0"/>
  </p:normalViewPr>
  <p:slideViewPr>
    <p:cSldViewPr snapToGrid="0" snapToObjects="1">
      <p:cViewPr>
        <p:scale>
          <a:sx n="50" d="100"/>
          <a:sy n="50" d="100"/>
        </p:scale>
        <p:origin x="1157" y="7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34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[Gesamtauswertung_V3.xlsx]Distanzsensitivität!$B$1</c:f>
              <c:strCache>
                <c:ptCount val="1"/>
                <c:pt idx="0">
                  <c:v>Hausärzte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[Gesamtauswertung_V3.xlsx]Distanzsensitivität!$A$2:$A$91</c:f>
              <c:numCache>
                <c:formatCode>General</c:formatCode>
                <c:ptCount val="9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</c:numCache>
            </c:numRef>
          </c:xVal>
          <c:yVal>
            <c:numRef>
              <c:f>[Gesamtauswertung_V3.xlsx]Distanzsensitivität!$B$2:$B$91</c:f>
              <c:numCache>
                <c:formatCode>General</c:formatCode>
                <c:ptCount val="90"/>
                <c:pt idx="0">
                  <c:v>0.99664209486049404</c:v>
                </c:pt>
                <c:pt idx="1">
                  <c:v>0.9866358812820698</c:v>
                </c:pt>
                <c:pt idx="2">
                  <c:v>0.97018160825884958</c:v>
                </c:pt>
                <c:pt idx="3">
                  <c:v>0.94760560773203895</c:v>
                </c:pt>
                <c:pt idx="4">
                  <c:v>0.91934953250457396</c:v>
                </c:pt>
                <c:pt idx="5">
                  <c:v>0.88595599203505415</c:v>
                </c:pt>
                <c:pt idx="6">
                  <c:v>0.84805123852879905</c:v>
                </c:pt>
                <c:pt idx="7">
                  <c:v>0.80632567440017489</c:v>
                </c:pt>
                <c:pt idx="8">
                  <c:v>0.76151302682305222</c:v>
                </c:pt>
                <c:pt idx="9">
                  <c:v>0.71436906276654111</c:v>
                </c:pt>
                <c:pt idx="10">
                  <c:v>0.66565069885431238</c:v>
                </c:pt>
                <c:pt idx="11">
                  <c:v>0.61609629784257225</c:v>
                </c:pt>
                <c:pt idx="12">
                  <c:v>0.56640784339936745</c:v>
                </c:pt>
                <c:pt idx="13">
                  <c:v>0.51723555520281117</c:v>
                </c:pt>
                <c:pt idx="14">
                  <c:v>0.46916535658457381</c:v>
                </c:pt>
                <c:pt idx="15">
                  <c:v>0.42270944710698405</c:v>
                </c:pt>
                <c:pt idx="16">
                  <c:v>0.37830007255325504</c:v>
                </c:pt>
                <c:pt idx="17">
                  <c:v>0.33628643401096359</c:v>
                </c:pt>
                <c:pt idx="18">
                  <c:v>0.29693454384732898</c:v>
                </c:pt>
                <c:pt idx="19">
                  <c:v>0.26042972542569343</c:v>
                </c:pt>
                <c:pt idx="20">
                  <c:v>0.22688136936976669</c:v>
                </c:pt>
                <c:pt idx="21">
                  <c:v>0.19632950391056456</c:v>
                </c:pt>
                <c:pt idx="22">
                  <c:v>0.16875271020424096</c:v>
                </c:pt>
                <c:pt idx="23">
                  <c:v>0.14407691356778654</c:v>
                </c:pt>
                <c:pt idx="24">
                  <c:v>0.12218460499456811</c:v>
                </c:pt>
                <c:pt idx="25">
                  <c:v>0.10292408971171559</c:v>
                </c:pt>
                <c:pt idx="26">
                  <c:v>8.6118415965140027E-2</c:v>
                </c:pt>
                <c:pt idx="27">
                  <c:v>7.1573702531824879E-2</c:v>
                </c:pt>
                <c:pt idx="28">
                  <c:v>5.9086652729173662E-2</c:v>
                </c:pt>
                <c:pt idx="29">
                  <c:v>4.8451111487016751E-2</c:v>
                </c:pt>
                <c:pt idx="30">
                  <c:v>3.946358666261425E-2</c:v>
                </c:pt>
                <c:pt idx="31">
                  <c:v>3.1927713362775736E-2</c:v>
                </c:pt>
                <c:pt idx="32">
                  <c:v>2.5657688646035761E-2</c:v>
                </c:pt>
                <c:pt idx="33">
                  <c:v>2.0480742548395697E-2</c:v>
                </c:pt>
                <c:pt idx="34">
                  <c:v>1.6238739641284763E-2</c:v>
                </c:pt>
                <c:pt idx="35">
                  <c:v>1.2789023692040278E-2</c:v>
                </c:pt>
                <c:pt idx="36">
                  <c:v>1.000462737462496E-2</c:v>
                </c:pt>
                <c:pt idx="37">
                  <c:v>7.7739706479959059E-3</c:v>
                </c:pt>
                <c:pt idx="38">
                  <c:v>6.0001668608446416E-3</c:v>
                </c:pt>
                <c:pt idx="39">
                  <c:v>4.6000463985857026E-3</c:v>
                </c:pt>
                <c:pt idx="40">
                  <c:v>3.5029952565134768E-3</c:v>
                </c:pt>
                <c:pt idx="41">
                  <c:v>2.6496916612472605E-3</c:v>
                </c:pt>
                <c:pt idx="42">
                  <c:v>1.990808936238785E-3</c:v>
                </c:pt>
                <c:pt idx="43">
                  <c:v>1.4857381558888187E-3</c:v>
                </c:pt>
                <c:pt idx="44">
                  <c:v>1.1013704620991564E-3</c:v>
                </c:pt>
                <c:pt idx="45">
                  <c:v>8.1096670774922434E-4</c:v>
                </c:pt>
                <c:pt idx="46">
                  <c:v>5.9313162309484319E-4</c:v>
                </c:pt>
                <c:pt idx="47">
                  <c:v>4.3090108300063444E-4</c:v>
                </c:pt>
                <c:pt idx="48">
                  <c:v>3.1094426039032113E-4</c:v>
                </c:pt>
                <c:pt idx="49">
                  <c:v>2.2287736090332569E-4</c:v>
                </c:pt>
                <c:pt idx="50">
                  <c:v>1.5868205687397341E-4</c:v>
                </c:pt>
                <c:pt idx="51">
                  <c:v>1.1221945073148896E-4</c:v>
                </c:pt>
                <c:pt idx="52">
                  <c:v>7.8829161831623609E-5</c:v>
                </c:pt>
                <c:pt idx="53">
                  <c:v>5.5002715567285723E-5</c:v>
                </c:pt>
                <c:pt idx="54">
                  <c:v>3.8120607013330653E-5</c:v>
                </c:pt>
                <c:pt idx="55">
                  <c:v>2.6243027527162061E-5</c:v>
                </c:pt>
                <c:pt idx="56">
                  <c:v>1.7945126214173344E-5</c:v>
                </c:pt>
                <c:pt idx="57">
                  <c:v>1.2188704583683018E-5</c:v>
                </c:pt>
                <c:pt idx="58">
                  <c:v>8.223317110375616E-6</c:v>
                </c:pt>
                <c:pt idx="59">
                  <c:v>5.5108041594209281E-6</c:v>
                </c:pt>
                <c:pt idx="60">
                  <c:v>3.6682706399677961E-6</c:v>
                </c:pt>
                <c:pt idx="61">
                  <c:v>2.4254158698519656E-6</c:v>
                </c:pt>
                <c:pt idx="62">
                  <c:v>1.5929036694816368E-6</c:v>
                </c:pt>
                <c:pt idx="63">
                  <c:v>1.039133302163499E-6</c:v>
                </c:pt>
                <c:pt idx="64">
                  <c:v>6.7333542942126989E-7</c:v>
                </c:pt>
                <c:pt idx="65">
                  <c:v>4.333812549210374E-7</c:v>
                </c:pt>
                <c:pt idx="66">
                  <c:v>2.7706854987874354E-7</c:v>
                </c:pt>
                <c:pt idx="67">
                  <c:v>1.7594737560038367E-7</c:v>
                </c:pt>
                <c:pt idx="68">
                  <c:v>1.1098308884374312E-7</c:v>
                </c:pt>
                <c:pt idx="69">
                  <c:v>6.9535931204603557E-8</c:v>
                </c:pt>
                <c:pt idx="70">
                  <c:v>4.3275310729834664E-8</c:v>
                </c:pt>
                <c:pt idx="71">
                  <c:v>2.6751588023552192E-8</c:v>
                </c:pt>
                <c:pt idx="72">
                  <c:v>1.6426210846685775E-8</c:v>
                </c:pt>
                <c:pt idx="73">
                  <c:v>1.0018522350021217E-8</c:v>
                </c:pt>
                <c:pt idx="74">
                  <c:v>6.0694369235993759E-9</c:v>
                </c:pt>
                <c:pt idx="75">
                  <c:v>3.6523432505361376E-9</c:v>
                </c:pt>
                <c:pt idx="76">
                  <c:v>2.1830979544766401E-9</c:v>
                </c:pt>
                <c:pt idx="77">
                  <c:v>1.2961441737838711E-9</c:v>
                </c:pt>
                <c:pt idx="78">
                  <c:v>7.643844685742364E-10</c:v>
                </c:pt>
                <c:pt idx="79">
                  <c:v>4.4776366528427675E-10</c:v>
                </c:pt>
                <c:pt idx="80">
                  <c:v>2.6053393356845397E-10</c:v>
                </c:pt>
                <c:pt idx="81">
                  <c:v>1.5057684627812781E-10</c:v>
                </c:pt>
                <c:pt idx="82">
                  <c:v>8.6443143194271961E-11</c:v>
                </c:pt>
                <c:pt idx="83">
                  <c:v>4.9292557981335324E-11</c:v>
                </c:pt>
                <c:pt idx="84">
                  <c:v>2.7919691461846393E-11</c:v>
                </c:pt>
                <c:pt idx="85">
                  <c:v>1.5707907171081847E-11</c:v>
                </c:pt>
                <c:pt idx="86">
                  <c:v>8.778180167336278E-12</c:v>
                </c:pt>
                <c:pt idx="87">
                  <c:v>4.872693643364841E-12</c:v>
                </c:pt>
                <c:pt idx="88">
                  <c:v>2.6866567059290524E-12</c:v>
                </c:pt>
                <c:pt idx="89">
                  <c:v>1.4714099870326537E-12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9B-45D3-9280-53680BDF4078}"/>
            </c:ext>
          </c:extLst>
        </c:ser>
        <c:ser>
          <c:idx val="1"/>
          <c:order val="1"/>
          <c:tx>
            <c:strRef>
              <c:f>[Gesamtauswertung_V3.xlsx]Distanzsensitivität!$C$1</c:f>
              <c:strCache>
                <c:ptCount val="1"/>
                <c:pt idx="0">
                  <c:v>Kinderärzte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[Gesamtauswertung_V3.xlsx]Distanzsensitivität!$A$2:$A$91</c:f>
              <c:numCache>
                <c:formatCode>General</c:formatCode>
                <c:ptCount val="9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</c:numCache>
            </c:numRef>
          </c:xVal>
          <c:yVal>
            <c:numRef>
              <c:f>[Gesamtauswertung_V3.xlsx]Distanzsensitivität!$C$2:$C$91</c:f>
              <c:numCache>
                <c:formatCode>General</c:formatCode>
                <c:ptCount val="90"/>
                <c:pt idx="0">
                  <c:v>0.99852735740384679</c:v>
                </c:pt>
                <c:pt idx="1">
                  <c:v>0.99412242890264657</c:v>
                </c:pt>
                <c:pt idx="2">
                  <c:v>0.98682402130058577</c:v>
                </c:pt>
                <c:pt idx="3">
                  <c:v>0.97669617967345845</c:v>
                </c:pt>
                <c:pt idx="4">
                  <c:v>0.96382725161428173</c:v>
                </c:pt>
                <c:pt idx="5">
                  <c:v>0.94832860409196718</c:v>
                </c:pt>
                <c:pt idx="6">
                  <c:v>0.93033301898670762</c:v>
                </c:pt>
                <c:pt idx="7">
                  <c:v>0.90999279962731616</c:v>
                </c:pt>
                <c:pt idx="8">
                  <c:v>0.88747762608093095</c:v>
                </c:pt>
                <c:pt idx="9">
                  <c:v>0.86297220140431385</c:v>
                </c:pt>
                <c:pt idx="10">
                  <c:v>0.83667373445861493</c:v>
                </c:pt>
                <c:pt idx="11">
                  <c:v>0.80878930714901187</c:v>
                </c:pt>
                <c:pt idx="12">
                  <c:v>0.77953317504445108</c:v>
                </c:pt>
                <c:pt idx="13">
                  <c:v>0.74912405026276441</c:v>
                </c:pt>
                <c:pt idx="14">
                  <c:v>0.71778241430824596</c:v>
                </c:pt>
                <c:pt idx="15">
                  <c:v>0.68572790628942271</c:v>
                </c:pt>
                <c:pt idx="16">
                  <c:v>0.6531768287196148</c:v>
                </c:pt>
                <c:pt idx="17">
                  <c:v>0.62033980903176</c:v>
                </c:pt>
                <c:pt idx="18">
                  <c:v>0.58741965016129727</c:v>
                </c:pt>
                <c:pt idx="19">
                  <c:v>0.55460939822056465</c:v>
                </c:pt>
                <c:pt idx="20">
                  <c:v>0.52209064956804629</c:v>
                </c:pt>
                <c:pt idx="21">
                  <c:v>0.49003211363224369</c:v>
                </c:pt>
                <c:pt idx="22">
                  <c:v>0.45858844184730463</c:v>
                </c:pt>
                <c:pt idx="23">
                  <c:v>0.42789932715318163</c:v>
                </c:pt>
                <c:pt idx="24">
                  <c:v>0.39808887285280026</c:v>
                </c:pt>
                <c:pt idx="25">
                  <c:v>0.36926522433280579</c:v>
                </c:pt>
                <c:pt idx="26">
                  <c:v>0.34152045235461509</c:v>
                </c:pt>
                <c:pt idx="27">
                  <c:v>0.31493067239949152</c:v>
                </c:pt>
                <c:pt idx="28">
                  <c:v>0.28955638097351782</c:v>
                </c:pt>
                <c:pt idx="29">
                  <c:v>0.26544298689102319</c:v>
                </c:pt>
                <c:pt idx="30">
                  <c:v>0.24262151338078222</c:v>
                </c:pt>
                <c:pt idx="31">
                  <c:v>0.22110944539890062</c:v>
                </c:pt>
                <c:pt idx="32">
                  <c:v>0.20091169576632689</c:v>
                </c:pt>
                <c:pt idx="33">
                  <c:v>0.182021663639992</c:v>
                </c:pt>
                <c:pt idx="34">
                  <c:v>0.16442235932195212</c:v>
                </c:pt>
                <c:pt idx="35">
                  <c:v>0.14808757044542695</c:v>
                </c:pt>
                <c:pt idx="36">
                  <c:v>0.13298304607580749</c:v>
                </c:pt>
                <c:pt idx="37">
                  <c:v>0.1190676771478314</c:v>
                </c:pt>
                <c:pt idx="38">
                  <c:v>0.10629465384336098</c:v>
                </c:pt>
                <c:pt idx="39">
                  <c:v>9.4612582913402715E-2</c:v>
                </c:pt>
                <c:pt idx="40">
                  <c:v>8.3966550481371915E-2</c:v>
                </c:pt>
                <c:pt idx="41">
                  <c:v>7.429911845493048E-2</c:v>
                </c:pt>
                <c:pt idx="42">
                  <c:v>6.5551245250260459E-2</c:v>
                </c:pt>
                <c:pt idx="43">
                  <c:v>5.7663124032613977E-2</c:v>
                </c:pt>
                <c:pt idx="44">
                  <c:v>5.0574934046618156E-2</c:v>
                </c:pt>
                <c:pt idx="45">
                  <c:v>4.4227502804974679E-2</c:v>
                </c:pt>
                <c:pt idx="46">
                  <c:v>3.8562878890630023E-2</c:v>
                </c:pt>
                <c:pt idx="47">
                  <c:v>3.3524816880727691E-2</c:v>
                </c:pt>
                <c:pt idx="48">
                  <c:v>2.9059177405573094E-2</c:v>
                </c:pt>
                <c:pt idx="49">
                  <c:v>2.5114246606008202E-2</c:v>
                </c:pt>
                <c:pt idx="50">
                  <c:v>2.1640980249364453E-2</c:v>
                </c:pt>
                <c:pt idx="51">
                  <c:v>1.8593178515674994E-2</c:v>
                </c:pt>
                <c:pt idx="52">
                  <c:v>1.5927597985861391E-2</c:v>
                </c:pt>
                <c:pt idx="53">
                  <c:v>1.3604007670443244E-2</c:v>
                </c:pt>
                <c:pt idx="54">
                  <c:v>1.1585196032576512E-2</c:v>
                </c:pt>
                <c:pt idx="55">
                  <c:v>9.8369359067583539E-3</c:v>
                </c:pt>
                <c:pt idx="56">
                  <c:v>8.3279140194191803E-3</c:v>
                </c:pt>
                <c:pt idx="57">
                  <c:v>7.029631505209839E-3</c:v>
                </c:pt>
                <c:pt idx="58">
                  <c:v>5.9162814079389619E-3</c:v>
                </c:pt>
                <c:pt idx="59">
                  <c:v>4.9646086814947952E-3</c:v>
                </c:pt>
                <c:pt idx="60">
                  <c:v>4.1537576856719117E-3</c:v>
                </c:pt>
                <c:pt idx="61">
                  <c:v>3.4651116244869733E-3</c:v>
                </c:pt>
                <c:pt idx="62">
                  <c:v>2.8821278178189488E-3</c:v>
                </c:pt>
                <c:pt idx="63">
                  <c:v>2.3901721460418686E-3</c:v>
                </c:pt>
                <c:pt idx="64">
                  <c:v>1.9763554741714907E-3</c:v>
                </c:pt>
                <c:pt idx="65">
                  <c:v>1.6293743568475353E-3</c:v>
                </c:pt>
                <c:pt idx="66">
                  <c:v>1.3393578557567073E-3</c:v>
                </c:pt>
                <c:pt idx="67">
                  <c:v>1.0977218721878814E-3</c:v>
                </c:pt>
                <c:pt idx="68">
                  <c:v>8.9703201262244072E-4</c:v>
                </c:pt>
                <c:pt idx="69">
                  <c:v>7.3087566616979822E-4</c:v>
                </c:pt>
                <c:pt idx="70">
                  <c:v>5.9374367933654989E-4</c:v>
                </c:pt>
                <c:pt idx="71">
                  <c:v>4.8092176491113789E-4</c:v>
                </c:pt>
                <c:pt idx="72">
                  <c:v>3.8839157551945981E-4</c:v>
                </c:pt>
                <c:pt idx="73">
                  <c:v>3.1274120578668983E-4</c:v>
                </c:pt>
                <c:pt idx="74">
                  <c:v>2.5108475663386764E-4</c:v>
                </c:pt>
                <c:pt idx="75">
                  <c:v>2.0099049732758066E-4</c:v>
                </c:pt>
                <c:pt idx="76">
                  <c:v>1.6041709161585433E-4</c:v>
                </c:pt>
                <c:pt idx="77">
                  <c:v>1.2765730973891487E-4</c:v>
                </c:pt>
                <c:pt idx="78">
                  <c:v>1.0128862451803867E-4</c:v>
                </c:pt>
                <c:pt idx="79">
                  <c:v>8.0130083509469488E-5</c:v>
                </c:pt>
                <c:pt idx="80">
                  <c:v>6.3204857031510362E-5</c:v>
                </c:pt>
                <c:pt idx="81">
                  <c:v>4.9707880701963326E-5</c:v>
                </c:pt>
                <c:pt idx="82">
                  <c:v>3.897803825943746E-5</c:v>
                </c:pt>
                <c:pt idx="83">
                  <c:v>3.0474363523988174E-5</c:v>
                </c:pt>
                <c:pt idx="84">
                  <c:v>2.375577735531329E-5</c:v>
                </c:pt>
                <c:pt idx="85">
                  <c:v>1.8463914689843872E-5</c:v>
                </c:pt>
                <c:pt idx="86">
                  <c:v>1.4308636785521627E-5</c:v>
                </c:pt>
                <c:pt idx="87">
                  <c:v>1.1055863558071031E-5</c:v>
                </c:pt>
                <c:pt idx="88">
                  <c:v>8.5173994890786937E-6</c:v>
                </c:pt>
                <c:pt idx="89">
                  <c:v>6.542463378734234E-6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29B-45D3-9280-53680BDF4078}"/>
            </c:ext>
          </c:extLst>
        </c:ser>
        <c:ser>
          <c:idx val="2"/>
          <c:order val="2"/>
          <c:tx>
            <c:strRef>
              <c:f>[Gesamtauswertung_V3.xlsx]Distanzsensitivität!$D$1</c:f>
              <c:strCache>
                <c:ptCount val="1"/>
                <c:pt idx="0">
                  <c:v>Psychotherapeuten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[Gesamtauswertung_V3.xlsx]Distanzsensitivität!$A$2:$A$91</c:f>
              <c:numCache>
                <c:formatCode>General</c:formatCode>
                <c:ptCount val="9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</c:numCache>
            </c:numRef>
          </c:xVal>
          <c:yVal>
            <c:numRef>
              <c:f>[Gesamtauswertung_V3.xlsx]Distanzsensitivität!$D$2:$D$91</c:f>
              <c:numCache>
                <c:formatCode>General</c:formatCode>
                <c:ptCount val="90"/>
                <c:pt idx="0">
                  <c:v>0.9994100301007206</c:v>
                </c:pt>
                <c:pt idx="1">
                  <c:v>0.99764220796850533</c:v>
                </c:pt>
                <c:pt idx="2">
                  <c:v>0.99470278399389878</c:v>
                </c:pt>
                <c:pt idx="3">
                  <c:v>0.9906021345749163</c:v>
                </c:pt>
                <c:pt idx="4">
                  <c:v>0.9853547010919681</c:v>
                </c:pt>
                <c:pt idx="5">
                  <c:v>0.97897890517741426</c:v>
                </c:pt>
                <c:pt idx="6">
                  <c:v>0.97149704097545631</c:v>
                </c:pt>
                <c:pt idx="7">
                  <c:v>0.96293514527417201</c:v>
                </c:pt>
                <c:pt idx="8">
                  <c:v>0.95332284656833044</c:v>
                </c:pt>
                <c:pt idx="9">
                  <c:v>0.9426931942773632</c:v>
                </c:pt>
                <c:pt idx="10">
                  <c:v>0.93108246949584561</c:v>
                </c:pt>
                <c:pt idx="11">
                  <c:v>0.91852997879253584</c:v>
                </c:pt>
                <c:pt idx="12">
                  <c:v>0.90507783269713094</c:v>
                </c:pt>
                <c:pt idx="13">
                  <c:v>0.89077071062024782</c:v>
                </c:pt>
                <c:pt idx="14">
                  <c:v>0.87565561404084846</c:v>
                </c:pt>
                <c:pt idx="15">
                  <c:v>0.85978160986565277</c:v>
                </c:pt>
                <c:pt idx="16">
                  <c:v>0.84319956591656875</c:v>
                </c:pt>
                <c:pt idx="17">
                  <c:v>0.825961880534541</c:v>
                </c:pt>
                <c:pt idx="18">
                  <c:v>0.8081222083014642</c:v>
                </c:pt>
                <c:pt idx="19">
                  <c:v>0.78973518387611041</c:v>
                </c:pt>
                <c:pt idx="20">
                  <c:v>0.77085614591580209</c:v>
                </c:pt>
                <c:pt idx="21">
                  <c:v>0.75154086301344292</c:v>
                </c:pt>
                <c:pt idx="22">
                  <c:v>0.73184526352031587</c:v>
                </c:pt>
                <c:pt idx="23">
                  <c:v>0.71182517104976817</c:v>
                </c:pt>
                <c:pt idx="24">
                  <c:v>0.69153604736669783</c:v>
                </c:pt>
                <c:pt idx="25">
                  <c:v>0.67103274426393644</c:v>
                </c:pt>
                <c:pt idx="26">
                  <c:v>0.65036926591062727</c:v>
                </c:pt>
                <c:pt idx="27">
                  <c:v>0.62959854303106866</c:v>
                </c:pt>
                <c:pt idx="28">
                  <c:v>0.60877222013684573</c:v>
                </c:pt>
                <c:pt idx="29">
                  <c:v>0.58794045689208774</c:v>
                </c:pt>
                <c:pt idx="30">
                  <c:v>0.56715174454308703</c:v>
                </c:pt>
                <c:pt idx="31">
                  <c:v>0.54645273819100926</c:v>
                </c:pt>
                <c:pt idx="32">
                  <c:v>0.52588810553175103</c:v>
                </c:pt>
                <c:pt idx="33">
                  <c:v>0.50550039253182666</c:v>
                </c:pt>
                <c:pt idx="34">
                  <c:v>0.48532990635513373</c:v>
                </c:pt>
                <c:pt idx="35">
                  <c:v>0.46541461570412562</c:v>
                </c:pt>
                <c:pt idx="36">
                  <c:v>0.44579006859176451</c:v>
                </c:pt>
                <c:pt idx="37">
                  <c:v>0.42648932741903256</c:v>
                </c:pt>
                <c:pt idx="38">
                  <c:v>0.40754292109798168</c:v>
                </c:pt>
                <c:pt idx="39">
                  <c:v>0.38897881383342925</c:v>
                </c:pt>
                <c:pt idx="40">
                  <c:v>0.37082239005845746</c:v>
                </c:pt>
                <c:pt idx="41">
                  <c:v>0.35309645491067315</c:v>
                </c:pt>
                <c:pt idx="42">
                  <c:v>0.33582124953844489</c:v>
                </c:pt>
                <c:pt idx="43">
                  <c:v>0.31901448043958325</c:v>
                </c:pt>
                <c:pt idx="44">
                  <c:v>0.30269136195956881</c:v>
                </c:pt>
                <c:pt idx="45">
                  <c:v>0.28686467101270502</c:v>
                </c:pt>
                <c:pt idx="46">
                  <c:v>0.27154481303756284</c:v>
                </c:pt>
                <c:pt idx="47">
                  <c:v>0.25673989815777226</c:v>
                </c:pt>
                <c:pt idx="48">
                  <c:v>0.24245582649040073</c:v>
                </c:pt>
                <c:pt idx="49">
                  <c:v>0.22869638152656879</c:v>
                </c:pt>
                <c:pt idx="50">
                  <c:v>0.21546333050215744</c:v>
                </c:pt>
                <c:pt idx="51">
                  <c:v>0.20275653067996202</c:v>
                </c:pt>
                <c:pt idx="52">
                  <c:v>0.19057404047783438</c:v>
                </c:pt>
                <c:pt idx="53">
                  <c:v>0.17891223439954584</c:v>
                </c:pt>
                <c:pt idx="54">
                  <c:v>0.16776592075556832</c:v>
                </c:pt>
                <c:pt idx="55">
                  <c:v>0.1571284611988914</c:v>
                </c:pt>
                <c:pt idx="56">
                  <c:v>0.14699189114555952</c:v>
                </c:pt>
                <c:pt idx="57">
                  <c:v>0.13734704019994257</c:v>
                </c:pt>
                <c:pt idx="58">
                  <c:v>0.1281836517599953</c:v>
                </c:pt>
                <c:pt idx="59">
                  <c:v>0.11949050103701586</c:v>
                </c:pt>
                <c:pt idx="60">
                  <c:v>0.11125551078684065</c:v>
                </c:pt>
                <c:pt idx="61">
                  <c:v>0.10346586411414693</c:v>
                </c:pt>
                <c:pt idx="62">
                  <c:v>9.6108113777772147E-2</c:v>
                </c:pt>
                <c:pt idx="63">
                  <c:v>8.9168287491912579E-2</c:v>
                </c:pt>
                <c:pt idx="64">
                  <c:v>8.2631988785004287E-2</c:v>
                </c:pt>
                <c:pt idx="65">
                  <c:v>7.6484493044331428E-2</c:v>
                </c:pt>
                <c:pt idx="66">
                  <c:v>7.0710838439319759E-2</c:v>
                </c:pt>
                <c:pt idx="67">
                  <c:v>6.5295911479492957E-2</c:v>
                </c:pt>
                <c:pt idx="68">
                  <c:v>6.0224527023687614E-2</c:v>
                </c:pt>
                <c:pt idx="69">
                  <c:v>5.5481502614897815E-2</c:v>
                </c:pt>
                <c:pt idx="70">
                  <c:v>5.1051727069676679E-2</c:v>
                </c:pt>
                <c:pt idx="71">
                  <c:v>4.6920223302048106E-2</c:v>
                </c:pt>
                <c:pt idx="72">
                  <c:v>4.3072205409129483E-2</c:v>
                </c:pt>
                <c:pt idx="73">
                  <c:v>3.9493130088947816E-2</c:v>
                </c:pt>
                <c:pt idx="74">
                  <c:v>3.6168742500125611E-2</c:v>
                </c:pt>
                <c:pt idx="75">
                  <c:v>3.3085116708142646E-2</c:v>
                </c:pt>
                <c:pt idx="76">
                  <c:v>3.0228690893733118E-2</c:v>
                </c:pt>
                <c:pt idx="77">
                  <c:v>2.7586297525684953E-2</c:v>
                </c:pt>
                <c:pt idx="78">
                  <c:v>2.5145188722940377E-2</c:v>
                </c:pt>
                <c:pt idx="79">
                  <c:v>2.289305704957658E-2</c:v>
                </c:pt>
                <c:pt idx="80">
                  <c:v>2.0818052001115233E-2</c:v>
                </c:pt>
                <c:pt idx="81">
                  <c:v>1.8908792451852806E-2</c:v>
                </c:pt>
                <c:pt idx="82">
                  <c:v>1.7154375340726443E-2</c:v>
                </c:pt>
                <c:pt idx="83">
                  <c:v>1.554438087785266E-2</c:v>
                </c:pt>
                <c:pt idx="84">
                  <c:v>1.4068874555545612E-2</c:v>
                </c:pt>
                <c:pt idx="85">
                  <c:v>1.2718406246585507E-2</c:v>
                </c:pt>
                <c:pt idx="86">
                  <c:v>1.1484006669028537E-2</c:v>
                </c:pt>
                <c:pt idx="87">
                  <c:v>1.0357181491189126E-2</c:v>
                </c:pt>
                <c:pt idx="88">
                  <c:v>9.3299033428471834E-3</c:v>
                </c:pt>
                <c:pt idx="89">
                  <c:v>8.3946019894950621E-3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29B-45D3-9280-53680BDF4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3622040"/>
        <c:axId val="803619416"/>
      </c:scatterChart>
      <c:valAx>
        <c:axId val="803622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Fahrzeit in Minuten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03619416"/>
        <c:crosses val="autoZero"/>
        <c:crossBetween val="midCat"/>
      </c:valAx>
      <c:valAx>
        <c:axId val="8036194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Distanzabgewichtung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03622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has been a great deal of criticism of this approach and an expert report has been commissioned to reform demand planning in Germany.</a:t>
            </a:r>
          </a:p>
          <a:p>
            <a:endParaRPr lang="en-US" dirty="0"/>
          </a:p>
          <a:p>
            <a:r>
              <a:rPr lang="en-US" dirty="0"/>
              <a:t>Points of criticism (we will also experience them in a moment with a case study on a real map in the application in a video):</a:t>
            </a:r>
          </a:p>
          <a:p>
            <a:endParaRPr lang="en-US" dirty="0"/>
          </a:p>
          <a:p>
            <a:pPr defTabSz="990478">
              <a:defRPr/>
            </a:pPr>
            <a:r>
              <a:rPr lang="de-DE" dirty="0"/>
              <a:t>Klick 1</a:t>
            </a:r>
            <a:endParaRPr lang="en-US" dirty="0"/>
          </a:p>
          <a:p>
            <a:r>
              <a:rPr lang="en-US" dirty="0"/>
              <a:t>The planning area is too large to record and compare the situation and quality of patient care in individual villages.</a:t>
            </a:r>
          </a:p>
          <a:p>
            <a:endParaRPr lang="en-US" dirty="0"/>
          </a:p>
          <a:p>
            <a:r>
              <a:rPr lang="en-US" dirty="0"/>
              <a:t>Klick 2</a:t>
            </a:r>
          </a:p>
          <a:p>
            <a:r>
              <a:rPr lang="en-US" dirty="0"/>
              <a:t>Migration to or from neighboring areas is ignored, as are doctors who provide care near the border. There is no hard border where supply ends. </a:t>
            </a:r>
          </a:p>
          <a:p>
            <a:endParaRPr lang="en-US" dirty="0"/>
          </a:p>
          <a:p>
            <a:r>
              <a:rPr lang="en-US" dirty="0"/>
              <a:t>Klick</a:t>
            </a:r>
            <a:r>
              <a:rPr lang="en-US" baseline="0" dirty="0"/>
              <a:t> 3</a:t>
            </a:r>
          </a:p>
          <a:p>
            <a:pPr defTabSz="990478">
              <a:defRPr/>
            </a:pPr>
            <a:r>
              <a:rPr lang="en-US" sz="1300" dirty="0" err="1">
                <a:solidFill>
                  <a:srgbClr val="C00000"/>
                </a:solidFill>
              </a:rPr>
              <a:t>Centralisation</a:t>
            </a:r>
            <a:r>
              <a:rPr lang="en-US" sz="1300" dirty="0">
                <a:solidFill>
                  <a:srgbClr val="C00000"/>
                </a:solidFill>
              </a:rPr>
              <a:t> tendencies </a:t>
            </a:r>
            <a:r>
              <a:rPr lang="en-US" sz="1300" dirty="0"/>
              <a:t>are not recorded. And so, it is hardly possible to track small-scale supply deficits</a:t>
            </a:r>
            <a:endParaRPr lang="de-DE" sz="1300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6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2" y="328249"/>
            <a:ext cx="1222063" cy="554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70911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2" y="328249"/>
            <a:ext cx="1222063" cy="554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70911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_ganzseitig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62803" y="328250"/>
            <a:ext cx="1372800" cy="46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0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89467" y="355599"/>
            <a:ext cx="1987200" cy="432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871395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_ganzseitig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562803" y="328250"/>
            <a:ext cx="1372800" cy="46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89467" y="355599"/>
            <a:ext cx="1987200" cy="432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4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87813854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weiß-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154112"/>
            <a:ext cx="12192000" cy="5703888"/>
          </a:xfrm>
          <a:prstGeom prst="rect">
            <a:avLst/>
          </a:prstGeom>
          <a:gradFill>
            <a:gsLst>
              <a:gs pos="80000">
                <a:schemeClr val="accent4"/>
              </a:gs>
              <a:gs pos="0">
                <a:schemeClr val="accent5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2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  <p:sp>
        <p:nvSpPr>
          <p:cNvPr id="11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904966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r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r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636894002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TUD_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154113"/>
            <a:ext cx="12192000" cy="57038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560" y="328250"/>
            <a:ext cx="1371043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" y="349732"/>
            <a:ext cx="1985608" cy="433063"/>
          </a:xfrm>
          <a:prstGeom prst="rect">
            <a:avLst/>
          </a:prstGeom>
        </p:spPr>
      </p:pic>
      <p:sp>
        <p:nvSpPr>
          <p:cNvPr id="10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22401" y="3077308"/>
            <a:ext cx="1692959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spcBef>
                <a:spcPts val="0"/>
              </a:spcBef>
              <a:defRPr sz="160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1022352" y="4060898"/>
            <a:ext cx="3832263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22353" y="5253428"/>
            <a:ext cx="5981697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 marL="0" indent="0" algn="l">
              <a:buNone/>
              <a:defRPr b="0">
                <a:solidFill>
                  <a:srgbClr val="0030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2400" y="3363237"/>
            <a:ext cx="302896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36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rgbClr val="00305D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350" y="4600801"/>
            <a:ext cx="4694293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>
              <a:defRPr sz="3200" b="0"/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00" y="5537833"/>
            <a:ext cx="541904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36000">
            <a:spAutoFit/>
          </a:bodyPr>
          <a:lstStyle>
            <a:lvl1pPr>
              <a:defRPr b="0"/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468428828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und 1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050" y="341833"/>
            <a:ext cx="11151569" cy="43604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2705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6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79270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058352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324003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9589651" y="991716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3711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1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80276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5068416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334067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4" name="Bildplatzhalter 2"/>
          <p:cNvSpPr>
            <a:spLocks noGrp="1"/>
          </p:cNvSpPr>
          <p:nvPr>
            <p:ph type="pic" sz="quarter" idx="19"/>
          </p:nvPr>
        </p:nvSpPr>
        <p:spPr>
          <a:xfrm>
            <a:off x="9599715" y="270130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5" name="Bildplatzhalter 2"/>
          <p:cNvSpPr>
            <a:spLocks noGrp="1"/>
          </p:cNvSpPr>
          <p:nvPr>
            <p:ph type="pic" sz="quarter" idx="20"/>
          </p:nvPr>
        </p:nvSpPr>
        <p:spPr>
          <a:xfrm>
            <a:off x="535109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6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800760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7" name="Bildplatzhalter 2"/>
          <p:cNvSpPr>
            <a:spLocks noGrp="1"/>
          </p:cNvSpPr>
          <p:nvPr>
            <p:ph type="pic" sz="quarter" idx="22"/>
          </p:nvPr>
        </p:nvSpPr>
        <p:spPr>
          <a:xfrm>
            <a:off x="5066411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8" name="Bildplatzhalter 2"/>
          <p:cNvSpPr>
            <a:spLocks noGrp="1"/>
          </p:cNvSpPr>
          <p:nvPr>
            <p:ph type="pic" sz="quarter" idx="23"/>
          </p:nvPr>
        </p:nvSpPr>
        <p:spPr>
          <a:xfrm>
            <a:off x="7332061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9" name="Bildplatzhalter 2"/>
          <p:cNvSpPr>
            <a:spLocks noGrp="1"/>
          </p:cNvSpPr>
          <p:nvPr>
            <p:ph type="pic" sz="quarter" idx="24"/>
          </p:nvPr>
        </p:nvSpPr>
        <p:spPr>
          <a:xfrm>
            <a:off x="9597709" y="4401847"/>
            <a:ext cx="2088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5056612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90304" y="349731"/>
            <a:ext cx="1776060" cy="5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0691585" y="328249"/>
            <a:ext cx="1219680" cy="5544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5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0691585" y="328249"/>
            <a:ext cx="1219680" cy="5544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290304" y="349731"/>
            <a:ext cx="1776060" cy="5148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5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290304" y="349731"/>
            <a:ext cx="1776060" cy="514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10691585" y="328249"/>
            <a:ext cx="1219680" cy="5544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18" Type="http://schemas.openxmlformats.org/officeDocument/2006/relationships/image" Target="../media/image310.png"/><Relationship Id="rId3" Type="http://schemas.openxmlformats.org/officeDocument/2006/relationships/image" Target="../media/image161.png"/><Relationship Id="rId21" Type="http://schemas.openxmlformats.org/officeDocument/2006/relationships/image" Target="../media/image34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300.png"/><Relationship Id="rId2" Type="http://schemas.openxmlformats.org/officeDocument/2006/relationships/image" Target="../media/image150.png"/><Relationship Id="rId16" Type="http://schemas.openxmlformats.org/officeDocument/2006/relationships/image" Target="../media/image290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5" Type="http://schemas.openxmlformats.org/officeDocument/2006/relationships/image" Target="../media/image280.png"/><Relationship Id="rId23" Type="http://schemas.openxmlformats.org/officeDocument/2006/relationships/image" Target="../media/image360.png"/><Relationship Id="rId10" Type="http://schemas.openxmlformats.org/officeDocument/2006/relationships/image" Target="../media/image12.png"/><Relationship Id="rId19" Type="http://schemas.openxmlformats.org/officeDocument/2006/relationships/image" Target="../media/image32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Relationship Id="rId22" Type="http://schemas.openxmlformats.org/officeDocument/2006/relationships/image" Target="../media/image3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50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5" Type="http://schemas.openxmlformats.org/officeDocument/2006/relationships/image" Target="../media/image670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0.png"/><Relationship Id="rId9" Type="http://schemas.openxmlformats.org/officeDocument/2006/relationships/image" Target="../media/image13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microsoft.com/office/2007/relationships/hdphoto" Target="../media/hdphoto1.wdp"/><Relationship Id="rId10" Type="http://schemas.openxmlformats.org/officeDocument/2006/relationships/image" Target="../media/image26.png"/><Relationship Id="rId19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Gravitationsmodelle und 2SFCA</a:t>
            </a:r>
          </a:p>
        </p:txBody>
      </p:sp>
      <p:sp>
        <p:nvSpPr>
          <p:cNvPr id="4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868110" cy="434498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2SFCA </a:t>
            </a:r>
            <a:r>
              <a:rPr lang="en-US" sz="2000" dirty="0" err="1"/>
              <a:t>Methode</a:t>
            </a:r>
            <a:r>
              <a:rPr lang="en-US" sz="2000" dirty="0"/>
              <a:t> – </a:t>
            </a:r>
            <a:r>
              <a:rPr lang="en-US" sz="2000" dirty="0" err="1"/>
              <a:t>Schritt</a:t>
            </a:r>
            <a:r>
              <a:rPr lang="en-US" sz="2000" dirty="0"/>
              <a:t> 1 </a:t>
            </a:r>
          </a:p>
          <a:p>
            <a:pPr>
              <a:spcBef>
                <a:spcPts val="0"/>
              </a:spcBef>
            </a:pPr>
            <a:r>
              <a:rPr lang="en-US" sz="2000" dirty="0" err="1"/>
              <a:t>Angebots</a:t>
            </a:r>
            <a:r>
              <a:rPr lang="en-US" sz="2000" dirty="0"/>
              <a:t>- und </a:t>
            </a:r>
            <a:r>
              <a:rPr lang="en-US" sz="2000" dirty="0" err="1"/>
              <a:t>Nachfrageverhältnis</a:t>
            </a:r>
            <a:r>
              <a:rPr lang="en-US" sz="2000" dirty="0"/>
              <a:t> </a:t>
            </a:r>
            <a:r>
              <a:rPr lang="en-US" sz="2000" dirty="0" err="1"/>
              <a:t>bilden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356807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784136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7841366" y="4177619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Magnetplattenspeicher 8"/>
          <p:cNvSpPr/>
          <p:nvPr/>
        </p:nvSpPr>
        <p:spPr>
          <a:xfrm>
            <a:off x="7841366" y="3892615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blipFill>
                <a:blip r:embed="rId2"/>
                <a:stretch>
                  <a:fillRect l="-217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7889276" y="4563846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276" y="4563846"/>
                <a:ext cx="288091" cy="307777"/>
              </a:xfrm>
              <a:prstGeom prst="rect">
                <a:avLst/>
              </a:prstGeom>
              <a:blipFill>
                <a:blip r:embed="rId3"/>
                <a:stretch>
                  <a:fillRect l="-2127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be 11"/>
          <p:cNvSpPr/>
          <p:nvPr/>
        </p:nvSpPr>
        <p:spPr>
          <a:xfrm>
            <a:off x="6332556" y="4476783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381145" y="4565007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45" y="4565007"/>
                <a:ext cx="306879" cy="307777"/>
              </a:xfrm>
              <a:prstGeom prst="rect">
                <a:avLst/>
              </a:prstGeom>
              <a:blipFill>
                <a:blip r:embed="rId4"/>
                <a:stretch>
                  <a:fillRect l="-2800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be 13"/>
          <p:cNvSpPr/>
          <p:nvPr/>
        </p:nvSpPr>
        <p:spPr>
          <a:xfrm>
            <a:off x="8427912" y="443513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501" y="452336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01" y="4523361"/>
                <a:ext cx="306879" cy="307777"/>
              </a:xfrm>
              <a:prstGeom prst="rect">
                <a:avLst/>
              </a:prstGeom>
              <a:blipFill>
                <a:blip r:embed="rId5"/>
                <a:stretch>
                  <a:fillRect l="-30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7696700" y="1589338"/>
                <a:ext cx="3247299" cy="1216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8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2800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de-DE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700" y="1589338"/>
                <a:ext cx="3247299" cy="1216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be 16"/>
          <p:cNvSpPr/>
          <p:nvPr/>
        </p:nvSpPr>
        <p:spPr>
          <a:xfrm>
            <a:off x="43281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ube 17"/>
          <p:cNvSpPr/>
          <p:nvPr/>
        </p:nvSpPr>
        <p:spPr>
          <a:xfrm>
            <a:off x="46710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blipFill>
                <a:blip r:embed="rId7"/>
                <a:stretch>
                  <a:fillRect l="-28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blipFill>
                <a:blip r:embed="rId8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be 20"/>
          <p:cNvSpPr/>
          <p:nvPr/>
        </p:nvSpPr>
        <p:spPr>
          <a:xfrm>
            <a:off x="4998924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blipFill>
                <a:blip r:embed="rId9"/>
                <a:stretch>
                  <a:fillRect l="-2916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be 22"/>
          <p:cNvSpPr/>
          <p:nvPr/>
        </p:nvSpPr>
        <p:spPr>
          <a:xfrm>
            <a:off x="5000711" y="4168399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blipFill>
                <a:blip r:embed="rId10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be 24"/>
          <p:cNvSpPr/>
          <p:nvPr/>
        </p:nvSpPr>
        <p:spPr>
          <a:xfrm>
            <a:off x="5000711" y="38525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blipFill>
                <a:blip r:embed="rId11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be 26"/>
          <p:cNvSpPr/>
          <p:nvPr/>
        </p:nvSpPr>
        <p:spPr>
          <a:xfrm>
            <a:off x="5575877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blipFill>
                <a:blip r:embed="rId12"/>
                <a:stretch>
                  <a:fillRect l="-28000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243424" y="5286838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24" y="5286838"/>
                <a:ext cx="324833" cy="307777"/>
              </a:xfrm>
              <a:prstGeom prst="rect">
                <a:avLst/>
              </a:prstGeom>
              <a:blipFill>
                <a:blip r:embed="rId13"/>
                <a:stretch>
                  <a:fillRect l="-26415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/>
          <p:cNvCxnSpPr/>
          <p:nvPr/>
        </p:nvCxnSpPr>
        <p:spPr>
          <a:xfrm>
            <a:off x="5396983" y="5108984"/>
            <a:ext cx="0" cy="18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blipFill>
                <a:blip r:embed="rId14"/>
                <a:stretch>
                  <a:fillRect l="-28302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r Verbinder 31"/>
          <p:cNvCxnSpPr/>
          <p:nvPr/>
        </p:nvCxnSpPr>
        <p:spPr>
          <a:xfrm>
            <a:off x="6323812" y="5020904"/>
            <a:ext cx="0" cy="29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blipFill>
                <a:blip r:embed="rId15"/>
                <a:stretch>
                  <a:fillRect l="-21875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/>
          <p:nvPr/>
        </p:nvCxnSpPr>
        <p:spPr>
          <a:xfrm flipV="1">
            <a:off x="1101798" y="5033161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721756" y="5020904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678894" y="4983228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878696" y="5226021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96" y="5226021"/>
                <a:ext cx="387350" cy="307777"/>
              </a:xfrm>
              <a:prstGeom prst="rect">
                <a:avLst/>
              </a:prstGeom>
              <a:blipFill>
                <a:blip r:embed="rId16"/>
                <a:stretch>
                  <a:fillRect l="-21875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/>
          <p:cNvCxnSpPr/>
          <p:nvPr/>
        </p:nvCxnSpPr>
        <p:spPr>
          <a:xfrm flipV="1">
            <a:off x="5394992" y="5099058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8014950" y="5086801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7972088" y="5049125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Cube 40"/>
          <p:cNvSpPr/>
          <p:nvPr/>
        </p:nvSpPr>
        <p:spPr>
          <a:xfrm>
            <a:off x="2794106" y="4510045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blipFill>
                <a:blip r:embed="rId17"/>
                <a:stretch>
                  <a:fillRect l="-2857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0463333" y="5296091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33" y="5296091"/>
                <a:ext cx="324833" cy="307777"/>
              </a:xfrm>
              <a:prstGeom prst="rect">
                <a:avLst/>
              </a:prstGeom>
              <a:blipFill>
                <a:blip r:embed="rId18"/>
                <a:stretch>
                  <a:fillRect l="-2592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>
            <a:endCxn id="43" idx="0"/>
          </p:cNvCxnSpPr>
          <p:nvPr/>
        </p:nvCxnSpPr>
        <p:spPr>
          <a:xfrm>
            <a:off x="10625750" y="5108984"/>
            <a:ext cx="0" cy="18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960105" y="5289426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5" y="5289426"/>
                <a:ext cx="324833" cy="307777"/>
              </a:xfrm>
              <a:prstGeom prst="rect">
                <a:avLst/>
              </a:prstGeom>
              <a:blipFill>
                <a:blip r:embed="rId19"/>
                <a:stretch>
                  <a:fillRect l="-2592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/>
          <p:cNvCxnSpPr>
            <a:endCxn id="45" idx="0"/>
          </p:cNvCxnSpPr>
          <p:nvPr/>
        </p:nvCxnSpPr>
        <p:spPr>
          <a:xfrm>
            <a:off x="1122522" y="5043087"/>
            <a:ext cx="0" cy="24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788166" y="1999985"/>
            <a:ext cx="843472" cy="63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7893292" y="4265058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92" y="4265058"/>
                <a:ext cx="288091" cy="307777"/>
              </a:xfrm>
              <a:prstGeom prst="rect">
                <a:avLst/>
              </a:prstGeom>
              <a:blipFill>
                <a:blip r:embed="rId20"/>
                <a:stretch>
                  <a:fillRect l="-2127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7880093" y="3950874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093" y="3950874"/>
                <a:ext cx="288091" cy="307777"/>
              </a:xfrm>
              <a:prstGeom prst="rect">
                <a:avLst/>
              </a:prstGeom>
              <a:blipFill>
                <a:blip r:embed="rId21"/>
                <a:stretch>
                  <a:fillRect l="-2127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3480955" y="3162930"/>
                <a:ext cx="1818062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de-DE" sz="2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0,14</m:t>
                      </m:r>
                    </m:oMath>
                  </m:oMathPara>
                </a14:m>
                <a:endParaRPr lang="de-DE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55" y="3162930"/>
                <a:ext cx="1818062" cy="66941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/>
              <p:cNvSpPr/>
              <p:nvPr/>
            </p:nvSpPr>
            <p:spPr>
              <a:xfrm>
                <a:off x="7804281" y="3221317"/>
                <a:ext cx="1958197" cy="529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sz="2000" dirty="0">
                    <a:solidFill>
                      <a:schemeClr val="accent1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53" name="Rechteck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281" y="3221317"/>
                <a:ext cx="1958197" cy="529184"/>
              </a:xfrm>
              <a:prstGeom prst="rect">
                <a:avLst/>
              </a:prstGeom>
              <a:blipFill>
                <a:blip r:embed="rId23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/>
          <p:cNvCxnSpPr/>
          <p:nvPr/>
        </p:nvCxnSpPr>
        <p:spPr>
          <a:xfrm>
            <a:off x="3762238" y="3681427"/>
            <a:ext cx="16939" cy="6429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8011374" y="3649957"/>
            <a:ext cx="1" cy="2426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617220" y="1337310"/>
            <a:ext cx="11014418" cy="44919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2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/>
      <p:bldP spid="31" grpId="0"/>
      <p:bldP spid="33" grpId="0"/>
      <p:bldP spid="36" grpId="0" animBg="1"/>
      <p:bldP spid="37" grpId="0"/>
      <p:bldP spid="40" grpId="0" animBg="1"/>
      <p:bldP spid="41" grpId="0" animBg="1"/>
      <p:bldP spid="42" grpId="0"/>
      <p:bldP spid="43" grpId="0"/>
      <p:bldP spid="45" grpId="0"/>
      <p:bldP spid="48" grpId="0" animBg="1"/>
      <p:bldP spid="50" grpId="0"/>
      <p:bldP spid="51" grpId="0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 des räumlichen Zugangs</a:t>
            </a:r>
          </a:p>
        </p:txBody>
      </p:sp>
      <p:sp>
        <p:nvSpPr>
          <p:cNvPr id="56" name="Inhaltsplatzhalter 1"/>
          <p:cNvSpPr>
            <a:spLocks noGrp="1"/>
          </p:cNvSpPr>
          <p:nvPr>
            <p:ph sz="quarter" idx="10"/>
          </p:nvPr>
        </p:nvSpPr>
        <p:spPr>
          <a:xfrm>
            <a:off x="839728" y="1539864"/>
            <a:ext cx="10868110" cy="4344987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55" name="Rechteck 54"/>
          <p:cNvSpPr/>
          <p:nvPr/>
        </p:nvSpPr>
        <p:spPr>
          <a:xfrm>
            <a:off x="617220" y="1337310"/>
            <a:ext cx="11014418" cy="4491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769620" y="1489709"/>
            <a:ext cx="11014418" cy="45653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Flussdiagramm: Magnetplattenspeicher 165"/>
          <p:cNvSpPr/>
          <p:nvPr/>
        </p:nvSpPr>
        <p:spPr>
          <a:xfrm>
            <a:off x="356807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Flussdiagramm: Magnetplattenspeicher 166"/>
          <p:cNvSpPr/>
          <p:nvPr/>
        </p:nvSpPr>
        <p:spPr>
          <a:xfrm>
            <a:off x="7841366" y="4458631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Flussdiagramm: Magnetplattenspeicher 167"/>
          <p:cNvSpPr/>
          <p:nvPr/>
        </p:nvSpPr>
        <p:spPr>
          <a:xfrm>
            <a:off x="7841366" y="4177619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Flussdiagramm: Magnetplattenspeicher 168"/>
          <p:cNvSpPr/>
          <p:nvPr/>
        </p:nvSpPr>
        <p:spPr>
          <a:xfrm>
            <a:off x="7841366" y="3892615"/>
            <a:ext cx="340017" cy="437404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feld 169"/>
              <p:cNvSpPr txBox="1"/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0" name="Textfeld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87" y="4545458"/>
                <a:ext cx="282129" cy="307777"/>
              </a:xfrm>
              <a:prstGeom prst="rect">
                <a:avLst/>
              </a:prstGeom>
              <a:blipFill>
                <a:blip r:embed="rId3"/>
                <a:stretch>
                  <a:fillRect l="-21739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/>
              <p:cNvSpPr txBox="1"/>
              <p:nvPr/>
            </p:nvSpPr>
            <p:spPr>
              <a:xfrm>
                <a:off x="7889276" y="4563846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1" name="Textfeld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276" y="4563846"/>
                <a:ext cx="288091" cy="307777"/>
              </a:xfrm>
              <a:prstGeom prst="rect">
                <a:avLst/>
              </a:prstGeom>
              <a:blipFill>
                <a:blip r:embed="rId4"/>
                <a:stretch>
                  <a:fillRect l="-2127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Cube 171"/>
          <p:cNvSpPr/>
          <p:nvPr/>
        </p:nvSpPr>
        <p:spPr>
          <a:xfrm>
            <a:off x="6332556" y="4476783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/>
              <p:cNvSpPr txBox="1"/>
              <p:nvPr/>
            </p:nvSpPr>
            <p:spPr>
              <a:xfrm>
                <a:off x="6381145" y="4565007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3" name="Textfeld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45" y="4565007"/>
                <a:ext cx="306879" cy="307777"/>
              </a:xfrm>
              <a:prstGeom prst="rect">
                <a:avLst/>
              </a:prstGeom>
              <a:blipFill>
                <a:blip r:embed="rId5"/>
                <a:stretch>
                  <a:fillRect l="-28000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ube 173"/>
          <p:cNvSpPr/>
          <p:nvPr/>
        </p:nvSpPr>
        <p:spPr>
          <a:xfrm>
            <a:off x="8427912" y="443513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feld 174"/>
              <p:cNvSpPr txBox="1"/>
              <p:nvPr/>
            </p:nvSpPr>
            <p:spPr>
              <a:xfrm>
                <a:off x="8476501" y="452336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5" name="Textfeld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01" y="4523361"/>
                <a:ext cx="306879" cy="307777"/>
              </a:xfrm>
              <a:prstGeom prst="rect">
                <a:avLst/>
              </a:prstGeom>
              <a:blipFill>
                <a:blip r:embed="rId6"/>
                <a:stretch>
                  <a:fillRect l="-30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Cube 175"/>
          <p:cNvSpPr/>
          <p:nvPr/>
        </p:nvSpPr>
        <p:spPr>
          <a:xfrm>
            <a:off x="43281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Cube 176"/>
          <p:cNvSpPr/>
          <p:nvPr/>
        </p:nvSpPr>
        <p:spPr>
          <a:xfrm>
            <a:off x="4671007" y="44907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feld 177"/>
              <p:cNvSpPr txBox="1"/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8" name="Textfeld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45" y="4580490"/>
                <a:ext cx="306879" cy="307777"/>
              </a:xfrm>
              <a:prstGeom prst="rect">
                <a:avLst/>
              </a:prstGeom>
              <a:blipFill>
                <a:blip r:embed="rId7"/>
                <a:stretch>
                  <a:fillRect l="-28000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feld 178"/>
              <p:cNvSpPr txBox="1"/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9" name="Textfeld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96" y="4579001"/>
                <a:ext cx="306879" cy="307777"/>
              </a:xfrm>
              <a:prstGeom prst="rect">
                <a:avLst/>
              </a:prstGeom>
              <a:blipFill>
                <a:blip r:embed="rId8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Cube 179"/>
          <p:cNvSpPr/>
          <p:nvPr/>
        </p:nvSpPr>
        <p:spPr>
          <a:xfrm>
            <a:off x="4998924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feld 180"/>
              <p:cNvSpPr txBox="1"/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1" name="Textfeld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996" y="4580490"/>
                <a:ext cx="295914" cy="307777"/>
              </a:xfrm>
              <a:prstGeom prst="rect">
                <a:avLst/>
              </a:prstGeom>
              <a:blipFill>
                <a:blip r:embed="rId9"/>
                <a:stretch>
                  <a:fillRect l="-2916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Cube 181"/>
          <p:cNvSpPr/>
          <p:nvPr/>
        </p:nvSpPr>
        <p:spPr>
          <a:xfrm>
            <a:off x="5000711" y="4168399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feld 182"/>
              <p:cNvSpPr txBox="1"/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3" name="Textfeld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4256623"/>
                <a:ext cx="306879" cy="307777"/>
              </a:xfrm>
              <a:prstGeom prst="rect">
                <a:avLst/>
              </a:prstGeom>
              <a:blipFill>
                <a:blip r:embed="rId10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Cube 183"/>
          <p:cNvSpPr/>
          <p:nvPr/>
        </p:nvSpPr>
        <p:spPr>
          <a:xfrm>
            <a:off x="5000711" y="3852577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feld 184"/>
              <p:cNvSpPr txBox="1"/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5" name="Textfeld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00" y="3940801"/>
                <a:ext cx="306879" cy="307777"/>
              </a:xfrm>
              <a:prstGeom prst="rect">
                <a:avLst/>
              </a:prstGeom>
              <a:blipFill>
                <a:blip r:embed="rId11"/>
                <a:stretch>
                  <a:fillRect l="-27451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Cube 185"/>
          <p:cNvSpPr/>
          <p:nvPr/>
        </p:nvSpPr>
        <p:spPr>
          <a:xfrm>
            <a:off x="5575877" y="4492266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feld 186"/>
              <p:cNvSpPr txBox="1"/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7" name="Textfeld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6" y="4580490"/>
                <a:ext cx="306879" cy="307777"/>
              </a:xfrm>
              <a:prstGeom prst="rect">
                <a:avLst/>
              </a:prstGeom>
              <a:blipFill>
                <a:blip r:embed="rId12"/>
                <a:stretch>
                  <a:fillRect l="-28000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feld 187"/>
              <p:cNvSpPr txBox="1"/>
              <p:nvPr/>
            </p:nvSpPr>
            <p:spPr>
              <a:xfrm>
                <a:off x="5243424" y="5286838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8" name="Textfeld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24" y="5286838"/>
                <a:ext cx="324833" cy="307777"/>
              </a:xfrm>
              <a:prstGeom prst="rect">
                <a:avLst/>
              </a:prstGeom>
              <a:blipFill>
                <a:blip r:embed="rId13"/>
                <a:stretch>
                  <a:fillRect l="-26415" b="-196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Gerader Verbinder 188"/>
          <p:cNvCxnSpPr/>
          <p:nvPr/>
        </p:nvCxnSpPr>
        <p:spPr>
          <a:xfrm>
            <a:off x="5396983" y="5108984"/>
            <a:ext cx="0" cy="18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/>
              <p:cNvSpPr txBox="1"/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0" name="Textfeld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439" y="5290208"/>
                <a:ext cx="324833" cy="307777"/>
              </a:xfrm>
              <a:prstGeom prst="rect">
                <a:avLst/>
              </a:prstGeom>
              <a:blipFill>
                <a:blip r:embed="rId14"/>
                <a:stretch>
                  <a:fillRect l="-28302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Gerader Verbinder 190"/>
          <p:cNvCxnSpPr/>
          <p:nvPr/>
        </p:nvCxnSpPr>
        <p:spPr>
          <a:xfrm>
            <a:off x="6323812" y="5020904"/>
            <a:ext cx="0" cy="29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feld 191"/>
              <p:cNvSpPr txBox="1"/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2" name="Textfeld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02" y="5160124"/>
                <a:ext cx="387350" cy="307777"/>
              </a:xfrm>
              <a:prstGeom prst="rect">
                <a:avLst/>
              </a:prstGeom>
              <a:blipFill>
                <a:blip r:embed="rId15"/>
                <a:stretch>
                  <a:fillRect l="-21875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Gerade Verbindung mit Pfeil 192"/>
          <p:cNvCxnSpPr/>
          <p:nvPr/>
        </p:nvCxnSpPr>
        <p:spPr>
          <a:xfrm flipV="1">
            <a:off x="1101798" y="5033161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/>
          <p:cNvCxnSpPr/>
          <p:nvPr/>
        </p:nvCxnSpPr>
        <p:spPr>
          <a:xfrm flipV="1">
            <a:off x="3721756" y="5020904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Ellipse 194"/>
          <p:cNvSpPr/>
          <p:nvPr/>
        </p:nvSpPr>
        <p:spPr>
          <a:xfrm>
            <a:off x="3678894" y="4983228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feld 195"/>
              <p:cNvSpPr txBox="1"/>
              <p:nvPr/>
            </p:nvSpPr>
            <p:spPr>
              <a:xfrm>
                <a:off x="7878696" y="5226021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Textfeld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96" y="5226021"/>
                <a:ext cx="387350" cy="307777"/>
              </a:xfrm>
              <a:prstGeom prst="rect">
                <a:avLst/>
              </a:prstGeom>
              <a:blipFill>
                <a:blip r:embed="rId16"/>
                <a:stretch>
                  <a:fillRect l="-21875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Gerade Verbindung mit Pfeil 196"/>
          <p:cNvCxnSpPr/>
          <p:nvPr/>
        </p:nvCxnSpPr>
        <p:spPr>
          <a:xfrm flipV="1">
            <a:off x="5394992" y="5099058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/>
          <p:nvPr/>
        </p:nvCxnSpPr>
        <p:spPr>
          <a:xfrm flipV="1">
            <a:off x="8014950" y="5086801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Ellipse 198"/>
          <p:cNvSpPr/>
          <p:nvPr/>
        </p:nvSpPr>
        <p:spPr>
          <a:xfrm>
            <a:off x="7972088" y="5049125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Cube 199"/>
          <p:cNvSpPr/>
          <p:nvPr/>
        </p:nvSpPr>
        <p:spPr>
          <a:xfrm>
            <a:off x="2794106" y="4510045"/>
            <a:ext cx="428625" cy="421902"/>
          </a:xfrm>
          <a:prstGeom prst="cube">
            <a:avLst/>
          </a:prstGeom>
          <a:gradFill flip="none" rotWithShape="1">
            <a:gsLst>
              <a:gs pos="99000">
                <a:srgbClr val="8293AA"/>
              </a:gs>
              <a:gs pos="51000">
                <a:srgbClr val="415D88"/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feld 200"/>
              <p:cNvSpPr txBox="1"/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Textfeld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25" y="4599758"/>
                <a:ext cx="300916" cy="307777"/>
              </a:xfrm>
              <a:prstGeom prst="rect">
                <a:avLst/>
              </a:prstGeom>
              <a:blipFill>
                <a:blip r:embed="rId17"/>
                <a:stretch>
                  <a:fillRect l="-28571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feld 201"/>
              <p:cNvSpPr txBox="1"/>
              <p:nvPr/>
            </p:nvSpPr>
            <p:spPr>
              <a:xfrm>
                <a:off x="10463333" y="5296091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feld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33" y="5296091"/>
                <a:ext cx="324833" cy="307777"/>
              </a:xfrm>
              <a:prstGeom prst="rect">
                <a:avLst/>
              </a:prstGeom>
              <a:blipFill>
                <a:blip r:embed="rId18"/>
                <a:stretch>
                  <a:fillRect l="-2592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Gerader Verbinder 202"/>
          <p:cNvCxnSpPr>
            <a:endCxn id="202" idx="0"/>
          </p:cNvCxnSpPr>
          <p:nvPr/>
        </p:nvCxnSpPr>
        <p:spPr>
          <a:xfrm>
            <a:off x="10625750" y="5108984"/>
            <a:ext cx="0" cy="18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feld 203"/>
              <p:cNvSpPr txBox="1"/>
              <p:nvPr/>
            </p:nvSpPr>
            <p:spPr>
              <a:xfrm>
                <a:off x="960105" y="5289426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4" name="Textfeld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5" y="5289426"/>
                <a:ext cx="324833" cy="307777"/>
              </a:xfrm>
              <a:prstGeom prst="rect">
                <a:avLst/>
              </a:prstGeom>
              <a:blipFill>
                <a:blip r:embed="rId19"/>
                <a:stretch>
                  <a:fillRect l="-2592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Gerader Verbinder 204"/>
          <p:cNvCxnSpPr>
            <a:endCxn id="204" idx="0"/>
          </p:cNvCxnSpPr>
          <p:nvPr/>
        </p:nvCxnSpPr>
        <p:spPr>
          <a:xfrm>
            <a:off x="1122522" y="5043087"/>
            <a:ext cx="0" cy="24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feld 205"/>
              <p:cNvSpPr txBox="1"/>
              <p:nvPr/>
            </p:nvSpPr>
            <p:spPr>
              <a:xfrm>
                <a:off x="5716937" y="5758987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6" name="Textfeld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937" y="5758987"/>
                <a:ext cx="387350" cy="307777"/>
              </a:xfrm>
              <a:prstGeom prst="rect">
                <a:avLst/>
              </a:prstGeom>
              <a:blipFill>
                <a:blip r:embed="rId20"/>
                <a:stretch>
                  <a:fillRect l="-23810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Gerade Verbindung mit Pfeil 206"/>
          <p:cNvCxnSpPr/>
          <p:nvPr/>
        </p:nvCxnSpPr>
        <p:spPr>
          <a:xfrm flipV="1">
            <a:off x="3173179" y="5778597"/>
            <a:ext cx="2619958" cy="9926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/>
          <p:nvPr/>
        </p:nvCxnSpPr>
        <p:spPr>
          <a:xfrm flipV="1">
            <a:off x="5793137" y="5766340"/>
            <a:ext cx="2610800" cy="1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Ellipse 208"/>
          <p:cNvSpPr/>
          <p:nvPr/>
        </p:nvSpPr>
        <p:spPr>
          <a:xfrm>
            <a:off x="5750275" y="5728664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hteck 209"/>
              <p:cNvSpPr/>
              <p:nvPr/>
            </p:nvSpPr>
            <p:spPr>
              <a:xfrm>
                <a:off x="3222731" y="1582317"/>
                <a:ext cx="8055218" cy="1151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8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8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28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8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28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de-DE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2800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  <m:r>
                                        <a:rPr lang="de-DE" sz="2800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2800" i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r>
                        <a:rPr lang="de-DE" sz="28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0" name="Rechteck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731" y="1582317"/>
                <a:ext cx="8055218" cy="11513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hteck 210"/>
              <p:cNvSpPr/>
              <p:nvPr/>
            </p:nvSpPr>
            <p:spPr>
              <a:xfrm>
                <a:off x="5553626" y="2808580"/>
                <a:ext cx="2670346" cy="426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de-DE" sz="20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0,14+1</m:t>
                    </m:r>
                  </m:oMath>
                </a14:m>
                <a:r>
                  <a:rPr lang="de-DE" sz="2000" dirty="0">
                    <a:solidFill>
                      <a:schemeClr val="accent1"/>
                    </a:solidFill>
                  </a:rPr>
                  <a:t> = </a:t>
                </a:r>
                <a:r>
                  <a:rPr lang="de-DE" sz="2000" b="1" dirty="0">
                    <a:solidFill>
                      <a:schemeClr val="accent1"/>
                    </a:solidFill>
                  </a:rPr>
                  <a:t>1,14</a:t>
                </a:r>
                <a:r>
                  <a:rPr lang="de-DE" sz="2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1" name="Rechteck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626" y="2808580"/>
                <a:ext cx="2670346" cy="426976"/>
              </a:xfrm>
              <a:prstGeom prst="rect">
                <a:avLst/>
              </a:prstGeom>
              <a:blipFill>
                <a:blip r:embed="rId22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hteck 211"/>
              <p:cNvSpPr/>
              <p:nvPr/>
            </p:nvSpPr>
            <p:spPr>
              <a:xfrm>
                <a:off x="2685833" y="2838901"/>
                <a:ext cx="2097882" cy="426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de-DE" sz="2000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0,14</m:t>
                    </m:r>
                  </m:oMath>
                </a14:m>
                <a:r>
                  <a:rPr lang="de-DE" sz="2000" dirty="0">
                    <a:solidFill>
                      <a:schemeClr val="accent1"/>
                    </a:solidFill>
                  </a:rPr>
                  <a:t>= </a:t>
                </a:r>
                <a:r>
                  <a:rPr lang="de-DE" sz="2000" b="1" dirty="0">
                    <a:solidFill>
                      <a:schemeClr val="accent1"/>
                    </a:solidFill>
                  </a:rPr>
                  <a:t>0,14</a:t>
                </a:r>
                <a:endParaRPr lang="de-DE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2" name="Rechteck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833" y="2838901"/>
                <a:ext cx="2097882" cy="426976"/>
              </a:xfrm>
              <a:prstGeom prst="rect">
                <a:avLst/>
              </a:prstGeom>
              <a:blipFill>
                <a:blip r:embed="rId23"/>
                <a:stretch>
                  <a:fillRect t="-7143" r="-2326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/>
              <p:cNvSpPr txBox="1"/>
              <p:nvPr/>
            </p:nvSpPr>
            <p:spPr>
              <a:xfrm>
                <a:off x="7893292" y="4265058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3" name="Textfeld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92" y="4265058"/>
                <a:ext cx="288091" cy="307777"/>
              </a:xfrm>
              <a:prstGeom prst="rect">
                <a:avLst/>
              </a:prstGeom>
              <a:blipFill>
                <a:blip r:embed="rId24"/>
                <a:stretch>
                  <a:fillRect l="-21277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/>
              <p:cNvSpPr txBox="1"/>
              <p:nvPr/>
            </p:nvSpPr>
            <p:spPr>
              <a:xfrm>
                <a:off x="7880093" y="3950874"/>
                <a:ext cx="2880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4" name="Textfeld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093" y="3950874"/>
                <a:ext cx="288091" cy="307777"/>
              </a:xfrm>
              <a:prstGeom prst="rect">
                <a:avLst/>
              </a:prstGeom>
              <a:blipFill>
                <a:blip r:embed="rId25"/>
                <a:stretch>
                  <a:fillRect l="-21277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hteck 214"/>
              <p:cNvSpPr/>
              <p:nvPr/>
            </p:nvSpPr>
            <p:spPr>
              <a:xfrm>
                <a:off x="3480955" y="3162930"/>
                <a:ext cx="1818062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de-DE" sz="20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0,14</m:t>
                      </m:r>
                    </m:oMath>
                  </m:oMathPara>
                </a14:m>
                <a:endParaRPr lang="de-DE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5" name="Rechteck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55" y="3162930"/>
                <a:ext cx="1818062" cy="6694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hteck 215"/>
              <p:cNvSpPr/>
              <p:nvPr/>
            </p:nvSpPr>
            <p:spPr>
              <a:xfrm>
                <a:off x="7804281" y="3221317"/>
                <a:ext cx="1958197" cy="529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i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216" name="Rechteck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281" y="3221317"/>
                <a:ext cx="1958197" cy="529184"/>
              </a:xfrm>
              <a:prstGeom prst="rect">
                <a:avLst/>
              </a:prstGeom>
              <a:blipFill>
                <a:blip r:embed="rId27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Gerade Verbindung mit Pfeil 216"/>
          <p:cNvCxnSpPr/>
          <p:nvPr/>
        </p:nvCxnSpPr>
        <p:spPr>
          <a:xfrm>
            <a:off x="3762238" y="3681427"/>
            <a:ext cx="16939" cy="6429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217"/>
          <p:cNvCxnSpPr/>
          <p:nvPr/>
        </p:nvCxnSpPr>
        <p:spPr>
          <a:xfrm>
            <a:off x="8011374" y="3649957"/>
            <a:ext cx="1" cy="24265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/>
          <p:cNvCxnSpPr/>
          <p:nvPr/>
        </p:nvCxnSpPr>
        <p:spPr>
          <a:xfrm>
            <a:off x="5810166" y="3265877"/>
            <a:ext cx="0" cy="11343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/>
          <p:cNvCxnSpPr/>
          <p:nvPr/>
        </p:nvCxnSpPr>
        <p:spPr>
          <a:xfrm>
            <a:off x="3008418" y="3295754"/>
            <a:ext cx="0" cy="11343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53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hteck 150"/>
          <p:cNvSpPr/>
          <p:nvPr/>
        </p:nvSpPr>
        <p:spPr>
          <a:xfrm>
            <a:off x="0" y="-15545"/>
            <a:ext cx="12192000" cy="99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itel 1"/>
          <p:cNvSpPr txBox="1">
            <a:spLocks/>
          </p:cNvSpPr>
          <p:nvPr/>
        </p:nvSpPr>
        <p:spPr>
          <a:xfrm>
            <a:off x="874712" y="346075"/>
            <a:ext cx="6384761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t" anchorCtr="0">
            <a:spAutoFit/>
          </a:bodyPr>
          <a:lstStyle>
            <a:lvl1pPr algn="l" defTabSz="914269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6575"/>
            <a:r>
              <a:rPr lang="de-DE" sz="2800" dirty="0"/>
              <a:t>Umsetzung des Lösungsvorschlages</a:t>
            </a:r>
          </a:p>
        </p:txBody>
      </p:sp>
      <p:graphicFrame>
        <p:nvGraphicFramePr>
          <p:cNvPr id="152" name="Diagramm 151">
            <a:extLst>
              <a:ext uri="{FF2B5EF4-FFF2-40B4-BE49-F238E27FC236}">
                <a16:creationId xmlns:a16="http://schemas.microsoft.com/office/drawing/2014/main" id="{FF535F90-0071-4921-9DF8-93F547317FA9}"/>
              </a:ext>
            </a:extLst>
          </p:cNvPr>
          <p:cNvGraphicFramePr/>
          <p:nvPr/>
        </p:nvGraphicFramePr>
        <p:xfrm>
          <a:off x="1893504" y="1684338"/>
          <a:ext cx="8404992" cy="436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330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r="2871"/>
          <a:stretch/>
        </p:blipFill>
        <p:spPr>
          <a:xfrm>
            <a:off x="732417" y="2486081"/>
            <a:ext cx="10415195" cy="3048264"/>
          </a:xfrm>
          <a:prstGeom prst="rect">
            <a:avLst/>
          </a:prstGeom>
        </p:spPr>
      </p:pic>
      <p:sp>
        <p:nvSpPr>
          <p:cNvPr id="4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868110" cy="434498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2SFCA </a:t>
            </a:r>
            <a:r>
              <a:rPr lang="en-US" sz="2000" dirty="0" err="1"/>
              <a:t>Methode</a:t>
            </a:r>
            <a:r>
              <a:rPr lang="en-US" sz="2000" dirty="0"/>
              <a:t> – </a:t>
            </a:r>
            <a:r>
              <a:rPr lang="en-US" sz="2000" dirty="0" err="1"/>
              <a:t>Räumliche</a:t>
            </a:r>
            <a:r>
              <a:rPr lang="en-US" sz="2000" dirty="0"/>
              <a:t> </a:t>
            </a:r>
            <a:r>
              <a:rPr lang="en-US" sz="2000" dirty="0" err="1"/>
              <a:t>Abgewichtungsfunktionen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953171" y="2126867"/>
                <a:ext cx="7693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de-DE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71" y="2126867"/>
                <a:ext cx="769378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8706405" y="2924715"/>
            <a:ext cx="215755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  <a:cs typeface="Times New Roman" panose="02020603050405020304" pitchFamily="18" charset="0"/>
              </a:rPr>
              <a:t>     binär</a:t>
            </a:r>
          </a:p>
          <a:p>
            <a:r>
              <a:rPr lang="de-DE" sz="1400" dirty="0">
                <a:latin typeface="+mj-lt"/>
                <a:cs typeface="Times New Roman" panose="02020603050405020304" pitchFamily="18" charset="0"/>
              </a:rPr>
              <a:t>     hybrid</a:t>
            </a:r>
          </a:p>
          <a:p>
            <a:r>
              <a:rPr lang="de-DE" sz="1400" dirty="0">
                <a:latin typeface="+mj-lt"/>
                <a:cs typeface="Times New Roman" panose="02020603050405020304" pitchFamily="18" charset="0"/>
              </a:rPr>
              <a:t>     Gauß</a:t>
            </a:r>
          </a:p>
          <a:p>
            <a:r>
              <a:rPr lang="de-DE" sz="1400" dirty="0">
                <a:latin typeface="+mj-lt"/>
                <a:cs typeface="Times New Roman" panose="02020603050405020304" pitchFamily="18" charset="0"/>
              </a:rPr>
              <a:t>     Exponentiell</a:t>
            </a:r>
          </a:p>
          <a:p>
            <a:r>
              <a:rPr lang="de-DE" sz="1400" dirty="0">
                <a:latin typeface="+mj-lt"/>
                <a:cs typeface="Times New Roman" panose="02020603050405020304" pitchFamily="18" charset="0"/>
              </a:rPr>
              <a:t>     Inverse Distanz    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8848866" y="3099247"/>
            <a:ext cx="136811" cy="1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8848866" y="3295475"/>
            <a:ext cx="136811" cy="1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8848866" y="3518533"/>
            <a:ext cx="136811" cy="1"/>
          </a:xfrm>
          <a:prstGeom prst="line">
            <a:avLst/>
          </a:prstGeom>
          <a:ln w="19050">
            <a:solidFill>
              <a:srgbClr val="CC3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8848866" y="3714762"/>
            <a:ext cx="136811" cy="1"/>
          </a:xfrm>
          <a:prstGeom prst="line">
            <a:avLst/>
          </a:prstGeom>
          <a:ln w="19050">
            <a:solidFill>
              <a:srgbClr val="F1E71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8851697" y="3934540"/>
            <a:ext cx="136811" cy="1"/>
          </a:xfrm>
          <a:prstGeom prst="line">
            <a:avLst/>
          </a:prstGeom>
          <a:ln w="19050">
            <a:solidFill>
              <a:srgbClr val="0066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162510" y="5460036"/>
                <a:ext cx="387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10" y="5460036"/>
                <a:ext cx="387350" cy="307777"/>
              </a:xfrm>
              <a:prstGeom prst="rect">
                <a:avLst/>
              </a:prstGeom>
              <a:blipFill>
                <a:blip r:embed="rId4"/>
                <a:stretch>
                  <a:fillRect l="-23810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/>
          <p:cNvCxnSpPr/>
          <p:nvPr/>
        </p:nvCxnSpPr>
        <p:spPr>
          <a:xfrm flipV="1">
            <a:off x="1301819" y="5362928"/>
            <a:ext cx="9988087" cy="12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254516" y="5342823"/>
            <a:ext cx="83344" cy="83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0972035" y="5534345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35" y="5534345"/>
                <a:ext cx="324833" cy="307777"/>
              </a:xfrm>
              <a:prstGeom prst="rect">
                <a:avLst/>
              </a:prstGeom>
              <a:blipFill>
                <a:blip r:embed="rId5"/>
                <a:stretch>
                  <a:fillRect l="-28302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/>
          <p:cNvCxnSpPr>
            <a:endCxn id="16" idx="0"/>
          </p:cNvCxnSpPr>
          <p:nvPr/>
        </p:nvCxnSpPr>
        <p:spPr>
          <a:xfrm>
            <a:off x="11134452" y="5347238"/>
            <a:ext cx="0" cy="18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1284880" y="2486081"/>
            <a:ext cx="0" cy="2861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69620" y="1489709"/>
            <a:ext cx="11014418" cy="44424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12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76" y="2292569"/>
            <a:ext cx="5168245" cy="313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Rechteck 108"/>
          <p:cNvSpPr/>
          <p:nvPr/>
        </p:nvSpPr>
        <p:spPr>
          <a:xfrm>
            <a:off x="8402065" y="1030288"/>
            <a:ext cx="3789935" cy="334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" y="2266772"/>
            <a:ext cx="5162704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Pfeil nach rechts 110"/>
          <p:cNvSpPr/>
          <p:nvPr/>
        </p:nvSpPr>
        <p:spPr>
          <a:xfrm>
            <a:off x="5902269" y="3566537"/>
            <a:ext cx="584256" cy="64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" name="Grafik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237" y="1072689"/>
            <a:ext cx="6106668" cy="3348228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874712" y="346075"/>
            <a:ext cx="3385542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t" anchorCtr="0">
            <a:spAutoFit/>
          </a:bodyPr>
          <a:lstStyle>
            <a:lvl1pPr algn="l" defTabSz="914269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6575"/>
            <a:r>
              <a:rPr lang="de-DE" sz="2800" dirty="0"/>
              <a:t>Lösungsvorschläge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F667413-D556-497A-AFEE-70C4172F6476}"/>
              </a:ext>
            </a:extLst>
          </p:cNvPr>
          <p:cNvCxnSpPr/>
          <p:nvPr/>
        </p:nvCxnSpPr>
        <p:spPr>
          <a:xfrm>
            <a:off x="932180" y="2476500"/>
            <a:ext cx="3474720" cy="270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8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28649" y="679307"/>
            <a:ext cx="10537031" cy="2802635"/>
          </a:xfrm>
        </p:spPr>
        <p:txBody>
          <a:bodyPr/>
          <a:lstStyle/>
          <a:p>
            <a:pPr lvl="2" indent="0">
              <a:buNone/>
            </a:pPr>
            <a:r>
              <a:rPr lang="de-DE" b="1" dirty="0"/>
              <a:t>Entstandene Softwarearchitektur</a:t>
            </a:r>
            <a:endParaRPr lang="de-DE" b="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269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Rückblick</a:t>
            </a:r>
          </a:p>
        </p:txBody>
      </p:sp>
      <p:sp>
        <p:nvSpPr>
          <p:cNvPr id="7" name="Rechteck 6"/>
          <p:cNvSpPr/>
          <p:nvPr/>
        </p:nvSpPr>
        <p:spPr>
          <a:xfrm>
            <a:off x="955051" y="1828823"/>
            <a:ext cx="3478316" cy="1183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12" descr="https://upload.wikimedia.org/wikipedia/commons/thumb/9/95/Vue.js_Logo_2.svg/256px-Vue.js_Logo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16" y="2107124"/>
            <a:ext cx="778350" cy="6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upload.wikimedia.org/wikipedia/commons/thumb/b/b2/Bootstrap_logo.svg/256px-Bootstrap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80" y="2080625"/>
            <a:ext cx="409475" cy="3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Datei:CSS3 logo and wordmark.sv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6"/>
          <a:stretch/>
        </p:blipFill>
        <p:spPr bwMode="auto">
          <a:xfrm>
            <a:off x="3304131" y="2499326"/>
            <a:ext cx="282971" cy="33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Datei:HTML5 logo and wordmark.sv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8"/>
          <a:stretch/>
        </p:blipFill>
        <p:spPr bwMode="auto">
          <a:xfrm>
            <a:off x="2808863" y="2507340"/>
            <a:ext cx="409474" cy="33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Datei:Node.js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01078" y="2159626"/>
            <a:ext cx="939853" cy="57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367" y="3110717"/>
            <a:ext cx="402761" cy="386049"/>
          </a:xfrm>
          <a:prstGeom prst="rect">
            <a:avLst/>
          </a:prstGeom>
        </p:spPr>
      </p:pic>
      <p:pic>
        <p:nvPicPr>
          <p:cNvPr id="14" name="Picture 6" descr="File:Javascript badge.sv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/>
          <a:stretch/>
        </p:blipFill>
        <p:spPr bwMode="auto">
          <a:xfrm>
            <a:off x="2797449" y="2069071"/>
            <a:ext cx="409474" cy="36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Datei:OpenLayers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69" y="2089866"/>
            <a:ext cx="777600" cy="7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0197" y="3124300"/>
            <a:ext cx="346726" cy="324500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2797449" y="3012434"/>
            <a:ext cx="971912" cy="492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Picture 10" descr="Datei:GeoServer Logo.sv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98"/>
          <a:stretch/>
        </p:blipFill>
        <p:spPr bwMode="auto">
          <a:xfrm>
            <a:off x="6082407" y="2596800"/>
            <a:ext cx="777600" cy="90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5445737" y="2726670"/>
            <a:ext cx="726594" cy="668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wms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835" y="1331579"/>
            <a:ext cx="2039796" cy="2169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1" name="Rechteck 20"/>
          <p:cNvSpPr/>
          <p:nvPr/>
        </p:nvSpPr>
        <p:spPr>
          <a:xfrm>
            <a:off x="5349052" y="1219756"/>
            <a:ext cx="6210487" cy="233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42927" y="3867572"/>
            <a:ext cx="5216612" cy="2234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3" name="Picture 24" descr="https://upload.wikimedia.org/wikipedia/commons/thumb/c/c3/Python-logo-notext.svg/800px-Python-logo-notext.sv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418" y="4034186"/>
            <a:ext cx="305396" cy="33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/>
          <p:cNvSpPr txBox="1"/>
          <p:nvPr/>
        </p:nvSpPr>
        <p:spPr>
          <a:xfrm>
            <a:off x="6811200" y="4034186"/>
            <a:ext cx="187551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spatial_access.py</a:t>
            </a:r>
          </a:p>
        </p:txBody>
      </p:sp>
      <p:cxnSp>
        <p:nvCxnSpPr>
          <p:cNvPr id="25" name="Gewinkelter Verbinder 24"/>
          <p:cNvCxnSpPr>
            <a:stCxn id="7" idx="2"/>
            <a:endCxn id="23" idx="1"/>
          </p:cNvCxnSpPr>
          <p:nvPr/>
        </p:nvCxnSpPr>
        <p:spPr>
          <a:xfrm rot="16200000" flipH="1">
            <a:off x="3972916" y="1733726"/>
            <a:ext cx="1189795" cy="374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349052" y="3794394"/>
            <a:ext cx="937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Param</a:t>
            </a:r>
            <a:r>
              <a:rPr lang="de-DE" sz="1000" dirty="0"/>
              <a:t> </a:t>
            </a:r>
            <a:r>
              <a:rPr lang="de-DE" sz="1000" dirty="0" err="1"/>
              <a:t>json</a:t>
            </a:r>
            <a:endParaRPr lang="de-DE" sz="1000" dirty="0"/>
          </a:p>
        </p:txBody>
      </p:sp>
      <p:sp>
        <p:nvSpPr>
          <p:cNvPr id="27" name="Textfeld 26"/>
          <p:cNvSpPr txBox="1"/>
          <p:nvPr/>
        </p:nvSpPr>
        <p:spPr>
          <a:xfrm>
            <a:off x="10938099" y="3848163"/>
            <a:ext cx="73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Fastapi</a:t>
            </a:r>
            <a:endParaRPr lang="de-DE" sz="1000" dirty="0"/>
          </a:p>
          <a:p>
            <a:r>
              <a:rPr lang="de-DE" sz="1000" dirty="0" err="1"/>
              <a:t>Numpy</a:t>
            </a:r>
            <a:endParaRPr lang="de-DE" sz="1000" dirty="0"/>
          </a:p>
          <a:p>
            <a:r>
              <a:rPr lang="de-DE" sz="1000" dirty="0"/>
              <a:t>Request</a:t>
            </a:r>
          </a:p>
          <a:p>
            <a:r>
              <a:rPr lang="de-DE" sz="1000" dirty="0" err="1"/>
              <a:t>Scipy</a:t>
            </a:r>
            <a:endParaRPr lang="de-DE" sz="1000" dirty="0"/>
          </a:p>
          <a:p>
            <a:r>
              <a:rPr lang="de-DE" sz="1000" dirty="0" err="1"/>
              <a:t>Shapely</a:t>
            </a:r>
            <a:endParaRPr lang="de-DE" sz="1000" dirty="0"/>
          </a:p>
          <a:p>
            <a:r>
              <a:rPr lang="de-DE" sz="1000" dirty="0" err="1"/>
              <a:t>Uvicorn</a:t>
            </a:r>
            <a:endParaRPr lang="de-DE" sz="1000" dirty="0"/>
          </a:p>
          <a:p>
            <a:r>
              <a:rPr lang="de-DE" sz="1000" dirty="0" err="1"/>
              <a:t>asyncio</a:t>
            </a:r>
            <a:endParaRPr lang="de-DE" sz="1000" dirty="0"/>
          </a:p>
        </p:txBody>
      </p:sp>
      <p:cxnSp>
        <p:nvCxnSpPr>
          <p:cNvPr id="28" name="Gewinkelter Verbinder 27"/>
          <p:cNvCxnSpPr>
            <a:endCxn id="24" idx="3"/>
          </p:cNvCxnSpPr>
          <p:nvPr/>
        </p:nvCxnSpPr>
        <p:spPr>
          <a:xfrm rot="10800000" flipV="1">
            <a:off x="8686711" y="4193760"/>
            <a:ext cx="337154" cy="11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9127627" y="3932360"/>
            <a:ext cx="1692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getDistanceDecay</a:t>
            </a:r>
            <a:r>
              <a:rPr lang="de-DE" sz="1000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Linear</a:t>
            </a:r>
          </a:p>
          <a:p>
            <a:pPr marL="171450" indent="-171450">
              <a:buFontTx/>
              <a:buChar char="-"/>
            </a:pPr>
            <a:r>
              <a:rPr lang="de-DE" sz="1000" dirty="0"/>
              <a:t>Patient </a:t>
            </a:r>
            <a:r>
              <a:rPr lang="de-DE" sz="1000" dirty="0" err="1"/>
              <a:t>behavior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Minimum_standards</a:t>
            </a:r>
            <a:endParaRPr lang="de-DE" sz="1000" dirty="0"/>
          </a:p>
        </p:txBody>
      </p:sp>
      <p:sp>
        <p:nvSpPr>
          <p:cNvPr id="30" name="Textfeld 29"/>
          <p:cNvSpPr txBox="1"/>
          <p:nvPr/>
        </p:nvSpPr>
        <p:spPr>
          <a:xfrm>
            <a:off x="7096591" y="4491599"/>
            <a:ext cx="1304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calcSpatialAccess</a:t>
            </a:r>
            <a:r>
              <a:rPr lang="de-DE" sz="1000" dirty="0"/>
              <a:t> </a:t>
            </a:r>
          </a:p>
        </p:txBody>
      </p:sp>
      <p:cxnSp>
        <p:nvCxnSpPr>
          <p:cNvPr id="31" name="Gewinkelter Verbinder 30"/>
          <p:cNvCxnSpPr>
            <a:stCxn id="24" idx="2"/>
            <a:endCxn id="30" idx="0"/>
          </p:cNvCxnSpPr>
          <p:nvPr/>
        </p:nvCxnSpPr>
        <p:spPr>
          <a:xfrm rot="5400000">
            <a:off x="7691066" y="4433708"/>
            <a:ext cx="11578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179950" y="5063104"/>
            <a:ext cx="16927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Dynamic2SFCA.cs</a:t>
            </a:r>
          </a:p>
          <a:p>
            <a:r>
              <a:rPr lang="de-DE" sz="1000" dirty="0"/>
              <a:t>Enhanced2SFCA.cs</a:t>
            </a:r>
          </a:p>
          <a:p>
            <a:r>
              <a:rPr lang="de-DE" sz="1000" dirty="0" err="1"/>
              <a:t>GravityAccessibility.cs</a:t>
            </a:r>
            <a:endParaRPr lang="de-DE" sz="1000" dirty="0"/>
          </a:p>
          <a:p>
            <a:r>
              <a:rPr lang="de-DE" sz="1000" dirty="0"/>
              <a:t>Simple2SFCA.cs</a:t>
            </a:r>
          </a:p>
          <a:p>
            <a:r>
              <a:rPr lang="de-DE" sz="1000" dirty="0" err="1"/>
              <a:t>SimpleAccessibility.cs</a:t>
            </a:r>
            <a:endParaRPr lang="de-DE" sz="1000" dirty="0"/>
          </a:p>
        </p:txBody>
      </p:sp>
      <p:sp>
        <p:nvSpPr>
          <p:cNvPr id="33" name="Textfeld 32"/>
          <p:cNvSpPr txBox="1"/>
          <p:nvPr/>
        </p:nvSpPr>
        <p:spPr>
          <a:xfrm>
            <a:off x="8672900" y="4653086"/>
            <a:ext cx="15880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err="1"/>
              <a:t>BinaryDecay.cs</a:t>
            </a:r>
            <a:endParaRPr lang="de-DE" sz="700" dirty="0"/>
          </a:p>
          <a:p>
            <a:r>
              <a:rPr lang="de-DE" sz="700" dirty="0" err="1"/>
              <a:t>DistanceDecay.cs</a:t>
            </a:r>
            <a:endParaRPr lang="de-DE" sz="700" dirty="0"/>
          </a:p>
          <a:p>
            <a:r>
              <a:rPr lang="de-DE" sz="700" dirty="0" err="1"/>
              <a:t>ExponentialDecay.cs</a:t>
            </a:r>
            <a:endParaRPr lang="de-DE" sz="700" dirty="0"/>
          </a:p>
          <a:p>
            <a:r>
              <a:rPr lang="de-DE" sz="700" dirty="0" err="1"/>
              <a:t>GaussianDecay.cs</a:t>
            </a:r>
            <a:endParaRPr lang="de-DE" sz="700" dirty="0"/>
          </a:p>
          <a:p>
            <a:r>
              <a:rPr lang="de-DE" sz="700" dirty="0" err="1"/>
              <a:t>HybridDecay.cs</a:t>
            </a:r>
            <a:endParaRPr lang="de-DE" sz="700" dirty="0"/>
          </a:p>
          <a:p>
            <a:r>
              <a:rPr lang="de-DE" sz="700" dirty="0" err="1"/>
              <a:t>InversePowerDecay.cs</a:t>
            </a:r>
            <a:endParaRPr lang="de-DE" sz="700" dirty="0"/>
          </a:p>
          <a:p>
            <a:r>
              <a:rPr lang="de-DE" sz="700" dirty="0" err="1"/>
              <a:t>KernelDensityDecay.cs</a:t>
            </a:r>
            <a:endParaRPr lang="de-DE" sz="700" dirty="0"/>
          </a:p>
          <a:p>
            <a:r>
              <a:rPr lang="de-DE" sz="700" dirty="0" err="1"/>
              <a:t>LinearDecay.cs</a:t>
            </a:r>
            <a:endParaRPr lang="de-DE" sz="700" dirty="0"/>
          </a:p>
          <a:p>
            <a:r>
              <a:rPr lang="de-DE" sz="700" dirty="0" err="1"/>
              <a:t>PolynomDecay.cs</a:t>
            </a:r>
            <a:endParaRPr lang="de-DE" sz="700" dirty="0"/>
          </a:p>
        </p:txBody>
      </p:sp>
      <p:sp>
        <p:nvSpPr>
          <p:cNvPr id="34" name="Nach rechts gekrümmter Pfeil 33"/>
          <p:cNvSpPr/>
          <p:nvPr/>
        </p:nvSpPr>
        <p:spPr>
          <a:xfrm>
            <a:off x="7521605" y="4762373"/>
            <a:ext cx="175845" cy="2922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Nach rechts gekrümmter Pfeil 34"/>
          <p:cNvSpPr/>
          <p:nvPr/>
        </p:nvSpPr>
        <p:spPr>
          <a:xfrm rot="10800000">
            <a:off x="7773831" y="4747243"/>
            <a:ext cx="175845" cy="2922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6" name="Picture 4" descr="openrouteservice"/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978" y="5567863"/>
            <a:ext cx="1748421" cy="47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ewinkelter Verbinder 36"/>
          <p:cNvCxnSpPr>
            <a:stCxn id="24" idx="0"/>
            <a:endCxn id="42" idx="2"/>
          </p:cNvCxnSpPr>
          <p:nvPr/>
        </p:nvCxnSpPr>
        <p:spPr>
          <a:xfrm rot="16200000" flipV="1">
            <a:off x="7275437" y="3560666"/>
            <a:ext cx="561282" cy="385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9608184" y="1853417"/>
            <a:ext cx="731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styles</a:t>
            </a:r>
            <a:endParaRPr lang="de-DE" sz="1000" dirty="0"/>
          </a:p>
        </p:txBody>
      </p:sp>
      <p:sp>
        <p:nvSpPr>
          <p:cNvPr id="39" name="Textfeld 38"/>
          <p:cNvSpPr txBox="1"/>
          <p:nvPr/>
        </p:nvSpPr>
        <p:spPr>
          <a:xfrm>
            <a:off x="10785691" y="1703983"/>
            <a:ext cx="571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stores</a:t>
            </a:r>
            <a:endParaRPr lang="de-DE" sz="1000" dirty="0"/>
          </a:p>
        </p:txBody>
      </p:sp>
      <p:sp>
        <p:nvSpPr>
          <p:cNvPr id="40" name="Textfeld 39"/>
          <p:cNvSpPr txBox="1"/>
          <p:nvPr/>
        </p:nvSpPr>
        <p:spPr>
          <a:xfrm>
            <a:off x="9286239" y="1484656"/>
            <a:ext cx="9017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workspaces</a:t>
            </a:r>
            <a:endParaRPr lang="de-DE" sz="1000" dirty="0"/>
          </a:p>
        </p:txBody>
      </p:sp>
      <p:cxnSp>
        <p:nvCxnSpPr>
          <p:cNvPr id="41" name="Gewinkelter Verbinder 40"/>
          <p:cNvCxnSpPr>
            <a:stCxn id="32" idx="2"/>
            <a:endCxn id="36" idx="1"/>
          </p:cNvCxnSpPr>
          <p:nvPr/>
        </p:nvCxnSpPr>
        <p:spPr>
          <a:xfrm rot="5400000" flipH="1" flipV="1">
            <a:off x="8805828" y="5023728"/>
            <a:ext cx="121650" cy="1680649"/>
          </a:xfrm>
          <a:prstGeom prst="bentConnector4">
            <a:avLst>
              <a:gd name="adj1" fmla="val -106486"/>
              <a:gd name="adj2" fmla="val 7518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4" descr="https://upload.wikimedia.org/wikipedia/commons/7/7b/Logo_square_postgis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99" y="2695304"/>
            <a:ext cx="777600" cy="7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Postgresql elephant.sv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72" y="2668945"/>
            <a:ext cx="777600" cy="80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 Sharp wordmark.sv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510" y="5063104"/>
            <a:ext cx="273028" cy="27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44"/>
          <p:cNvSpPr/>
          <p:nvPr/>
        </p:nvSpPr>
        <p:spPr>
          <a:xfrm>
            <a:off x="57029" y="1831133"/>
            <a:ext cx="726594" cy="668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WMS extern</a:t>
            </a:r>
          </a:p>
        </p:txBody>
      </p:sp>
      <p:cxnSp>
        <p:nvCxnSpPr>
          <p:cNvPr id="46" name="Gewinkelter Verbinder 45"/>
          <p:cNvCxnSpPr>
            <a:stCxn id="45" idx="3"/>
            <a:endCxn id="7" idx="1"/>
          </p:cNvCxnSpPr>
          <p:nvPr/>
        </p:nvCxnSpPr>
        <p:spPr>
          <a:xfrm>
            <a:off x="783623" y="2165230"/>
            <a:ext cx="171428" cy="255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933352" y="1464522"/>
            <a:ext cx="187551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Frontend-Server</a:t>
            </a:r>
          </a:p>
        </p:txBody>
      </p:sp>
      <p:cxnSp>
        <p:nvCxnSpPr>
          <p:cNvPr id="48" name="Gewinkelter Verbinder 47"/>
          <p:cNvCxnSpPr>
            <a:stCxn id="19" idx="1"/>
          </p:cNvCxnSpPr>
          <p:nvPr/>
        </p:nvCxnSpPr>
        <p:spPr>
          <a:xfrm rot="10800000">
            <a:off x="4433367" y="2444613"/>
            <a:ext cx="1012371" cy="616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r Verbinder 48"/>
          <p:cNvCxnSpPr/>
          <p:nvPr/>
        </p:nvCxnSpPr>
        <p:spPr>
          <a:xfrm rot="10800000">
            <a:off x="1858537" y="3012435"/>
            <a:ext cx="4484392" cy="1794411"/>
          </a:xfrm>
          <a:prstGeom prst="bentConnector3">
            <a:avLst>
              <a:gd name="adj1" fmla="val 99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64027" y="891271"/>
            <a:ext cx="187551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Datenserver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7786282" y="3586102"/>
            <a:ext cx="240165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Methodenserver</a:t>
            </a:r>
          </a:p>
        </p:txBody>
      </p:sp>
      <p:pic>
        <p:nvPicPr>
          <p:cNvPr id="1026" name="Picture 2" descr="https://cdn-images.threadless.com/threadless-media/artist_shops/shops/wikijs/profile/logo-1531876777-e927870eea78296b4aa681910b70a189.png?v=3&amp;d=eyJvbmx5X21ldGEiOiBmYWxzZSwgImZvcmNlIjogZmFsc2UsICJvcHMiOiBbWyJyZXNpemUiLCBbNjAwLCAyNTBdLCB7fV1dfQ==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829" y="47459"/>
            <a:ext cx="1654396" cy="78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hteck 54"/>
          <p:cNvSpPr/>
          <p:nvPr/>
        </p:nvSpPr>
        <p:spPr>
          <a:xfrm>
            <a:off x="5357560" y="33623"/>
            <a:ext cx="6210487" cy="793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272535" y="25538"/>
            <a:ext cx="288086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Dokumentationsserver</a:t>
            </a:r>
          </a:p>
        </p:txBody>
      </p:sp>
      <p:pic>
        <p:nvPicPr>
          <p:cNvPr id="3074" name="Picture 2" descr="https://d1.awsstatic.com/acs/characters/Logos/Docker-Logo_Horizontel_279x131.b8a5c41e56b77706656d61080f6a0217a3ba356d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5456" y="4069333"/>
            <a:ext cx="1387475" cy="65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6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_TUD_PPT_16zu9_Vorlage.pptx" id="{3A1CD247-97C9-485D-ABE2-D23C3399D7AF}" vid="{33506430-7C27-4887-93E6-666F2996D4A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UD_2021-08_grün">
    <a:dk1>
      <a:srgbClr val="000000"/>
    </a:dk1>
    <a:lt1>
      <a:sysClr val="window" lastClr="FFFFFF"/>
    </a:lt1>
    <a:dk2>
      <a:srgbClr val="727277"/>
    </a:dk2>
    <a:lt2>
      <a:srgbClr val="FFFFFF"/>
    </a:lt2>
    <a:accent1>
      <a:srgbClr val="00305D"/>
    </a:accent1>
    <a:accent2>
      <a:srgbClr val="0069B4"/>
    </a:accent2>
    <a:accent3>
      <a:srgbClr val="009FE3"/>
    </a:accent3>
    <a:accent4>
      <a:srgbClr val="008244"/>
    </a:accent4>
    <a:accent5>
      <a:srgbClr val="65B32E"/>
    </a:accent5>
    <a:accent6>
      <a:srgbClr val="94C356"/>
    </a:accent6>
    <a:hlink>
      <a:srgbClr val="0069B4"/>
    </a:hlink>
    <a:folHlink>
      <a:srgbClr val="009FE3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PresentationFormat>Breitbild</PresentationFormat>
  <Paragraphs>116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Calibri</vt:lpstr>
      <vt:lpstr>Symbol</vt:lpstr>
      <vt:lpstr>Open Sans</vt:lpstr>
      <vt:lpstr>Wingdings</vt:lpstr>
      <vt:lpstr>Arial</vt:lpstr>
      <vt:lpstr>Cambria Math</vt:lpstr>
      <vt:lpstr>TUD_2018_16zu9</vt:lpstr>
      <vt:lpstr>Gravitationsmodelle und 2SFCA</vt:lpstr>
      <vt:lpstr>Methodik des räumlichen Zugangs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 DVAN-Workshops</dc:title>
  <dc:creator>Falko Krügel</dc:creator>
  <cp:lastModifiedBy>Falko Krügel</cp:lastModifiedBy>
  <cp:revision>228</cp:revision>
  <dcterms:created xsi:type="dcterms:W3CDTF">2021-10-12T08:46:07Z</dcterms:created>
  <dcterms:modified xsi:type="dcterms:W3CDTF">2024-03-25T14:00:26Z</dcterms:modified>
</cp:coreProperties>
</file>