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6"/>
  </p:notesMasterIdLst>
  <p:handoutMasterIdLst>
    <p:handoutMasterId r:id="rId7"/>
  </p:handoutMasterIdLst>
  <p:sldIdLst>
    <p:sldId id="393" r:id="rId2"/>
    <p:sldId id="398" r:id="rId3"/>
    <p:sldId id="399" r:id="rId4"/>
    <p:sldId id="400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00"/>
    <a:srgbClr val="8293AA"/>
    <a:srgbClr val="415D88"/>
    <a:srgbClr val="395989"/>
    <a:srgbClr val="D2D2D2"/>
    <a:srgbClr val="3F0303"/>
    <a:srgbClr val="C00000"/>
    <a:srgbClr val="8081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 autoAdjust="0"/>
  </p:normalViewPr>
  <p:slideViewPr>
    <p:cSldViewPr snapToGrid="0" snapToObjects="1">
      <p:cViewPr varScale="1">
        <p:scale>
          <a:sx n="99" d="100"/>
          <a:sy n="99" d="100"/>
        </p:scale>
        <p:origin x="84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4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28.03.2024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0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7139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8781385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weiß-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154112"/>
            <a:ext cx="12192000" cy="5703888"/>
          </a:xfrm>
          <a:prstGeom prst="rect">
            <a:avLst/>
          </a:prstGeom>
          <a:gradFill>
            <a:gsLst>
              <a:gs pos="80000">
                <a:schemeClr val="accent4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2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63689400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154113"/>
            <a:ext cx="12192000" cy="57038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0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1" y="3077308"/>
            <a:ext cx="169295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832263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3" y="5253428"/>
            <a:ext cx="598169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0" y="3363237"/>
            <a:ext cx="302896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50" y="4600801"/>
            <a:ext cx="4694293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" y="5537833"/>
            <a:ext cx="541904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68428828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1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43604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270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79270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058352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324003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95896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371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80276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5068416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334067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95997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5" name="Bildplatzhalter 2"/>
          <p:cNvSpPr>
            <a:spLocks noGrp="1"/>
          </p:cNvSpPr>
          <p:nvPr>
            <p:ph type="pic" sz="quarter" idx="20"/>
          </p:nvPr>
        </p:nvSpPr>
        <p:spPr>
          <a:xfrm>
            <a:off x="5351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6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800760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7" name="Bildplatzhalter 2"/>
          <p:cNvSpPr>
            <a:spLocks noGrp="1"/>
          </p:cNvSpPr>
          <p:nvPr>
            <p:ph type="pic" sz="quarter" idx="22"/>
          </p:nvPr>
        </p:nvSpPr>
        <p:spPr>
          <a:xfrm>
            <a:off x="506641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8" name="Bildplatzhalter 2"/>
          <p:cNvSpPr>
            <a:spLocks noGrp="1"/>
          </p:cNvSpPr>
          <p:nvPr>
            <p:ph type="pic" sz="quarter" idx="23"/>
          </p:nvPr>
        </p:nvSpPr>
        <p:spPr>
          <a:xfrm>
            <a:off x="733206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9" name="Bildplatzhalter 2"/>
          <p:cNvSpPr>
            <a:spLocks noGrp="1"/>
          </p:cNvSpPr>
          <p:nvPr>
            <p:ph type="pic" sz="quarter" idx="24"/>
          </p:nvPr>
        </p:nvSpPr>
        <p:spPr>
          <a:xfrm>
            <a:off x="95977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05661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5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691585" y="328249"/>
            <a:ext cx="1219680" cy="55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290304" y="349731"/>
            <a:ext cx="1776060" cy="5148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3" Type="http://schemas.openxmlformats.org/officeDocument/2006/relationships/image" Target="../media/image12.png"/><Relationship Id="rId1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220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2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sz="quarter" idx="10"/>
          </p:nvPr>
        </p:nvSpPr>
        <p:spPr>
          <a:xfrm>
            <a:off x="874712" y="1410811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7696700" y="1589338"/>
                <a:ext cx="607859" cy="911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/>
                      </m:f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00" y="1589338"/>
                <a:ext cx="607859" cy="911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7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hteck 47"/>
          <p:cNvSpPr/>
          <p:nvPr/>
        </p:nvSpPr>
        <p:spPr>
          <a:xfrm>
            <a:off x="10788166" y="1999985"/>
            <a:ext cx="843472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itel 57">
            <a:extLst>
              <a:ext uri="{FF2B5EF4-FFF2-40B4-BE49-F238E27FC236}">
                <a16:creationId xmlns:a16="http://schemas.microsoft.com/office/drawing/2014/main" id="{38203739-A467-4C0F-BC7D-A6287443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2SFCA </a:t>
            </a:r>
            <a:r>
              <a:rPr lang="en-US" sz="2400" dirty="0" err="1"/>
              <a:t>Methode</a:t>
            </a:r>
            <a:r>
              <a:rPr lang="en-US" sz="2400" dirty="0"/>
              <a:t> – Schritt 1 </a:t>
            </a:r>
            <a:br>
              <a:rPr lang="en-US" sz="2400" dirty="0"/>
            </a:br>
            <a:r>
              <a:rPr lang="en-US" sz="2400" dirty="0" err="1"/>
              <a:t>Angeboststandort</a:t>
            </a:r>
            <a:r>
              <a:rPr lang="en-US" sz="2400" dirty="0"/>
              <a:t> 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hinzufügen</a:t>
            </a:r>
            <a:br>
              <a:rPr lang="en-US" sz="2400" dirty="0"/>
            </a:br>
            <a:br>
              <a:rPr lang="en-US" sz="2400" dirty="0"/>
            </a:br>
            <a:endParaRPr lang="de-DE" dirty="0"/>
          </a:p>
        </p:txBody>
      </p:sp>
      <p:pic>
        <p:nvPicPr>
          <p:cNvPr id="11" name="Picture 2" descr="Icon CC BY NC ND EUR">
            <a:extLst>
              <a:ext uri="{FF2B5EF4-FFF2-40B4-BE49-F238E27FC236}">
                <a16:creationId xmlns:a16="http://schemas.microsoft.com/office/drawing/2014/main" id="{CC728E3A-B19B-49FA-B322-B2D9A2E1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2SFCA </a:t>
            </a:r>
            <a:r>
              <a:rPr lang="en-US" dirty="0" err="1"/>
              <a:t>Methode</a:t>
            </a:r>
            <a:r>
              <a:rPr lang="en-US" dirty="0"/>
              <a:t> – Schritt 1 </a:t>
            </a:r>
            <a:br>
              <a:rPr lang="en-US" dirty="0"/>
            </a:br>
            <a:r>
              <a:rPr lang="en-US" dirty="0" err="1"/>
              <a:t>Nachfragestandorte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bis P</a:t>
            </a:r>
            <a:r>
              <a:rPr lang="en-US" baseline="-25000" dirty="0"/>
              <a:t>7  </a:t>
            </a:r>
            <a:r>
              <a:rPr lang="en-US" dirty="0"/>
              <a:t>(P</a:t>
            </a:r>
            <a:r>
              <a:rPr lang="en-US" baseline="-25000" dirty="0"/>
              <a:t>k</a:t>
            </a:r>
            <a:r>
              <a:rPr lang="en-US" dirty="0"/>
              <a:t>)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7696700" y="1589338"/>
                <a:ext cx="643125" cy="98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00" y="1589338"/>
                <a:ext cx="643125" cy="987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4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be 20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6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be 22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7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be 24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be 26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9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be 40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0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hteck 47"/>
          <p:cNvSpPr/>
          <p:nvPr/>
        </p:nvSpPr>
        <p:spPr>
          <a:xfrm>
            <a:off x="10788166" y="1999985"/>
            <a:ext cx="843472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2" descr="Icon CC BY NC ND EUR">
            <a:extLst>
              <a:ext uri="{FF2B5EF4-FFF2-40B4-BE49-F238E27FC236}">
                <a16:creationId xmlns:a16="http://schemas.microsoft.com/office/drawing/2014/main" id="{A2D017F2-A0B7-4C06-A25B-6659DA05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con CC BY NC ND EUR">
            <a:extLst>
              <a:ext uri="{FF2B5EF4-FFF2-40B4-BE49-F238E27FC236}">
                <a16:creationId xmlns:a16="http://schemas.microsoft.com/office/drawing/2014/main" id="{456FE1C7-E866-429D-A94E-ABCAD282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67" y="64469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2SFCA </a:t>
            </a:r>
            <a:r>
              <a:rPr lang="en-US" sz="2400" dirty="0" err="1"/>
              <a:t>Methode</a:t>
            </a:r>
            <a:r>
              <a:rPr lang="en-US" sz="2400" dirty="0"/>
              <a:t> – Schritt 1 </a:t>
            </a:r>
            <a:br>
              <a:rPr lang="en-US" sz="2400" dirty="0"/>
            </a:br>
            <a:r>
              <a:rPr lang="en-US" sz="2400" dirty="0" err="1"/>
              <a:t>Einzugsgebiet</a:t>
            </a:r>
            <a:r>
              <a:rPr lang="en-US" sz="2400" dirty="0"/>
              <a:t> (</a:t>
            </a:r>
            <a:r>
              <a:rPr lang="en-US" sz="2400" dirty="0" err="1"/>
              <a:t>Straßennetz</a:t>
            </a:r>
            <a:r>
              <a:rPr lang="en-US" sz="2400" dirty="0"/>
              <a:t>)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einer</a:t>
            </a:r>
            <a:br>
              <a:rPr lang="en-US" sz="2400" dirty="0"/>
            </a:br>
            <a:r>
              <a:rPr lang="en-US" sz="2400" dirty="0" err="1"/>
              <a:t>festgelegten</a:t>
            </a:r>
            <a:r>
              <a:rPr lang="en-US" sz="2400" dirty="0"/>
              <a:t> </a:t>
            </a:r>
            <a:r>
              <a:rPr lang="en-US" sz="2400" dirty="0" err="1"/>
              <a:t>Distanz</a:t>
            </a:r>
            <a:r>
              <a:rPr lang="en-US" sz="2400" dirty="0"/>
              <a:t> um </a:t>
            </a:r>
            <a:r>
              <a:rPr lang="en-US" sz="2400" dirty="0" err="1"/>
              <a:t>Standort</a:t>
            </a:r>
            <a:r>
              <a:rPr lang="en-US" sz="2400" dirty="0"/>
              <a:t> </a:t>
            </a:r>
            <a:r>
              <a:rPr lang="en-US" sz="2400" dirty="0" err="1"/>
              <a:t>ermitteln</a:t>
            </a:r>
            <a:r>
              <a:rPr lang="en-US" sz="2400" dirty="0"/>
              <a:t>:</a:t>
            </a:r>
            <a:br>
              <a:rPr lang="en-US" sz="2400" dirty="0"/>
            </a:br>
            <a:br>
              <a:rPr lang="en-US" sz="2400" dirty="0"/>
            </a:br>
            <a:endParaRPr lang="de-DE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blipFill>
                <a:blip r:embed="rId3"/>
                <a:stretch>
                  <a:fillRect l="-28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7696700" y="1589338"/>
                <a:ext cx="2441694" cy="1216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00" y="1589338"/>
                <a:ext cx="2441694" cy="1216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6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be 20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7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be 22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be 24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9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be 26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10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blipFill>
                <a:blip r:embed="rId11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/>
          <p:cNvCxnSpPr/>
          <p:nvPr/>
        </p:nvCxnSpPr>
        <p:spPr>
          <a:xfrm>
            <a:off x="6323812" y="5020904"/>
            <a:ext cx="0" cy="2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blipFill>
                <a:blip r:embed="rId12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V="1">
            <a:off x="1101798" y="5033161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721756" y="5020904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678894" y="4983228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Cube 40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3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blipFill>
                <a:blip r:embed="rId14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/>
          <p:cNvCxnSpPr>
            <a:endCxn id="45" idx="0"/>
          </p:cNvCxnSpPr>
          <p:nvPr/>
        </p:nvCxnSpPr>
        <p:spPr>
          <a:xfrm>
            <a:off x="1122522" y="5043087"/>
            <a:ext cx="0" cy="24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788166" y="1999985"/>
            <a:ext cx="843472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" name="Picture 2" descr="Icon CC BY NC ND EUR">
            <a:extLst>
              <a:ext uri="{FF2B5EF4-FFF2-40B4-BE49-F238E27FC236}">
                <a16:creationId xmlns:a16="http://schemas.microsoft.com/office/drawing/2014/main" id="{1460C818-3E64-44F6-84D1-B018C437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con CC BY NC ND EUR">
            <a:extLst>
              <a:ext uri="{FF2B5EF4-FFF2-40B4-BE49-F238E27FC236}">
                <a16:creationId xmlns:a16="http://schemas.microsoft.com/office/drawing/2014/main" id="{3714C52C-38DC-469B-974B-8E1C2982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67" y="64469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33" grpId="0"/>
      <p:bldP spid="36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2SFCA </a:t>
            </a:r>
            <a:r>
              <a:rPr lang="en-US" sz="2400" dirty="0" err="1"/>
              <a:t>Methode</a:t>
            </a:r>
            <a:r>
              <a:rPr lang="en-US" sz="2400" dirty="0"/>
              <a:t> – Schritt 1 </a:t>
            </a:r>
            <a:br>
              <a:rPr lang="en-US" sz="2400" dirty="0"/>
            </a:br>
            <a:r>
              <a:rPr lang="en-US" sz="2400" dirty="0" err="1"/>
              <a:t>Verhältnis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</a:t>
            </a:r>
            <a:r>
              <a:rPr lang="en-US" sz="2400" dirty="0" err="1"/>
              <a:t>Angebot</a:t>
            </a:r>
            <a:r>
              <a:rPr lang="en-US" sz="2400" dirty="0"/>
              <a:t> und </a:t>
            </a:r>
            <a:r>
              <a:rPr lang="en-US" sz="2400" dirty="0" err="1"/>
              <a:t>Einwohnern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am </a:t>
            </a:r>
            <a:r>
              <a:rPr lang="en-US" sz="2400" dirty="0" err="1"/>
              <a:t>Standort</a:t>
            </a:r>
            <a:r>
              <a:rPr lang="en-US" sz="2400" dirty="0"/>
              <a:t> </a:t>
            </a:r>
            <a:r>
              <a:rPr lang="en-US" sz="2400" dirty="0" err="1"/>
              <a:t>identifizieren</a:t>
            </a:r>
            <a:r>
              <a:rPr lang="en-US" sz="2400" dirty="0"/>
              <a:t>:</a:t>
            </a:r>
            <a:br>
              <a:rPr lang="en-US" sz="2400" dirty="0"/>
            </a:br>
            <a:br>
              <a:rPr lang="en-US" sz="2400" dirty="0"/>
            </a:br>
            <a:endParaRPr lang="de-DE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7696700" y="1589338"/>
                <a:ext cx="3247299" cy="1216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00" y="1589338"/>
                <a:ext cx="3247299" cy="1216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4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be 20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6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be 22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7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be 24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be 26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9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blipFill>
                <a:blip r:embed="rId10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/>
          <p:cNvCxnSpPr/>
          <p:nvPr/>
        </p:nvCxnSpPr>
        <p:spPr>
          <a:xfrm>
            <a:off x="6323812" y="5020904"/>
            <a:ext cx="0" cy="2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blipFill>
                <a:blip r:embed="rId11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V="1">
            <a:off x="1101798" y="5033161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721756" y="5020904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678894" y="4983228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Cube 40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2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blipFill>
                <a:blip r:embed="rId13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/>
          <p:cNvCxnSpPr>
            <a:endCxn id="45" idx="0"/>
          </p:cNvCxnSpPr>
          <p:nvPr/>
        </p:nvCxnSpPr>
        <p:spPr>
          <a:xfrm>
            <a:off x="1122522" y="5043087"/>
            <a:ext cx="0" cy="24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788166" y="1999985"/>
            <a:ext cx="843472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0,14</m:t>
                      </m:r>
                    </m:oMath>
                  </m:oMathPara>
                </a14:m>
                <a:endParaRPr lang="de-DE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/>
          <p:cNvCxnSpPr/>
          <p:nvPr/>
        </p:nvCxnSpPr>
        <p:spPr>
          <a:xfrm>
            <a:off x="3762238" y="3681427"/>
            <a:ext cx="16939" cy="6429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con CC BY NC ND EUR">
            <a:extLst>
              <a:ext uri="{FF2B5EF4-FFF2-40B4-BE49-F238E27FC236}">
                <a16:creationId xmlns:a16="http://schemas.microsoft.com/office/drawing/2014/main" id="{986F280F-5F78-4056-BEA3-0D856559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con CC BY NC ND EUR">
            <a:extLst>
              <a:ext uri="{FF2B5EF4-FFF2-40B4-BE49-F238E27FC236}">
                <a16:creationId xmlns:a16="http://schemas.microsoft.com/office/drawing/2014/main" id="{00A2751E-64D7-43BE-8464-9AA84D06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67" y="64469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TUD_PPT_16zu9_Vorlage.pptx" id="{3A1CD247-97C9-485D-ABE2-D23C3399D7AF}" vid="{33506430-7C27-4887-93E6-666F2996D4A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Breitbild</PresentationFormat>
  <Paragraphs>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Calibri</vt:lpstr>
      <vt:lpstr>Symbol</vt:lpstr>
      <vt:lpstr>Wingdings</vt:lpstr>
      <vt:lpstr>Arial</vt:lpstr>
      <vt:lpstr>Open Sans</vt:lpstr>
      <vt:lpstr>Cambria Math</vt:lpstr>
      <vt:lpstr>TUD_2018_16zu9</vt:lpstr>
      <vt:lpstr>2SFCA Methode – Schritt 1  Angeboststandort S1 hinzufügen  </vt:lpstr>
      <vt:lpstr>2SFCA Methode – Schritt 1  Nachfragestandorte P1 bis P7  (Pk) hinzufügen</vt:lpstr>
      <vt:lpstr>2SFCA Methode – Schritt 1  Einzugsgebiet (Straßennetz) mit einer festgelegten Distanz um Standort ermitteln:  </vt:lpstr>
      <vt:lpstr>2SFCA Methode – Schritt 1  Verhältnis aus Angebot und Einwohnern  am Standort identifizieren: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DVAN-Workshops</dc:title>
  <dc:creator>Falko Krügel</dc:creator>
  <cp:lastModifiedBy>Falko Krügel</cp:lastModifiedBy>
  <cp:revision>236</cp:revision>
  <dcterms:created xsi:type="dcterms:W3CDTF">2021-10-12T08:46:07Z</dcterms:created>
  <dcterms:modified xsi:type="dcterms:W3CDTF">2024-03-28T13:50:37Z</dcterms:modified>
</cp:coreProperties>
</file>