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94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912"/>
    <a:srgbClr val="FF6700"/>
    <a:srgbClr val="CE3613"/>
    <a:srgbClr val="FFFFFF"/>
    <a:srgbClr val="A50021"/>
    <a:srgbClr val="FF0000"/>
    <a:srgbClr val="8293AA"/>
    <a:srgbClr val="415D88"/>
    <a:srgbClr val="39598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4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4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26.03.2024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26.03.2024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0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713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8781385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weiß-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80000">
                <a:schemeClr val="accent4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63689400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154113"/>
            <a:ext cx="12192000" cy="57038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0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832263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68428828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1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4360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5" name="Bildplatzhalter 2"/>
          <p:cNvSpPr>
            <a:spLocks noGrp="1"/>
          </p:cNvSpPr>
          <p:nvPr>
            <p:ph type="pic" sz="quarter" idx="20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"/>
          <p:cNvSpPr>
            <a:spLocks noGrp="1"/>
          </p:cNvSpPr>
          <p:nvPr>
            <p:ph type="pic" sz="quarter" idx="22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8" name="Bildplatzhalter 2"/>
          <p:cNvSpPr>
            <a:spLocks noGrp="1"/>
          </p:cNvSpPr>
          <p:nvPr>
            <p:ph type="pic" sz="quarter" idx="23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9" name="Bildplatzhalter 2"/>
          <p:cNvSpPr>
            <a:spLocks noGrp="1"/>
          </p:cNvSpPr>
          <p:nvPr>
            <p:ph type="pic" sz="quarter" idx="24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5661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691585" y="328249"/>
            <a:ext cx="1219680" cy="55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90304" y="349731"/>
            <a:ext cx="1776060" cy="5148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3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0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8.png"/><Relationship Id="rId20" Type="http://schemas.openxmlformats.org/officeDocument/2006/relationships/image" Target="../media/image15.png"/><Relationship Id="rId29" Type="http://schemas.openxmlformats.org/officeDocument/2006/relationships/image" Target="../media/image1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0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16.png"/><Relationship Id="rId10" Type="http://schemas.openxmlformats.org/officeDocument/2006/relationships/image" Target="../media/image72.png"/><Relationship Id="rId19" Type="http://schemas.openxmlformats.org/officeDocument/2006/relationships/image" Target="../media/image14.png"/><Relationship Id="rId4" Type="http://schemas.openxmlformats.org/officeDocument/2006/relationships/image" Target="../media/image660.png"/><Relationship Id="rId9" Type="http://schemas.openxmlformats.org/officeDocument/2006/relationships/image" Target="../media/image12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2SFCA </a:t>
            </a:r>
            <a:r>
              <a:rPr lang="en-US" sz="2400" dirty="0" err="1"/>
              <a:t>Methode</a:t>
            </a:r>
            <a:r>
              <a:rPr lang="en-US" sz="2400" dirty="0"/>
              <a:t> – Schritt 2 </a:t>
            </a:r>
            <a:br>
              <a:rPr lang="en-US" sz="2400" dirty="0"/>
            </a:br>
            <a:r>
              <a:rPr lang="en-US" sz="2400" dirty="0" err="1"/>
              <a:t>Zugangsindex</a:t>
            </a:r>
            <a:r>
              <a:rPr lang="en-US" sz="2400" dirty="0"/>
              <a:t> für </a:t>
            </a:r>
            <a:r>
              <a:rPr lang="en-US" sz="2400" dirty="0" err="1"/>
              <a:t>jeden</a:t>
            </a:r>
            <a:r>
              <a:rPr lang="en-US" sz="2400" dirty="0"/>
              <a:t> </a:t>
            </a:r>
            <a:r>
              <a:rPr lang="en-US" sz="2400" dirty="0" err="1"/>
              <a:t>Nachfragestandort</a:t>
            </a:r>
            <a:r>
              <a:rPr lang="en-US" sz="2400" dirty="0"/>
              <a:t> </a:t>
            </a:r>
            <a:r>
              <a:rPr lang="en-US" sz="2400" dirty="0" err="1"/>
              <a:t>ermitteln</a:t>
            </a:r>
            <a:br>
              <a:rPr lang="en-US" sz="2400" dirty="0"/>
            </a:br>
            <a:br>
              <a:rPr lang="en-US" sz="2400" dirty="0"/>
            </a:br>
            <a:endParaRPr lang="de-DE" dirty="0"/>
          </a:p>
        </p:txBody>
      </p:sp>
      <p:sp>
        <p:nvSpPr>
          <p:cNvPr id="56" name="Inhaltsplatzhalter 1"/>
          <p:cNvSpPr>
            <a:spLocks noGrp="1"/>
          </p:cNvSpPr>
          <p:nvPr>
            <p:ph sz="quarter" idx="10"/>
          </p:nvPr>
        </p:nvSpPr>
        <p:spPr>
          <a:xfrm>
            <a:off x="839728" y="1539864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5" name="Rechteck 54"/>
          <p:cNvSpPr/>
          <p:nvPr/>
        </p:nvSpPr>
        <p:spPr>
          <a:xfrm>
            <a:off x="617220" y="1337310"/>
            <a:ext cx="11014418" cy="4491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769620" y="1489709"/>
            <a:ext cx="11014418" cy="4565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Flussdiagramm: Magnetplattenspeicher 16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Flussdiagramm: Magnetplattenspeicher 166"/>
          <p:cNvSpPr/>
          <p:nvPr/>
        </p:nvSpPr>
        <p:spPr>
          <a:xfrm>
            <a:off x="784136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Flussdiagramm: Magnetplattenspeicher 167"/>
          <p:cNvSpPr/>
          <p:nvPr/>
        </p:nvSpPr>
        <p:spPr>
          <a:xfrm>
            <a:off x="7841366" y="4177619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Flussdiagramm: Magnetplattenspeicher 168"/>
          <p:cNvSpPr/>
          <p:nvPr/>
        </p:nvSpPr>
        <p:spPr>
          <a:xfrm>
            <a:off x="7841366" y="3892615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Textfeld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3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/>
              <p:cNvSpPr txBox="1"/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blipFill>
                <a:blip r:embed="rId4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Cube 171"/>
          <p:cNvSpPr/>
          <p:nvPr/>
        </p:nvSpPr>
        <p:spPr>
          <a:xfrm>
            <a:off x="6332556" y="4476783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/>
              <p:cNvSpPr txBox="1"/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Textfeld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28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/>
          <p:cNvSpPr/>
          <p:nvPr/>
        </p:nvSpPr>
        <p:spPr>
          <a:xfrm>
            <a:off x="8427912" y="443513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feld 174"/>
              <p:cNvSpPr txBox="1"/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5" name="Textfeld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blipFill>
                <a:blip r:embed="rId6"/>
                <a:stretch>
                  <a:fillRect l="-30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Cube 175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Cube 176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Textfeld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Textfeld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Cube 179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feld 180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Textfeld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9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Cube 181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feld 182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3" name="Textfeld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10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Cube 183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Textfeld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11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Cube 185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feld 186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7" name="Textfeld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12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/>
              <p:cNvSpPr txBox="1"/>
              <p:nvPr/>
            </p:nvSpPr>
            <p:spPr>
              <a:xfrm>
                <a:off x="5252949" y="542018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49" y="5420188"/>
                <a:ext cx="324833" cy="307777"/>
              </a:xfrm>
              <a:prstGeom prst="rect">
                <a:avLst/>
              </a:prstGeom>
              <a:blipFill>
                <a:blip r:embed="rId13"/>
                <a:stretch>
                  <a:fillRect l="-28302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Gerader Verbinder 188"/>
          <p:cNvCxnSpPr/>
          <p:nvPr/>
        </p:nvCxnSpPr>
        <p:spPr>
          <a:xfrm>
            <a:off x="5396983" y="5108984"/>
            <a:ext cx="0" cy="1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0" name="Textfeld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Gerader Verbinder 190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feld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5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/>
              <p:cNvSpPr txBox="1"/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Textfeld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blipFill>
                <a:blip r:embed="rId16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/>
          <p:cNvCxnSpPr/>
          <p:nvPr/>
        </p:nvCxnSpPr>
        <p:spPr>
          <a:xfrm flipV="1">
            <a:off x="5394992" y="5099058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 flipV="1">
            <a:off x="8014950" y="5086801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7972088" y="5049125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Cube 199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feld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7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feld 201"/>
              <p:cNvSpPr txBox="1"/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feld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blipFill>
                <a:blip r:embed="rId18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Gerader Verbinder 202"/>
          <p:cNvCxnSpPr>
            <a:endCxn id="202" idx="0"/>
          </p:cNvCxnSpPr>
          <p:nvPr/>
        </p:nvCxnSpPr>
        <p:spPr>
          <a:xfrm>
            <a:off x="10625750" y="5108984"/>
            <a:ext cx="0" cy="18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/>
              <p:cNvSpPr txBox="1"/>
              <p:nvPr/>
            </p:nvSpPr>
            <p:spPr>
              <a:xfrm>
                <a:off x="969630" y="542277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Textfeld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30" y="5422776"/>
                <a:ext cx="324833" cy="307777"/>
              </a:xfrm>
              <a:prstGeom prst="rect">
                <a:avLst/>
              </a:prstGeom>
              <a:blipFill>
                <a:blip r:embed="rId19"/>
                <a:stretch>
                  <a:fillRect l="-26415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Gerader Verbinder 204"/>
          <p:cNvCxnSpPr>
            <a:endCxn id="204" idx="0"/>
          </p:cNvCxnSpPr>
          <p:nvPr/>
        </p:nvCxnSpPr>
        <p:spPr>
          <a:xfrm>
            <a:off x="1132047" y="517643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feld 205"/>
              <p:cNvSpPr txBox="1"/>
              <p:nvPr/>
            </p:nvSpPr>
            <p:spPr>
              <a:xfrm>
                <a:off x="5687281" y="5758987"/>
                <a:ext cx="4466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6" name="Textfeld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81" y="5758987"/>
                <a:ext cx="446661" cy="307777"/>
              </a:xfrm>
              <a:prstGeom prst="rect">
                <a:avLst/>
              </a:prstGeom>
              <a:blipFill>
                <a:blip r:embed="rId20"/>
                <a:stretch>
                  <a:fillRect l="-20548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Gerade Verbindung mit Pfeil 206"/>
          <p:cNvCxnSpPr/>
          <p:nvPr/>
        </p:nvCxnSpPr>
        <p:spPr>
          <a:xfrm flipV="1">
            <a:off x="3173179" y="5778597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/>
          <p:nvPr/>
        </p:nvCxnSpPr>
        <p:spPr>
          <a:xfrm flipV="1">
            <a:off x="5793137" y="5766340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Ellipse 208"/>
          <p:cNvSpPr/>
          <p:nvPr/>
        </p:nvSpPr>
        <p:spPr>
          <a:xfrm>
            <a:off x="5750275" y="5728664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hteck 209"/>
              <p:cNvSpPr/>
              <p:nvPr/>
            </p:nvSpPr>
            <p:spPr>
              <a:xfrm>
                <a:off x="3222731" y="1582317"/>
                <a:ext cx="8055218" cy="1151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2800" i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0" name="Rechteck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31" y="1582317"/>
                <a:ext cx="8055218" cy="11513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hteck 210"/>
              <p:cNvSpPr/>
              <p:nvPr/>
            </p:nvSpPr>
            <p:spPr>
              <a:xfrm>
                <a:off x="5553626" y="2808580"/>
                <a:ext cx="2670346" cy="426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de-DE" sz="20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0,14+1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 = </a:t>
                </a:r>
                <a:r>
                  <a:rPr lang="de-DE" sz="2000" b="1" dirty="0">
                    <a:solidFill>
                      <a:schemeClr val="accent1"/>
                    </a:solidFill>
                  </a:rPr>
                  <a:t>1,14</a:t>
                </a:r>
                <a:r>
                  <a:rPr lang="de-DE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1" name="Rechteck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26" y="2808580"/>
                <a:ext cx="2670346" cy="426976"/>
              </a:xfrm>
              <a:prstGeom prst="rect">
                <a:avLst/>
              </a:prstGeom>
              <a:blipFill>
                <a:blip r:embed="rId22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hteck 211"/>
              <p:cNvSpPr/>
              <p:nvPr/>
            </p:nvSpPr>
            <p:spPr>
              <a:xfrm>
                <a:off x="2685833" y="2838901"/>
                <a:ext cx="2097882" cy="426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de-DE" sz="20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0,14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= </a:t>
                </a:r>
                <a:r>
                  <a:rPr lang="de-DE" sz="2000" b="1" dirty="0">
                    <a:solidFill>
                      <a:schemeClr val="accent1"/>
                    </a:solidFill>
                  </a:rPr>
                  <a:t>0,14</a:t>
                </a:r>
                <a:endParaRPr lang="de-DE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2" name="Rechteck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3" y="2838901"/>
                <a:ext cx="2097882" cy="426976"/>
              </a:xfrm>
              <a:prstGeom prst="rect">
                <a:avLst/>
              </a:prstGeom>
              <a:blipFill>
                <a:blip r:embed="rId23"/>
                <a:stretch>
                  <a:fillRect t="-7143" r="-23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/>
              <p:cNvSpPr txBox="1"/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3" name="Textfeld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blipFill>
                <a:blip r:embed="rId24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/>
              <p:cNvSpPr txBox="1"/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4" name="Textfeld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blipFill>
                <a:blip r:embed="rId25"/>
                <a:stretch>
                  <a:fillRect l="-2127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hteck 214"/>
              <p:cNvSpPr/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0,14</m:t>
                      </m:r>
                    </m:oMath>
                  </m:oMathPara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5" name="Rechteck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hteck 215"/>
              <p:cNvSpPr/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216" name="Rechteck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  <a:blipFill>
                <a:blip r:embed="rId27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Gerade Verbindung mit Pfeil 216"/>
          <p:cNvCxnSpPr/>
          <p:nvPr/>
        </p:nvCxnSpPr>
        <p:spPr>
          <a:xfrm>
            <a:off x="3762238" y="3681427"/>
            <a:ext cx="16939" cy="6429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/>
          <p:cNvCxnSpPr/>
          <p:nvPr/>
        </p:nvCxnSpPr>
        <p:spPr>
          <a:xfrm>
            <a:off x="8011374" y="3649957"/>
            <a:ext cx="1" cy="24265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cxnSpLocks/>
          </p:cNvCxnSpPr>
          <p:nvPr/>
        </p:nvCxnSpPr>
        <p:spPr>
          <a:xfrm flipV="1">
            <a:off x="5833619" y="3295755"/>
            <a:ext cx="1" cy="10342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>
            <a:cxnSpLocks/>
          </p:cNvCxnSpPr>
          <p:nvPr/>
        </p:nvCxnSpPr>
        <p:spPr>
          <a:xfrm flipH="1" flipV="1">
            <a:off x="2938268" y="3242263"/>
            <a:ext cx="23483" cy="1164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E1958B46-0557-4CE2-B480-B4CCC11CA491}"/>
                  </a:ext>
                </a:extLst>
              </p:cNvPr>
              <p:cNvSpPr txBox="1"/>
              <p:nvPr/>
            </p:nvSpPr>
            <p:spPr>
              <a:xfrm>
                <a:off x="2868746" y="5691518"/>
                <a:ext cx="4466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E1958B46-0557-4CE2-B480-B4CCC11CA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46" y="5691518"/>
                <a:ext cx="446661" cy="307777"/>
              </a:xfrm>
              <a:prstGeom prst="rect">
                <a:avLst/>
              </a:prstGeom>
              <a:blipFill>
                <a:blip r:embed="rId28"/>
                <a:stretch>
                  <a:fillRect l="-20548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5E7B67A-9DB8-4C87-86BF-C7147B6FB907}"/>
              </a:ext>
            </a:extLst>
          </p:cNvPr>
          <p:cNvCxnSpPr/>
          <p:nvPr/>
        </p:nvCxnSpPr>
        <p:spPr>
          <a:xfrm flipV="1">
            <a:off x="354644" y="5739703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5169C19-1A43-46F1-AB03-C7DC7DE138B2}"/>
              </a:ext>
            </a:extLst>
          </p:cNvPr>
          <p:cNvCxnSpPr/>
          <p:nvPr/>
        </p:nvCxnSpPr>
        <p:spPr>
          <a:xfrm flipV="1">
            <a:off x="2974602" y="5727446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D612C962-916C-49F8-AD9E-BA7833C93BDF}"/>
              </a:ext>
            </a:extLst>
          </p:cNvPr>
          <p:cNvSpPr/>
          <p:nvPr/>
        </p:nvSpPr>
        <p:spPr>
          <a:xfrm>
            <a:off x="2931740" y="5689770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B9011A3-A4F4-4B39-B43D-2E5536A0F167}"/>
              </a:ext>
            </a:extLst>
          </p:cNvPr>
          <p:cNvCxnSpPr>
            <a:cxnSpLocks/>
          </p:cNvCxnSpPr>
          <p:nvPr/>
        </p:nvCxnSpPr>
        <p:spPr>
          <a:xfrm flipV="1">
            <a:off x="5804744" y="5176437"/>
            <a:ext cx="0" cy="4847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9BA6F7C-1D07-4B0B-B09B-83A192781C4D}"/>
              </a:ext>
            </a:extLst>
          </p:cNvPr>
          <p:cNvCxnSpPr>
            <a:cxnSpLocks/>
          </p:cNvCxnSpPr>
          <p:nvPr/>
        </p:nvCxnSpPr>
        <p:spPr>
          <a:xfrm flipH="1">
            <a:off x="5931345" y="3622445"/>
            <a:ext cx="1910021" cy="707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95DBAAE-4E41-4A90-82E2-55DFE505E502}"/>
              </a:ext>
            </a:extLst>
          </p:cNvPr>
          <p:cNvCxnSpPr>
            <a:cxnSpLocks/>
          </p:cNvCxnSpPr>
          <p:nvPr/>
        </p:nvCxnSpPr>
        <p:spPr>
          <a:xfrm>
            <a:off x="3908093" y="3832344"/>
            <a:ext cx="1779188" cy="4920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41AF468-1E91-4FA4-B91F-925886C4B46E}"/>
              </a:ext>
            </a:extLst>
          </p:cNvPr>
          <p:cNvCxnSpPr>
            <a:cxnSpLocks/>
          </p:cNvCxnSpPr>
          <p:nvPr/>
        </p:nvCxnSpPr>
        <p:spPr>
          <a:xfrm flipV="1">
            <a:off x="2974602" y="5098582"/>
            <a:ext cx="0" cy="4847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B69E2E5E-D5B5-4998-80BF-65A3EE3F840A}"/>
              </a:ext>
            </a:extLst>
          </p:cNvPr>
          <p:cNvCxnSpPr>
            <a:cxnSpLocks/>
          </p:cNvCxnSpPr>
          <p:nvPr/>
        </p:nvCxnSpPr>
        <p:spPr>
          <a:xfrm flipH="1">
            <a:off x="3090667" y="3724591"/>
            <a:ext cx="477409" cy="724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Icon CC BY NC ND EUR">
            <a:extLst>
              <a:ext uri="{FF2B5EF4-FFF2-40B4-BE49-F238E27FC236}">
                <a16:creationId xmlns:a16="http://schemas.microsoft.com/office/drawing/2014/main" id="{DA462025-DEEB-4703-BE98-7EB15660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7" y="6294507"/>
            <a:ext cx="1188242" cy="4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5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9" grpId="0" animBg="1"/>
      <p:bldP spid="211" grpId="0"/>
      <p:bldP spid="212" grpId="0"/>
      <p:bldP spid="61" grpId="0"/>
      <p:bldP spid="64" grpId="0" animBg="1"/>
    </p:bld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TUD_PPT_16zu9_Vorlage.pptx" id="{3A1CD247-97C9-485D-ABE2-D23C3399D7AF}" vid="{33506430-7C27-4887-93E6-666F2996D4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UD_2021-08_grün">
    <a:dk1>
      <a:srgbClr val="000000"/>
    </a:dk1>
    <a:lt1>
      <a:sysClr val="window" lastClr="FFFFFF"/>
    </a:lt1>
    <a:dk2>
      <a:srgbClr val="727277"/>
    </a:dk2>
    <a:lt2>
      <a:srgbClr val="FFFFFF"/>
    </a:lt2>
    <a:accent1>
      <a:srgbClr val="00305D"/>
    </a:accent1>
    <a:accent2>
      <a:srgbClr val="0069B4"/>
    </a:accent2>
    <a:accent3>
      <a:srgbClr val="009FE3"/>
    </a:accent3>
    <a:accent4>
      <a:srgbClr val="008244"/>
    </a:accent4>
    <a:accent5>
      <a:srgbClr val="65B32E"/>
    </a:accent5>
    <a:accent6>
      <a:srgbClr val="94C356"/>
    </a:accent6>
    <a:hlink>
      <a:srgbClr val="0069B4"/>
    </a:hlink>
    <a:folHlink>
      <a:srgbClr val="009F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Calibri</vt:lpstr>
      <vt:lpstr>Symbol</vt:lpstr>
      <vt:lpstr>Open Sans</vt:lpstr>
      <vt:lpstr>Wingdings</vt:lpstr>
      <vt:lpstr>Arial</vt:lpstr>
      <vt:lpstr>Cambria Math</vt:lpstr>
      <vt:lpstr>TUD_2018_16zu9</vt:lpstr>
      <vt:lpstr>2SFCA Methode – Schritt 2  Zugangsindex für jeden Nachfragestandort ermitteln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DVAN-Workshops</dc:title>
  <dc:creator>Falko Krügel</dc:creator>
  <cp:lastModifiedBy>Falko Krügel</cp:lastModifiedBy>
  <cp:revision>240</cp:revision>
  <dcterms:created xsi:type="dcterms:W3CDTF">2021-10-12T08:46:07Z</dcterms:created>
  <dcterms:modified xsi:type="dcterms:W3CDTF">2024-03-26T09:35:15Z</dcterms:modified>
</cp:coreProperties>
</file>