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9" r:id="rId1"/>
  </p:sldMasterIdLst>
  <p:sldIdLst>
    <p:sldId id="257" r:id="rId2"/>
    <p:sldId id="261" r:id="rId3"/>
    <p:sldId id="262" r:id="rId4"/>
    <p:sldId id="263" r:id="rId5"/>
    <p:sldId id="264" r:id="rId6"/>
    <p:sldId id="265" r:id="rId7"/>
    <p:sldId id="266" r:id="rId8"/>
    <p:sldId id="267" r:id="rId9"/>
    <p:sldId id="268" r:id="rId10"/>
    <p:sldId id="269" r:id="rId11"/>
    <p:sldId id="270" r:id="rId12"/>
    <p:sldId id="271"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A4B44E9-E7C8-493B-A4D2-FFDDBD905701}" type="datetimeFigureOut">
              <a:rPr lang="en-IN" smtClean="0"/>
              <a:t>02-04-2024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475FD2-D2AB-49DF-9E26-10B4D840C91C}" type="slidenum">
              <a:rPr lang="en-IN" smtClean="0"/>
              <a:t>‹#›</a:t>
            </a:fld>
            <a:endParaRPr lang="en-IN"/>
          </a:p>
        </p:txBody>
      </p:sp>
    </p:spTree>
    <p:extLst>
      <p:ext uri="{BB962C8B-B14F-4D97-AF65-F5344CB8AC3E}">
        <p14:creationId xmlns:p14="http://schemas.microsoft.com/office/powerpoint/2010/main" val="26251657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799"/>
            <a:ext cx="8825658" cy="3640667"/>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A4B44E9-E7C8-493B-A4D2-FFDDBD905701}" type="datetimeFigureOut">
              <a:rPr lang="en-IN" smtClean="0"/>
              <a:t>02-04-2024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2475FD2-D2AB-49DF-9E26-10B4D840C91C}" type="slidenum">
              <a:rPr lang="en-IN" smtClean="0"/>
              <a:t>‹#›</a:t>
            </a:fld>
            <a:endParaRPr lang="en-IN"/>
          </a:p>
        </p:txBody>
      </p:sp>
    </p:spTree>
    <p:extLst>
      <p:ext uri="{BB962C8B-B14F-4D97-AF65-F5344CB8AC3E}">
        <p14:creationId xmlns:p14="http://schemas.microsoft.com/office/powerpoint/2010/main" val="21277215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A4B44E9-E7C8-493B-A4D2-FFDDBD905701}" type="datetimeFigureOut">
              <a:rPr lang="en-IN" smtClean="0"/>
              <a:t>02-04-2024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475FD2-D2AB-49DF-9E26-10B4D840C91C}" type="slidenum">
              <a:rPr lang="en-IN" smtClean="0"/>
              <a:t>‹#›</a:t>
            </a:fld>
            <a:endParaRPr lang="en-IN"/>
          </a:p>
        </p:txBody>
      </p:sp>
    </p:spTree>
    <p:extLst>
      <p:ext uri="{BB962C8B-B14F-4D97-AF65-F5344CB8AC3E}">
        <p14:creationId xmlns:p14="http://schemas.microsoft.com/office/powerpoint/2010/main" val="42333611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0" y="1447800"/>
            <a:ext cx="7999315" cy="2323374"/>
          </a:xfrm>
        </p:spPr>
        <p:txBody>
          <a:bodyPr/>
          <a:lstStyle>
            <a:lvl1pPr>
              <a:defRPr sz="4800"/>
            </a:lvl1pPr>
          </a:lstStyle>
          <a:p>
            <a:r>
              <a:rPr lang="en-US" smtClean="0"/>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lumMod val="60000"/>
                    <a:lumOff val="4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A4B44E9-E7C8-493B-A4D2-FFDDBD905701}" type="datetimeFigureOut">
              <a:rPr lang="en-IN" smtClean="0"/>
              <a:t>02-04-2024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475FD2-D2AB-49DF-9E26-10B4D840C91C}"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p>
            <a:pPr algn="r"/>
            <a:r>
              <a:rPr lang="en-US" sz="12200" b="0" i="0" dirty="0">
                <a:solidFill>
                  <a:schemeClr val="accent1">
                    <a:lumMod val="60000"/>
                    <a:lumOff val="40000"/>
                  </a:schemeClr>
                </a:solidFill>
                <a:latin typeface="Arial"/>
                <a:ea typeface="+mj-ea"/>
                <a:cs typeface="+mj-cs"/>
              </a:rPr>
              <a:t>“</a:t>
            </a:r>
          </a:p>
        </p:txBody>
      </p:sp>
      <p:sp>
        <p:nvSpPr>
          <p:cNvPr id="11" name="TextBox 10"/>
          <p:cNvSpPr txBox="1"/>
          <p:nvPr/>
        </p:nvSpPr>
        <p:spPr>
          <a:xfrm>
            <a:off x="9330490" y="2613787"/>
            <a:ext cx="801912" cy="1969770"/>
          </a:xfrm>
          <a:prstGeom prst="rect">
            <a:avLst/>
          </a:prstGeom>
          <a:noFill/>
        </p:spPr>
        <p:txBody>
          <a:bodyPr wrap="square" rtlCol="0">
            <a:spAutoFit/>
          </a:bodyPr>
          <a:lstStyle/>
          <a:p>
            <a:pPr algn="r"/>
            <a:r>
              <a:rPr lang="en-US" sz="12200" b="0" i="0" dirty="0">
                <a:solidFill>
                  <a:schemeClr val="accent1">
                    <a:lumMod val="60000"/>
                    <a:lumOff val="40000"/>
                  </a:schemeClr>
                </a:solidFill>
                <a:latin typeface="Arial"/>
                <a:ea typeface="+mj-ea"/>
                <a:cs typeface="+mj-cs"/>
              </a:rPr>
              <a:t>”</a:t>
            </a:r>
          </a:p>
        </p:txBody>
      </p:sp>
    </p:spTree>
    <p:extLst>
      <p:ext uri="{BB962C8B-B14F-4D97-AF65-F5344CB8AC3E}">
        <p14:creationId xmlns:p14="http://schemas.microsoft.com/office/powerpoint/2010/main" val="34061015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59"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A4B44E9-E7C8-493B-A4D2-FFDDBD905701}" type="datetimeFigureOut">
              <a:rPr lang="en-IN" smtClean="0"/>
              <a:t>02-04-2024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475FD2-D2AB-49DF-9E26-10B4D840C91C}" type="slidenum">
              <a:rPr lang="en-IN" smtClean="0"/>
              <a:t>‹#›</a:t>
            </a:fld>
            <a:endParaRPr lang="en-IN"/>
          </a:p>
        </p:txBody>
      </p:sp>
    </p:spTree>
    <p:extLst>
      <p:ext uri="{BB962C8B-B14F-4D97-AF65-F5344CB8AC3E}">
        <p14:creationId xmlns:p14="http://schemas.microsoft.com/office/powerpoint/2010/main" val="406847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A4B44E9-E7C8-493B-A4D2-FFDDBD905701}" type="datetimeFigureOut">
              <a:rPr lang="en-IN" smtClean="0"/>
              <a:t>02-04-2024</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475FD2-D2AB-49DF-9E26-10B4D840C91C}" type="slidenum">
              <a:rPr lang="en-IN" smtClean="0"/>
              <a:t>‹#›</a:t>
            </a:fld>
            <a:endParaRPr lang="en-IN"/>
          </a:p>
        </p:txBody>
      </p:sp>
    </p:spTree>
    <p:extLst>
      <p:ext uri="{BB962C8B-B14F-4D97-AF65-F5344CB8AC3E}">
        <p14:creationId xmlns:p14="http://schemas.microsoft.com/office/powerpoint/2010/main" val="24938270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A4B44E9-E7C8-493B-A4D2-FFDDBD905701}" type="datetimeFigureOut">
              <a:rPr lang="en-IN" smtClean="0"/>
              <a:t>02-04-2024</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475FD2-D2AB-49DF-9E26-10B4D840C91C}" type="slidenum">
              <a:rPr lang="en-IN" smtClean="0"/>
              <a:t>‹#›</a:t>
            </a:fld>
            <a:endParaRPr lang="en-IN"/>
          </a:p>
        </p:txBody>
      </p:sp>
    </p:spTree>
    <p:extLst>
      <p:ext uri="{BB962C8B-B14F-4D97-AF65-F5344CB8AC3E}">
        <p14:creationId xmlns:p14="http://schemas.microsoft.com/office/powerpoint/2010/main" val="10475636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A4B44E9-E7C8-493B-A4D2-FFDDBD905701}" type="datetimeFigureOut">
              <a:rPr lang="en-IN" smtClean="0"/>
              <a:t>02-04-2024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475FD2-D2AB-49DF-9E26-10B4D840C91C}" type="slidenum">
              <a:rPr lang="en-IN" smtClean="0"/>
              <a:t>‹#›</a:t>
            </a:fld>
            <a:endParaRPr lang="en-IN"/>
          </a:p>
        </p:txBody>
      </p:sp>
    </p:spTree>
    <p:extLst>
      <p:ext uri="{BB962C8B-B14F-4D97-AF65-F5344CB8AC3E}">
        <p14:creationId xmlns:p14="http://schemas.microsoft.com/office/powerpoint/2010/main" val="22230766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A4B44E9-E7C8-493B-A4D2-FFDDBD905701}" type="datetimeFigureOut">
              <a:rPr lang="en-IN" smtClean="0"/>
              <a:t>02-04-2024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475FD2-D2AB-49DF-9E26-10B4D840C91C}" type="slidenum">
              <a:rPr lang="en-IN" smtClean="0"/>
              <a:t>‹#›</a:t>
            </a:fld>
            <a:endParaRPr lang="en-IN"/>
          </a:p>
        </p:txBody>
      </p:sp>
    </p:spTree>
    <p:extLst>
      <p:ext uri="{BB962C8B-B14F-4D97-AF65-F5344CB8AC3E}">
        <p14:creationId xmlns:p14="http://schemas.microsoft.com/office/powerpoint/2010/main" val="7863320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A4B44E9-E7C8-493B-A4D2-FFDDBD905701}" type="datetimeFigureOut">
              <a:rPr lang="en-IN" smtClean="0"/>
              <a:t>02-04-2024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475FD2-D2AB-49DF-9E26-10B4D840C91C}" type="slidenum">
              <a:rPr lang="en-IN" smtClean="0"/>
              <a:t>‹#›</a:t>
            </a:fld>
            <a:endParaRPr lang="en-IN"/>
          </a:p>
        </p:txBody>
      </p:sp>
    </p:spTree>
    <p:extLst>
      <p:ext uri="{BB962C8B-B14F-4D97-AF65-F5344CB8AC3E}">
        <p14:creationId xmlns:p14="http://schemas.microsoft.com/office/powerpoint/2010/main" val="38226807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A4B44E9-E7C8-493B-A4D2-FFDDBD905701}" type="datetimeFigureOut">
              <a:rPr lang="en-IN" smtClean="0"/>
              <a:t>02-04-2024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475FD2-D2AB-49DF-9E26-10B4D840C91C}" type="slidenum">
              <a:rPr lang="en-IN" smtClean="0"/>
              <a:t>‹#›</a:t>
            </a:fld>
            <a:endParaRPr lang="en-IN"/>
          </a:p>
        </p:txBody>
      </p:sp>
    </p:spTree>
    <p:extLst>
      <p:ext uri="{BB962C8B-B14F-4D97-AF65-F5344CB8AC3E}">
        <p14:creationId xmlns:p14="http://schemas.microsoft.com/office/powerpoint/2010/main" val="28439041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A4B44E9-E7C8-493B-A4D2-FFDDBD905701}" type="datetimeFigureOut">
              <a:rPr lang="en-IN" smtClean="0"/>
              <a:t>02-04-2024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2475FD2-D2AB-49DF-9E26-10B4D840C91C}" type="slidenum">
              <a:rPr lang="en-IN" smtClean="0"/>
              <a:t>‹#›</a:t>
            </a:fld>
            <a:endParaRPr lang="en-IN"/>
          </a:p>
        </p:txBody>
      </p:sp>
    </p:spTree>
    <p:extLst>
      <p:ext uri="{BB962C8B-B14F-4D97-AF65-F5344CB8AC3E}">
        <p14:creationId xmlns:p14="http://schemas.microsoft.com/office/powerpoint/2010/main" val="13649004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A4B44E9-E7C8-493B-A4D2-FFDDBD905701}" type="datetimeFigureOut">
              <a:rPr lang="en-IN" smtClean="0"/>
              <a:t>02-04-2024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2475FD2-D2AB-49DF-9E26-10B4D840C91C}" type="slidenum">
              <a:rPr lang="en-IN" smtClean="0"/>
              <a:t>‹#›</a:t>
            </a:fld>
            <a:endParaRPr lang="en-IN"/>
          </a:p>
        </p:txBody>
      </p:sp>
    </p:spTree>
    <p:extLst>
      <p:ext uri="{BB962C8B-B14F-4D97-AF65-F5344CB8AC3E}">
        <p14:creationId xmlns:p14="http://schemas.microsoft.com/office/powerpoint/2010/main" val="14866102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2A4B44E9-E7C8-493B-A4D2-FFDDBD905701}" type="datetimeFigureOut">
              <a:rPr lang="en-IN" smtClean="0"/>
              <a:t>02-04-2024</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B2475FD2-D2AB-49DF-9E26-10B4D840C91C}" type="slidenum">
              <a:rPr lang="en-IN" smtClean="0"/>
              <a:t>‹#›</a:t>
            </a:fld>
            <a:endParaRPr lang="en-IN"/>
          </a:p>
        </p:txBody>
      </p:sp>
    </p:spTree>
    <p:extLst>
      <p:ext uri="{BB962C8B-B14F-4D97-AF65-F5344CB8AC3E}">
        <p14:creationId xmlns:p14="http://schemas.microsoft.com/office/powerpoint/2010/main" val="15175885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2A4B44E9-E7C8-493B-A4D2-FFDDBD905701}" type="datetimeFigureOut">
              <a:rPr lang="en-IN" smtClean="0"/>
              <a:t>02-04-2024</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B2475FD2-D2AB-49DF-9E26-10B4D840C91C}" type="slidenum">
              <a:rPr lang="en-IN" smtClean="0"/>
              <a:t>‹#›</a:t>
            </a:fld>
            <a:endParaRPr lang="en-IN"/>
          </a:p>
        </p:txBody>
      </p:sp>
    </p:spTree>
    <p:extLst>
      <p:ext uri="{BB962C8B-B14F-4D97-AF65-F5344CB8AC3E}">
        <p14:creationId xmlns:p14="http://schemas.microsoft.com/office/powerpoint/2010/main" val="10024026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3"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5" y="3129280"/>
            <a:ext cx="34010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2A4B44E9-E7C8-493B-A4D2-FFDDBD905701}" type="datetimeFigureOut">
              <a:rPr lang="en-IN" smtClean="0"/>
              <a:t>02-04-2024</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B2475FD2-D2AB-49DF-9E26-10B4D840C91C}" type="slidenum">
              <a:rPr lang="en-IN" smtClean="0"/>
              <a:t>‹#›</a:t>
            </a:fld>
            <a:endParaRPr lang="en-IN"/>
          </a:p>
        </p:txBody>
      </p:sp>
    </p:spTree>
    <p:extLst>
      <p:ext uri="{BB962C8B-B14F-4D97-AF65-F5344CB8AC3E}">
        <p14:creationId xmlns:p14="http://schemas.microsoft.com/office/powerpoint/2010/main" val="39652383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A4B44E9-E7C8-493B-A4D2-FFDDBD905701}" type="datetimeFigureOut">
              <a:rPr lang="en-IN" smtClean="0"/>
              <a:t>02-04-2024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2475FD2-D2AB-49DF-9E26-10B4D840C91C}" type="slidenum">
              <a:rPr lang="en-IN" smtClean="0"/>
              <a:t>‹#›</a:t>
            </a:fld>
            <a:endParaRPr lang="en-IN"/>
          </a:p>
        </p:txBody>
      </p:sp>
    </p:spTree>
    <p:extLst>
      <p:ext uri="{BB962C8B-B14F-4D97-AF65-F5344CB8AC3E}">
        <p14:creationId xmlns:p14="http://schemas.microsoft.com/office/powerpoint/2010/main" val="21351676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44"/>
          <a:stretch/>
        </p:blipFill>
        <p:spPr>
          <a:xfrm>
            <a:off x="0" y="2669685"/>
            <a:ext cx="4035669"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2A4B44E9-E7C8-493B-A4D2-FFDDBD905701}" type="datetimeFigureOut">
              <a:rPr lang="en-IN" smtClean="0"/>
              <a:t>02-04-2024</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B2475FD2-D2AB-49DF-9E26-10B4D840C91C}" type="slidenum">
              <a:rPr lang="en-IN" smtClean="0"/>
              <a:t>‹#›</a:t>
            </a:fld>
            <a:endParaRPr lang="en-IN"/>
          </a:p>
        </p:txBody>
      </p:sp>
    </p:spTree>
    <p:extLst>
      <p:ext uri="{BB962C8B-B14F-4D97-AF65-F5344CB8AC3E}">
        <p14:creationId xmlns:p14="http://schemas.microsoft.com/office/powerpoint/2010/main" val="631099353"/>
      </p:ext>
    </p:extLst>
  </p:cSld>
  <p:clrMap bg1="dk1" tx1="lt1" bg2="dk2" tx2="lt2" accent1="accent1" accent2="accent2" accent3="accent3" accent4="accent4" accent5="accent5" accent6="accent6" hlink="hlink" folHlink="folHlink"/>
  <p:sldLayoutIdLst>
    <p:sldLayoutId id="2147483710" r:id="rId1"/>
    <p:sldLayoutId id="2147483711" r:id="rId2"/>
    <p:sldLayoutId id="2147483712" r:id="rId3"/>
    <p:sldLayoutId id="2147483713" r:id="rId4"/>
    <p:sldLayoutId id="2147483714" r:id="rId5"/>
    <p:sldLayoutId id="2147483715" r:id="rId6"/>
    <p:sldLayoutId id="2147483716" r:id="rId7"/>
    <p:sldLayoutId id="2147483717" r:id="rId8"/>
    <p:sldLayoutId id="2147483718" r:id="rId9"/>
    <p:sldLayoutId id="2147483719" r:id="rId10"/>
    <p:sldLayoutId id="2147483720" r:id="rId11"/>
    <p:sldLayoutId id="2147483721" r:id="rId12"/>
    <p:sldLayoutId id="2147483722" r:id="rId13"/>
    <p:sldLayoutId id="2147483723" r:id="rId14"/>
    <p:sldLayoutId id="2147483724" r:id="rId15"/>
    <p:sldLayoutId id="2147483725" r:id="rId16"/>
    <p:sldLayoutId id="2147483726"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563292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5" name="Title 4">
            <a:extLst>
              <a:ext uri="{FF2B5EF4-FFF2-40B4-BE49-F238E27FC236}">
                <a16:creationId xmlns=""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10365809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extLst>
      <p:ext uri="{BB962C8B-B14F-4D97-AF65-F5344CB8AC3E}">
        <p14:creationId xmlns:p14="http://schemas.microsoft.com/office/powerpoint/2010/main" val="8425697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27655111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8A11E26-4C38-41A6-9857-11032CEECD80}"/>
              </a:ext>
            </a:extLst>
          </p:cNvPr>
          <p:cNvSpPr>
            <a:spLocks noGrp="1"/>
          </p:cNvSpPr>
          <p:nvPr>
            <p:ph type="ctrTitle"/>
          </p:nvPr>
        </p:nvSpPr>
        <p:spPr>
          <a:xfrm>
            <a:off x="1151290" y="1669235"/>
            <a:ext cx="9144000" cy="977778"/>
          </a:xfrm>
        </p:spPr>
        <p:txBody>
          <a:bodyPr>
            <a:norm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5400" b="1" cap="none" dirty="0" smtClean="0">
                <a:ln/>
                <a:solidFill>
                  <a:schemeClr val="accent3"/>
                </a:solidFill>
                <a:latin typeface="Arial" panose="020B0604020202020204" pitchFamily="34" charset="0"/>
                <a:cs typeface="Arial" panose="020B0604020202020204" pitchFamily="34" charset="0"/>
              </a:rPr>
              <a:t>KEYLOGGER</a:t>
            </a:r>
            <a:endParaRPr lang="en-US" sz="5400" b="1" cap="none" dirty="0">
              <a:ln/>
              <a:solidFill>
                <a:schemeClr val="accent3"/>
              </a:solidFill>
              <a:latin typeface="Arial" panose="020B0604020202020204" pitchFamily="34" charset="0"/>
              <a:cs typeface="Arial" panose="020B0604020202020204" pitchFamily="34" charset="0"/>
            </a:endParaRPr>
          </a:p>
        </p:txBody>
      </p:sp>
      <p:sp>
        <p:nvSpPr>
          <p:cNvPr id="4" name="TextBox 3"/>
          <p:cNvSpPr txBox="1"/>
          <p:nvPr/>
        </p:nvSpPr>
        <p:spPr>
          <a:xfrm>
            <a:off x="3533166" y="4905020"/>
            <a:ext cx="7980183" cy="1323439"/>
          </a:xfrm>
          <a:prstGeom prst="rect">
            <a:avLst/>
          </a:prstGeom>
          <a:noFill/>
        </p:spPr>
        <p:txBody>
          <a:bodyPr wrap="square" lIns="91440" tIns="45720" rIns="91440" bIns="45720" rtlCol="0" anchor="t">
            <a:spAutoFit/>
          </a:bodyPr>
          <a:lstStyle/>
          <a:p>
            <a:pPr algn="r"/>
            <a:r>
              <a:rPr lang="en-US" sz="2000" b="1" dirty="0">
                <a:ln w="6600">
                  <a:solidFill>
                    <a:schemeClr val="accent2"/>
                  </a:solidFill>
                  <a:prstDash val="solid"/>
                </a:ln>
                <a:solidFill>
                  <a:srgbClr val="FFFFFF"/>
                </a:solidFill>
                <a:effectLst>
                  <a:outerShdw dist="38100" dir="2700000" algn="tl" rotWithShape="0">
                    <a:schemeClr val="accent2"/>
                  </a:outerShdw>
                </a:effectLst>
                <a:latin typeface="Arial" pitchFamily="34" charset="0"/>
                <a:cs typeface="Arial" pitchFamily="34" charset="0"/>
              </a:rPr>
              <a:t>Presented By:</a:t>
            </a:r>
          </a:p>
          <a:p>
            <a:pPr algn="r"/>
            <a:r>
              <a:rPr lang="en-US" sz="2000" b="1" dirty="0" smtClean="0">
                <a:ln w="6600">
                  <a:solidFill>
                    <a:schemeClr val="accent2"/>
                  </a:solidFill>
                  <a:prstDash val="solid"/>
                </a:ln>
                <a:solidFill>
                  <a:srgbClr val="FFFFFF"/>
                </a:solidFill>
                <a:effectLst>
                  <a:outerShdw dist="38100" dir="2700000" algn="tl" rotWithShape="0">
                    <a:schemeClr val="accent2"/>
                  </a:outerShdw>
                </a:effectLst>
                <a:latin typeface="Arial"/>
                <a:cs typeface="Arial"/>
              </a:rPr>
              <a:t>M. </a:t>
            </a:r>
            <a:r>
              <a:rPr lang="en-US" sz="2000" b="1" dirty="0" smtClean="0">
                <a:ln w="6600">
                  <a:solidFill>
                    <a:schemeClr val="accent2"/>
                  </a:solidFill>
                  <a:prstDash val="solid"/>
                </a:ln>
                <a:solidFill>
                  <a:srgbClr val="FFFFFF"/>
                </a:solidFill>
                <a:effectLst>
                  <a:outerShdw dist="38100" dir="2700000" algn="tl" rotWithShape="0">
                    <a:schemeClr val="accent2"/>
                  </a:outerShdw>
                </a:effectLst>
                <a:latin typeface="Arial"/>
                <a:cs typeface="Arial"/>
              </a:rPr>
              <a:t>George </a:t>
            </a:r>
            <a:r>
              <a:rPr lang="en-US" sz="2000" b="1" dirty="0" err="1" smtClean="0">
                <a:ln w="6600">
                  <a:solidFill>
                    <a:schemeClr val="accent2"/>
                  </a:solidFill>
                  <a:prstDash val="solid"/>
                </a:ln>
                <a:solidFill>
                  <a:srgbClr val="FFFFFF"/>
                </a:solidFill>
                <a:effectLst>
                  <a:outerShdw dist="38100" dir="2700000" algn="tl" rotWithShape="0">
                    <a:schemeClr val="accent2"/>
                  </a:outerShdw>
                </a:effectLst>
                <a:latin typeface="Arial"/>
                <a:cs typeface="Arial"/>
              </a:rPr>
              <a:t>Jeron</a:t>
            </a:r>
            <a:endParaRPr lang="en-US" sz="2000" b="1" dirty="0" smtClean="0">
              <a:ln w="6600">
                <a:solidFill>
                  <a:schemeClr val="accent2"/>
                </a:solidFill>
                <a:prstDash val="solid"/>
              </a:ln>
              <a:solidFill>
                <a:srgbClr val="FFFFFF"/>
              </a:solidFill>
              <a:effectLst>
                <a:outerShdw dist="38100" dir="2700000" algn="tl" rotWithShape="0">
                  <a:schemeClr val="accent2"/>
                </a:outerShdw>
              </a:effectLst>
              <a:latin typeface="Arial"/>
              <a:cs typeface="Arial"/>
            </a:endParaRPr>
          </a:p>
          <a:p>
            <a:pPr algn="r"/>
            <a:r>
              <a:rPr lang="en-US" sz="2000" b="1" dirty="0" err="1" smtClean="0">
                <a:ln w="6600">
                  <a:solidFill>
                    <a:schemeClr val="accent2"/>
                  </a:solidFill>
                  <a:prstDash val="solid"/>
                </a:ln>
                <a:solidFill>
                  <a:srgbClr val="FFFFFF"/>
                </a:solidFill>
                <a:effectLst>
                  <a:outerShdw dist="38100" dir="2700000" algn="tl" rotWithShape="0">
                    <a:schemeClr val="accent2"/>
                  </a:outerShdw>
                </a:effectLst>
                <a:latin typeface="Arial"/>
                <a:cs typeface="Arial"/>
              </a:rPr>
              <a:t>Jayaraj</a:t>
            </a:r>
            <a:r>
              <a:rPr lang="en-US" sz="2000" b="1" dirty="0" smtClean="0">
                <a:ln w="6600">
                  <a:solidFill>
                    <a:schemeClr val="accent2"/>
                  </a:solidFill>
                  <a:prstDash val="solid"/>
                </a:ln>
                <a:solidFill>
                  <a:srgbClr val="FFFFFF"/>
                </a:solidFill>
                <a:effectLst>
                  <a:outerShdw dist="38100" dir="2700000" algn="tl" rotWithShape="0">
                    <a:schemeClr val="accent2"/>
                  </a:outerShdw>
                </a:effectLst>
                <a:latin typeface="Arial"/>
                <a:cs typeface="Arial"/>
              </a:rPr>
              <a:t> </a:t>
            </a:r>
            <a:r>
              <a:rPr lang="en-US" sz="2000" b="1" dirty="0" err="1" smtClean="0">
                <a:ln w="6600">
                  <a:solidFill>
                    <a:schemeClr val="accent2"/>
                  </a:solidFill>
                  <a:prstDash val="solid"/>
                </a:ln>
                <a:solidFill>
                  <a:srgbClr val="FFFFFF"/>
                </a:solidFill>
                <a:effectLst>
                  <a:outerShdw dist="38100" dir="2700000" algn="tl" rotWithShape="0">
                    <a:schemeClr val="accent2"/>
                  </a:outerShdw>
                </a:effectLst>
                <a:latin typeface="Arial"/>
                <a:cs typeface="Arial"/>
              </a:rPr>
              <a:t>Annapackiam</a:t>
            </a:r>
            <a:r>
              <a:rPr lang="en-US" sz="2000" b="1" dirty="0" smtClean="0">
                <a:ln w="6600">
                  <a:solidFill>
                    <a:schemeClr val="accent2"/>
                  </a:solidFill>
                  <a:prstDash val="solid"/>
                </a:ln>
                <a:solidFill>
                  <a:srgbClr val="FFFFFF"/>
                </a:solidFill>
                <a:effectLst>
                  <a:outerShdw dist="38100" dir="2700000" algn="tl" rotWithShape="0">
                    <a:schemeClr val="accent2"/>
                  </a:outerShdw>
                </a:effectLst>
                <a:latin typeface="Arial"/>
                <a:cs typeface="Arial"/>
              </a:rPr>
              <a:t> </a:t>
            </a:r>
            <a:r>
              <a:rPr lang="en-US" sz="2000" b="1" dirty="0" smtClean="0">
                <a:ln w="6600">
                  <a:solidFill>
                    <a:schemeClr val="accent2"/>
                  </a:solidFill>
                  <a:prstDash val="solid"/>
                </a:ln>
                <a:solidFill>
                  <a:srgbClr val="FFFFFF"/>
                </a:solidFill>
                <a:effectLst>
                  <a:outerShdw dist="38100" dir="2700000" algn="tl" rotWithShape="0">
                    <a:schemeClr val="accent2"/>
                  </a:outerShdw>
                </a:effectLst>
                <a:latin typeface="Arial"/>
                <a:cs typeface="Arial"/>
              </a:rPr>
              <a:t>CSI</a:t>
            </a:r>
            <a:r>
              <a:rPr lang="en-US" sz="2000" b="1" dirty="0" smtClean="0">
                <a:ln w="6600">
                  <a:solidFill>
                    <a:schemeClr val="accent2"/>
                  </a:solidFill>
                  <a:prstDash val="solid"/>
                </a:ln>
                <a:solidFill>
                  <a:srgbClr val="FFFFFF"/>
                </a:solidFill>
                <a:effectLst>
                  <a:outerShdw dist="38100" dir="2700000" algn="tl" rotWithShape="0">
                    <a:schemeClr val="accent2"/>
                  </a:outerShdw>
                </a:effectLst>
                <a:latin typeface="Arial"/>
                <a:cs typeface="Arial"/>
              </a:rPr>
              <a:t> </a:t>
            </a:r>
            <a:r>
              <a:rPr lang="en-US" sz="2000" b="1" dirty="0" smtClean="0">
                <a:ln w="6600">
                  <a:solidFill>
                    <a:schemeClr val="accent2"/>
                  </a:solidFill>
                  <a:prstDash val="solid"/>
                </a:ln>
                <a:solidFill>
                  <a:srgbClr val="FFFFFF"/>
                </a:solidFill>
                <a:effectLst>
                  <a:outerShdw dist="38100" dir="2700000" algn="tl" rotWithShape="0">
                    <a:schemeClr val="accent2"/>
                  </a:outerShdw>
                </a:effectLst>
                <a:latin typeface="Arial"/>
                <a:cs typeface="Arial"/>
              </a:rPr>
              <a:t>College Of Engineering</a:t>
            </a:r>
          </a:p>
          <a:p>
            <a:pPr algn="r"/>
            <a:r>
              <a:rPr lang="en-US" sz="2000" b="1" dirty="0" smtClean="0">
                <a:ln w="6600">
                  <a:solidFill>
                    <a:schemeClr val="accent2"/>
                  </a:solidFill>
                  <a:prstDash val="solid"/>
                </a:ln>
                <a:solidFill>
                  <a:srgbClr val="FFFFFF"/>
                </a:solidFill>
                <a:effectLst>
                  <a:outerShdw dist="38100" dir="2700000" algn="tl" rotWithShape="0">
                    <a:schemeClr val="accent2"/>
                  </a:outerShdw>
                </a:effectLst>
                <a:latin typeface="Arial"/>
                <a:cs typeface="Arial"/>
              </a:rPr>
              <a:t>B.E/CSE</a:t>
            </a:r>
            <a:endParaRPr lang="en-US" sz="2000" b="1" dirty="0">
              <a:ln w="6600">
                <a:solidFill>
                  <a:schemeClr val="accent2"/>
                </a:solidFill>
                <a:prstDash val="solid"/>
              </a:ln>
              <a:solidFill>
                <a:srgbClr val="FFFFFF"/>
              </a:solidFill>
              <a:effectLst>
                <a:outerShdw dist="38100" dir="2700000" algn="tl" rotWithShape="0">
                  <a:schemeClr val="accent2"/>
                </a:outerShdw>
              </a:effectLst>
              <a:latin typeface="Arial"/>
              <a:cs typeface="Arial"/>
            </a:endParaRPr>
          </a:p>
        </p:txBody>
      </p:sp>
    </p:spTree>
    <p:extLst>
      <p:ext uri="{BB962C8B-B14F-4D97-AF65-F5344CB8AC3E}">
        <p14:creationId xmlns:p14="http://schemas.microsoft.com/office/powerpoint/2010/main" val="159171634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dirty="0">
                <a:solidFill>
                  <a:schemeClr val="tx1">
                    <a:lumMod val="85000"/>
                  </a:schemeClr>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 xmlns:a16="http://schemas.microsoft.com/office/drawing/2014/main" id="{B2678641-EEA3-4EC4-BF39-4075B0C120E8}"/>
              </a:ext>
            </a:extLst>
          </p:cNvPr>
          <p:cNvSpPr>
            <a:spLocks noGrp="1"/>
          </p:cNvSpPr>
          <p:nvPr>
            <p:ph idx="1"/>
          </p:nvPr>
        </p:nvSpPr>
        <p:spPr>
          <a:xfrm>
            <a:off x="597863" y="1221249"/>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1497560037"/>
      </p:ext>
    </p:extLst>
  </p:cSld>
  <p:clrMapOvr>
    <a:masterClrMapping/>
  </p:clrMapOvr>
  <p:transition spd="slow">
    <p:wip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 xmlns:a16="http://schemas.microsoft.com/office/drawing/2014/main" id="{8FEE4A9C-3F57-7DA7-91FD-715C3FB47F93}"/>
              </a:ext>
            </a:extLst>
          </p:cNvPr>
          <p:cNvSpPr>
            <a:spLocks noGrp="1"/>
          </p:cNvSpPr>
          <p:nvPr>
            <p:ph idx="1"/>
          </p:nvPr>
        </p:nvSpPr>
        <p:spPr>
          <a:xfrm>
            <a:off x="604803" y="1218582"/>
            <a:ext cx="11029615" cy="4673324"/>
          </a:xfrm>
        </p:spPr>
        <p:txBody>
          <a:bodyPr>
            <a:normAutofit lnSpcReduction="10000"/>
          </a:bodyPr>
          <a:lstStyle/>
          <a:p>
            <a:pPr marL="0" indent="0" algn="just">
              <a:buNone/>
            </a:pPr>
            <a:r>
              <a:rPr lang="en-US" sz="3200" dirty="0" smtClean="0">
                <a:solidFill>
                  <a:srgbClr val="0F0F0F"/>
                </a:solidFill>
                <a:ea typeface="+mn-lt"/>
                <a:cs typeface="+mn-lt"/>
              </a:rPr>
              <a:t> In today's digital age, where </a:t>
            </a:r>
            <a:r>
              <a:rPr lang="en-US" sz="3200" dirty="0" err="1" smtClean="0">
                <a:solidFill>
                  <a:srgbClr val="0F0F0F"/>
                </a:solidFill>
                <a:ea typeface="+mn-lt"/>
                <a:cs typeface="+mn-lt"/>
              </a:rPr>
              <a:t>cybersecurity</a:t>
            </a:r>
            <a:r>
              <a:rPr lang="en-US" sz="3200" dirty="0" smtClean="0">
                <a:solidFill>
                  <a:srgbClr val="0F0F0F"/>
                </a:solidFill>
                <a:ea typeface="+mn-lt"/>
                <a:cs typeface="+mn-lt"/>
              </a:rPr>
              <a:t> threats loom large, one of the significant concerns is the proliferation of </a:t>
            </a:r>
            <a:r>
              <a:rPr lang="en-US" sz="3200" dirty="0" err="1" smtClean="0">
                <a:solidFill>
                  <a:srgbClr val="0F0F0F"/>
                </a:solidFill>
                <a:ea typeface="+mn-lt"/>
                <a:cs typeface="+mn-lt"/>
              </a:rPr>
              <a:t>keyloggers</a:t>
            </a:r>
            <a:r>
              <a:rPr lang="en-US" sz="3200" dirty="0" smtClean="0">
                <a:solidFill>
                  <a:srgbClr val="0F0F0F"/>
                </a:solidFill>
                <a:ea typeface="+mn-lt"/>
                <a:cs typeface="+mn-lt"/>
              </a:rPr>
              <a:t>, stealthy software tools designed to monitor and record keystrokes on a user's computer without their knowledge. </a:t>
            </a:r>
            <a:r>
              <a:rPr lang="en-US" sz="3200" dirty="0" err="1" smtClean="0">
                <a:solidFill>
                  <a:srgbClr val="0F0F0F"/>
                </a:solidFill>
                <a:ea typeface="+mn-lt"/>
                <a:cs typeface="+mn-lt"/>
              </a:rPr>
              <a:t>Keyloggers</a:t>
            </a:r>
            <a:r>
              <a:rPr lang="en-US" sz="3200" dirty="0" smtClean="0">
                <a:solidFill>
                  <a:srgbClr val="0F0F0F"/>
                </a:solidFill>
                <a:ea typeface="+mn-lt"/>
                <a:cs typeface="+mn-lt"/>
              </a:rPr>
              <a:t> pose a severe threat to individuals and organizations as they can capture sensitive information such as passwords, credit card details, and other personal data, leading to identity theft, financial loss, and privacy </a:t>
            </a:r>
            <a:r>
              <a:rPr lang="en-US" sz="3200" dirty="0" err="1" smtClean="0">
                <a:solidFill>
                  <a:srgbClr val="0F0F0F"/>
                </a:solidFill>
                <a:ea typeface="+mn-lt"/>
                <a:cs typeface="+mn-lt"/>
              </a:rPr>
              <a:t>breaches.project</a:t>
            </a:r>
            <a:r>
              <a:rPr lang="en-US" sz="3200" dirty="0" smtClean="0">
                <a:solidFill>
                  <a:srgbClr val="0F0F0F"/>
                </a:solidFill>
                <a:ea typeface="+mn-lt"/>
                <a:cs typeface="+mn-lt"/>
              </a:rPr>
              <a:t> problem statement for </a:t>
            </a:r>
            <a:r>
              <a:rPr lang="en-US" sz="3200" dirty="0" err="1" smtClean="0">
                <a:solidFill>
                  <a:srgbClr val="0F0F0F"/>
                </a:solidFill>
                <a:ea typeface="+mn-lt"/>
                <a:cs typeface="+mn-lt"/>
              </a:rPr>
              <a:t>keylogger</a:t>
            </a:r>
            <a:endParaRPr lang="en-IN" dirty="0"/>
          </a:p>
        </p:txBody>
      </p:sp>
    </p:spTree>
    <p:extLst>
      <p:ext uri="{BB962C8B-B14F-4D97-AF65-F5344CB8AC3E}">
        <p14:creationId xmlns:p14="http://schemas.microsoft.com/office/powerpoint/2010/main" val="33473187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dirty="0">
              <a:latin typeface="Calibri"/>
              <a:cs typeface="Calibri"/>
            </a:endParaRPr>
          </a:p>
          <a:p>
            <a:pPr marL="305435" indent="-305435"/>
            <a:r>
              <a:rPr lang="en-IN" sz="1200" b="1" dirty="0">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dirty="0">
              <a:latin typeface="Calibri"/>
              <a:cs typeface="Calibri"/>
            </a:endParaRPr>
          </a:p>
          <a:p>
            <a:pPr marL="305435" indent="-305435"/>
            <a:r>
              <a:rPr lang="en-IN" sz="1200" b="1" dirty="0">
                <a:latin typeface="Calibri"/>
                <a:ea typeface="+mn-lt"/>
                <a:cs typeface="+mn-lt"/>
              </a:rPr>
              <a:t>Data Collection:</a:t>
            </a:r>
            <a:endParaRPr lang="en-IN" sz="1200" b="1" dirty="0">
              <a:latin typeface="Calibri"/>
              <a:cs typeface="Calibri"/>
            </a:endParaRPr>
          </a:p>
          <a:p>
            <a:pPr marL="629920" lvl="1" indent="-305435"/>
            <a:r>
              <a:rPr lang="en-IN" sz="1200" b="1" dirty="0">
                <a:latin typeface="Calibri"/>
                <a:ea typeface="+mn-lt"/>
                <a:cs typeface="+mn-lt"/>
              </a:rPr>
              <a:t>Gather historical data on bike rentals, including time, date, location, and other relevant factors.</a:t>
            </a:r>
            <a:endParaRPr lang="en-IN" sz="1200" b="1" dirty="0">
              <a:latin typeface="Calibri"/>
              <a:cs typeface="Calibri"/>
            </a:endParaRPr>
          </a:p>
          <a:p>
            <a:pPr marL="629920" lvl="1" indent="-305435"/>
            <a:r>
              <a:rPr lang="en-IN" sz="1200" b="1" dirty="0">
                <a:latin typeface="Calibri"/>
                <a:ea typeface="+mn-lt"/>
                <a:cs typeface="+mn-lt"/>
              </a:rPr>
              <a:t>Utilize real-time data sources, such as weather conditions, events, and holidays, to enhance prediction accuracy.</a:t>
            </a:r>
            <a:endParaRPr lang="en-IN" sz="1200" b="1" dirty="0">
              <a:latin typeface="Calibri"/>
              <a:cs typeface="Calibri"/>
            </a:endParaRPr>
          </a:p>
          <a:p>
            <a:pPr marL="305435" indent="-305435"/>
            <a:r>
              <a:rPr lang="en-IN" sz="1200" b="1" dirty="0">
                <a:latin typeface="Calibri"/>
                <a:ea typeface="+mn-lt"/>
                <a:cs typeface="+mn-lt"/>
              </a:rPr>
              <a:t>Data </a:t>
            </a:r>
            <a:r>
              <a:rPr lang="en-IN" sz="1200" b="1" dirty="0" err="1">
                <a:latin typeface="Calibri"/>
                <a:ea typeface="+mn-lt"/>
                <a:cs typeface="+mn-lt"/>
              </a:rPr>
              <a:t>Preprocessing</a:t>
            </a:r>
            <a:r>
              <a:rPr lang="en-IN" sz="1200" b="1" dirty="0">
                <a:latin typeface="Calibri"/>
                <a:ea typeface="+mn-lt"/>
                <a:cs typeface="+mn-lt"/>
              </a:rPr>
              <a:t>:</a:t>
            </a:r>
            <a:endParaRPr lang="en-IN" sz="1200" b="1" dirty="0">
              <a:latin typeface="Calibri"/>
              <a:cs typeface="Calibri"/>
            </a:endParaRPr>
          </a:p>
          <a:p>
            <a:pPr marL="629920" lvl="1" indent="-305435"/>
            <a:r>
              <a:rPr lang="en-IN" sz="1200" b="1" dirty="0">
                <a:latin typeface="Calibri"/>
                <a:ea typeface="+mn-lt"/>
                <a:cs typeface="+mn-lt"/>
              </a:rPr>
              <a:t>Clean and </a:t>
            </a:r>
            <a:r>
              <a:rPr lang="en-IN" sz="1200" b="1" dirty="0" err="1">
                <a:latin typeface="Calibri"/>
                <a:ea typeface="+mn-lt"/>
                <a:cs typeface="+mn-lt"/>
              </a:rPr>
              <a:t>preprocess</a:t>
            </a:r>
            <a:r>
              <a:rPr lang="en-IN" sz="1200" b="1" dirty="0">
                <a:latin typeface="Calibri"/>
                <a:ea typeface="+mn-lt"/>
                <a:cs typeface="+mn-lt"/>
              </a:rPr>
              <a:t> the collected data to handle missing values, outliers, and inconsistencies.</a:t>
            </a:r>
            <a:endParaRPr lang="en-IN" sz="1200" b="1" dirty="0">
              <a:latin typeface="Calibri"/>
              <a:cs typeface="Calibri"/>
            </a:endParaRPr>
          </a:p>
          <a:p>
            <a:pPr marL="629920" lvl="1" indent="-305435"/>
            <a:r>
              <a:rPr lang="en-IN" sz="1200" b="1" dirty="0">
                <a:latin typeface="Calibri"/>
                <a:ea typeface="+mn-lt"/>
                <a:cs typeface="+mn-lt"/>
              </a:rPr>
              <a:t>Feature engineering to extract relevant features from the data that might impact bike demand.</a:t>
            </a:r>
            <a:endParaRPr lang="en-IN" sz="1200" b="1" dirty="0">
              <a:latin typeface="Calibri"/>
              <a:cs typeface="Calibri"/>
            </a:endParaRPr>
          </a:p>
          <a:p>
            <a:pPr marL="305435" indent="-305435"/>
            <a:r>
              <a:rPr lang="en-IN" sz="1200" b="1" dirty="0">
                <a:latin typeface="Calibri"/>
                <a:ea typeface="+mn-lt"/>
                <a:cs typeface="+mn-lt"/>
              </a:rPr>
              <a:t>Machine Learning Algorithm:</a:t>
            </a:r>
            <a:endParaRPr lang="en-IN" sz="1200" b="1" dirty="0">
              <a:latin typeface="Calibri"/>
              <a:cs typeface="Calibri"/>
            </a:endParaRPr>
          </a:p>
          <a:p>
            <a:pPr marL="629920" lvl="1" indent="-305435"/>
            <a:r>
              <a:rPr lang="en-IN" sz="1200" b="1" dirty="0">
                <a:latin typeface="Calibri"/>
                <a:ea typeface="+mn-lt"/>
                <a:cs typeface="+mn-lt"/>
              </a:rPr>
              <a:t>Implement a machine learning algorithm, such as a time-series forecasting model (e.g., ARIMA, SARIMA, or LSTM), to predict bike counts based on historical patterns.</a:t>
            </a:r>
            <a:endParaRPr lang="en-IN" sz="1200" b="1" dirty="0">
              <a:latin typeface="Calibri"/>
              <a:cs typeface="Calibri"/>
            </a:endParaRPr>
          </a:p>
          <a:p>
            <a:pPr marL="629920" lvl="1" indent="-305435"/>
            <a:r>
              <a:rPr lang="en-IN" sz="1200" b="1" dirty="0">
                <a:latin typeface="Calibri"/>
                <a:ea typeface="+mn-lt"/>
                <a:cs typeface="+mn-lt"/>
              </a:rPr>
              <a:t>Consider incorporating other factors like weather conditions, day of the week, and special events to improve prediction accuracy.</a:t>
            </a:r>
            <a:endParaRPr lang="en-IN" sz="1200" b="1" dirty="0">
              <a:latin typeface="Calibri"/>
              <a:cs typeface="Calibri"/>
            </a:endParaRPr>
          </a:p>
          <a:p>
            <a:pPr marL="305435" indent="-305435"/>
            <a:r>
              <a:rPr lang="en-IN" sz="1200" b="1" dirty="0">
                <a:latin typeface="Calibri"/>
                <a:ea typeface="+mn-lt"/>
                <a:cs typeface="+mn-lt"/>
              </a:rPr>
              <a:t>Deployment:</a:t>
            </a:r>
            <a:endParaRPr lang="en-IN" sz="1200" b="1" dirty="0">
              <a:latin typeface="Calibri"/>
              <a:cs typeface="Calibri"/>
            </a:endParaRPr>
          </a:p>
          <a:p>
            <a:pPr marL="629920" lvl="1" indent="-305435"/>
            <a:r>
              <a:rPr lang="en-IN" sz="1200" b="1" dirty="0">
                <a:latin typeface="Calibri"/>
                <a:ea typeface="+mn-lt"/>
                <a:cs typeface="+mn-lt"/>
              </a:rPr>
              <a:t>Develop a user-friendly interface or application that provides real-time predictions for bike counts at different hours.</a:t>
            </a:r>
            <a:endParaRPr lang="en-IN" sz="1200" b="1" dirty="0">
              <a:latin typeface="Calibri"/>
              <a:cs typeface="Calibri"/>
            </a:endParaRPr>
          </a:p>
          <a:p>
            <a:pPr marL="629920" lvl="1" indent="-305435"/>
            <a:r>
              <a:rPr lang="en-IN" sz="1200" b="1" dirty="0">
                <a:latin typeface="Calibri"/>
                <a:ea typeface="+mn-lt"/>
                <a:cs typeface="+mn-lt"/>
              </a:rPr>
              <a:t>Deploy the solution on a scalable and reliable platform, considering factors like server infrastructure, response time, and user accessibility.</a:t>
            </a:r>
            <a:endParaRPr lang="en-IN" sz="1200" b="1" dirty="0">
              <a:latin typeface="Calibri"/>
              <a:cs typeface="Calibri"/>
            </a:endParaRPr>
          </a:p>
          <a:p>
            <a:pPr marL="305435" indent="-305435"/>
            <a:r>
              <a:rPr lang="en-IN" sz="1200" b="1" dirty="0">
                <a:latin typeface="Calibri"/>
                <a:ea typeface="+mn-lt"/>
                <a:cs typeface="+mn-lt"/>
              </a:rPr>
              <a:t>Evaluation:</a:t>
            </a:r>
            <a:endParaRPr lang="en-IN" sz="1200" b="1" dirty="0">
              <a:latin typeface="Calibri"/>
              <a:cs typeface="Calibri"/>
            </a:endParaRPr>
          </a:p>
          <a:p>
            <a:pPr marL="629920" lvl="1" indent="-305435"/>
            <a:r>
              <a:rPr lang="en-IN" sz="1200" b="1" dirty="0">
                <a:latin typeface="Calibri"/>
                <a:ea typeface="+mn-lt"/>
                <a:cs typeface="+mn-lt"/>
              </a:rPr>
              <a:t>Assess the model's performance using appropriate metrics such as Mean Absolute Error (MAE), Root Mean Squared Error (RMSE), or other relevant metrics.</a:t>
            </a:r>
            <a:endParaRPr lang="en-IN" sz="1200" b="1" dirty="0">
              <a:latin typeface="Calibri"/>
              <a:cs typeface="Calibri"/>
            </a:endParaRPr>
          </a:p>
          <a:p>
            <a:pPr marL="629920" lvl="1" indent="-305435"/>
            <a:r>
              <a:rPr lang="en-IN" sz="1200" b="1" dirty="0">
                <a:latin typeface="Calibri"/>
                <a:ea typeface="+mn-lt"/>
                <a:cs typeface="+mn-lt"/>
              </a:rPr>
              <a:t>Fine-tune the model based on feedback and continuous monitoring of prediction accuracy.</a:t>
            </a:r>
            <a:endParaRPr lang="en-IN" sz="1200" b="1" dirty="0">
              <a:latin typeface="Calibri"/>
            </a:endParaRPr>
          </a:p>
          <a:p>
            <a:pPr marL="629920" lvl="1" indent="-305435"/>
            <a:r>
              <a:rPr lang="en-IN" sz="1200" dirty="0">
                <a:ea typeface="+mn-lt"/>
                <a:cs typeface="+mn-lt"/>
              </a:rPr>
              <a:t>Result:</a:t>
            </a:r>
            <a:endParaRPr lang="en-IN" sz="1200" dirty="0"/>
          </a:p>
          <a:p>
            <a:pPr marL="0" indent="0">
              <a:buNone/>
            </a:pPr>
            <a:endParaRPr lang="en-IN" sz="1600" dirty="0"/>
          </a:p>
        </p:txBody>
      </p:sp>
    </p:spTree>
    <p:extLst>
      <p:ext uri="{BB962C8B-B14F-4D97-AF65-F5344CB8AC3E}">
        <p14:creationId xmlns:p14="http://schemas.microsoft.com/office/powerpoint/2010/main" val="9974847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 xmlns:a16="http://schemas.microsoft.com/office/drawing/2014/main" id="{C4FFAF3C-BA60-9181-132C-C36C403AAEA7}"/>
              </a:ext>
            </a:extLst>
          </p:cNvPr>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extLst>
      <p:ext uri="{BB962C8B-B14F-4D97-AF65-F5344CB8AC3E}">
        <p14:creationId xmlns:p14="http://schemas.microsoft.com/office/powerpoint/2010/main" val="34862464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 xmlns:a16="http://schemas.microsoft.com/office/drawing/2014/main" id="{F7F0871F-2198-9E37-C96F-3611AA199B60}"/>
              </a:ext>
            </a:extLst>
          </p:cNvPr>
          <p:cNvSpPr>
            <a:spLocks noGrp="1"/>
          </p:cNvSpPr>
          <p:nvPr>
            <p:ph idx="1"/>
          </p:nvPr>
        </p:nvSpPr>
        <p:spPr/>
        <p:txBody>
          <a:bodyPr>
            <a:normAutofit fontScale="92500" lnSpcReduction="20000"/>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extLst>
      <p:ext uri="{BB962C8B-B14F-4D97-AF65-F5344CB8AC3E}">
        <p14:creationId xmlns:p14="http://schemas.microsoft.com/office/powerpoint/2010/main" val="38093743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 xmlns:a16="http://schemas.microsoft.com/office/drawing/2014/main" id="{D3304455-6802-6CA9-8475-2F6DD1B8D409}"/>
              </a:ext>
            </a:extLst>
          </p:cNvPr>
          <p:cNvSpPr>
            <a:spLocks noGrp="1"/>
          </p:cNvSpPr>
          <p:nvPr>
            <p:ph idx="1"/>
          </p:nvPr>
        </p:nvSpPr>
        <p:spPr/>
        <p:txBody>
          <a:bodyPr>
            <a:normAutofit/>
          </a:bodyPr>
          <a:lstStyle/>
          <a:p>
            <a:pPr marL="0" indent="0">
              <a:buNone/>
            </a:pPr>
            <a:r>
              <a:rPr lang="en-IN" sz="2400" dirty="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2400" dirty="0"/>
          </a:p>
        </p:txBody>
      </p:sp>
    </p:spTree>
    <p:extLst>
      <p:ext uri="{BB962C8B-B14F-4D97-AF65-F5344CB8AC3E}">
        <p14:creationId xmlns:p14="http://schemas.microsoft.com/office/powerpoint/2010/main" val="39485078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 xmlns:a16="http://schemas.microsoft.com/office/drawing/2014/main" id="{005E46AB-32C4-4B57-A2B1-50738A64BE1B}"/>
              </a:ext>
            </a:extLst>
          </p:cNvPr>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extLst>
      <p:ext uri="{BB962C8B-B14F-4D97-AF65-F5344CB8AC3E}">
        <p14:creationId xmlns:p14="http://schemas.microsoft.com/office/powerpoint/2010/main" val="63002659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EC76B5"/>
      </a:hlink>
      <a:folHlink>
        <a:srgbClr val="E8ACCD"/>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A207AED3-9ABC-4A18-9978-A59B65688B15}"/>
    </a:ext>
  </a:extLst>
</a:theme>
</file>

<file path=docProps/app.xml><?xml version="1.0" encoding="utf-8"?>
<Properties xmlns="http://schemas.openxmlformats.org/officeDocument/2006/extended-properties" xmlns:vt="http://schemas.openxmlformats.org/officeDocument/2006/docPropsVTypes">
  <Template>Ion</Template>
  <TotalTime>1</TotalTime>
  <Words>740</Words>
  <Application>Microsoft Office PowerPoint</Application>
  <PresentationFormat>Widescreen</PresentationFormat>
  <Paragraphs>60</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Calibri Light</vt:lpstr>
      <vt:lpstr>Century Gothic</vt:lpstr>
      <vt:lpstr>Wingdings 3</vt:lpstr>
      <vt:lpstr>Ion</vt:lpstr>
      <vt:lpstr>PowerPoint Presentation</vt:lpstr>
      <vt:lpstr>KEYLOGGER</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i3 10th</dc:creator>
  <cp:lastModifiedBy>i3 10th</cp:lastModifiedBy>
  <cp:revision>1</cp:revision>
  <dcterms:created xsi:type="dcterms:W3CDTF">2024-04-02T14:01:15Z</dcterms:created>
  <dcterms:modified xsi:type="dcterms:W3CDTF">2024-04-02T14:02:40Z</dcterms:modified>
</cp:coreProperties>
</file>