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2" r:id="rId4"/>
    <p:sldId id="273" r:id="rId5"/>
    <p:sldId id="258" r:id="rId6"/>
    <p:sldId id="260" r:id="rId7"/>
    <p:sldId id="259" r:id="rId8"/>
    <p:sldId id="257" r:id="rId9"/>
    <p:sldId id="261"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3FD4A-4E4A-4B9A-8EA5-3BC9B4450E2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LID4096"/>
          </a:p>
        </p:txBody>
      </p:sp>
      <p:sp>
        <p:nvSpPr>
          <p:cNvPr id="3" name="Untertitel 2">
            <a:extLst>
              <a:ext uri="{FF2B5EF4-FFF2-40B4-BE49-F238E27FC236}">
                <a16:creationId xmlns:a16="http://schemas.microsoft.com/office/drawing/2014/main" id="{B36ED306-BFC7-43A5-8E81-C48499B2C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LID4096"/>
          </a:p>
        </p:txBody>
      </p:sp>
      <p:sp>
        <p:nvSpPr>
          <p:cNvPr id="4" name="Datumsplatzhalter 3">
            <a:extLst>
              <a:ext uri="{FF2B5EF4-FFF2-40B4-BE49-F238E27FC236}">
                <a16:creationId xmlns:a16="http://schemas.microsoft.com/office/drawing/2014/main" id="{E89729F4-0714-4590-A222-89E6FDAF9C5E}"/>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5" name="Fußzeilenplatzhalter 4">
            <a:extLst>
              <a:ext uri="{FF2B5EF4-FFF2-40B4-BE49-F238E27FC236}">
                <a16:creationId xmlns:a16="http://schemas.microsoft.com/office/drawing/2014/main" id="{F7B8EE33-FECA-45A0-9F1C-4483D8FEAEEE}"/>
              </a:ext>
            </a:extLst>
          </p:cNvPr>
          <p:cNvSpPr>
            <a:spLocks noGrp="1"/>
          </p:cNvSpPr>
          <p:nvPr>
            <p:ph type="ftr" sz="quarter" idx="11"/>
          </p:nvPr>
        </p:nvSpPr>
        <p:spPr/>
        <p:txBody>
          <a:bodyPr/>
          <a:lstStyle/>
          <a:p>
            <a:endParaRPr lang="LID4096"/>
          </a:p>
        </p:txBody>
      </p:sp>
      <p:sp>
        <p:nvSpPr>
          <p:cNvPr id="6" name="Foliennummernplatzhalter 5">
            <a:extLst>
              <a:ext uri="{FF2B5EF4-FFF2-40B4-BE49-F238E27FC236}">
                <a16:creationId xmlns:a16="http://schemas.microsoft.com/office/drawing/2014/main" id="{933DE3EE-D20E-4AE3-BFC8-BB53F5A7F35A}"/>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386214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7D8E1-E64C-4F28-83D3-B05FF130819C}"/>
              </a:ext>
            </a:extLst>
          </p:cNvPr>
          <p:cNvSpPr>
            <a:spLocks noGrp="1"/>
          </p:cNvSpPr>
          <p:nvPr>
            <p:ph type="title"/>
          </p:nvPr>
        </p:nvSpPr>
        <p:spPr/>
        <p:txBody>
          <a:bodyPr/>
          <a:lstStyle/>
          <a:p>
            <a:r>
              <a:rPr lang="de-DE"/>
              <a:t>Mastertitelformat bearbeiten</a:t>
            </a:r>
            <a:endParaRPr lang="LID4096"/>
          </a:p>
        </p:txBody>
      </p:sp>
      <p:sp>
        <p:nvSpPr>
          <p:cNvPr id="3" name="Vertikaler Textplatzhalter 2">
            <a:extLst>
              <a:ext uri="{FF2B5EF4-FFF2-40B4-BE49-F238E27FC236}">
                <a16:creationId xmlns:a16="http://schemas.microsoft.com/office/drawing/2014/main" id="{F4BF8279-53D3-4F34-BF9F-5FA88CB2647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3BFE3A72-D57C-48AD-91BE-A86D9CA84423}"/>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5" name="Fußzeilenplatzhalter 4">
            <a:extLst>
              <a:ext uri="{FF2B5EF4-FFF2-40B4-BE49-F238E27FC236}">
                <a16:creationId xmlns:a16="http://schemas.microsoft.com/office/drawing/2014/main" id="{C5D8DD2A-4AD9-4763-8A6C-2A8928C46203}"/>
              </a:ext>
            </a:extLst>
          </p:cNvPr>
          <p:cNvSpPr>
            <a:spLocks noGrp="1"/>
          </p:cNvSpPr>
          <p:nvPr>
            <p:ph type="ftr" sz="quarter" idx="11"/>
          </p:nvPr>
        </p:nvSpPr>
        <p:spPr/>
        <p:txBody>
          <a:bodyPr/>
          <a:lstStyle/>
          <a:p>
            <a:endParaRPr lang="LID4096"/>
          </a:p>
        </p:txBody>
      </p:sp>
      <p:sp>
        <p:nvSpPr>
          <p:cNvPr id="6" name="Foliennummernplatzhalter 5">
            <a:extLst>
              <a:ext uri="{FF2B5EF4-FFF2-40B4-BE49-F238E27FC236}">
                <a16:creationId xmlns:a16="http://schemas.microsoft.com/office/drawing/2014/main" id="{73ECFE42-A094-4D9F-9FAA-51D9D0BF0A93}"/>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291693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5130ED5-6A64-45B0-A83E-C73619F8602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LID4096"/>
          </a:p>
        </p:txBody>
      </p:sp>
      <p:sp>
        <p:nvSpPr>
          <p:cNvPr id="3" name="Vertikaler Textplatzhalter 2">
            <a:extLst>
              <a:ext uri="{FF2B5EF4-FFF2-40B4-BE49-F238E27FC236}">
                <a16:creationId xmlns:a16="http://schemas.microsoft.com/office/drawing/2014/main" id="{320E1EBB-3F34-483C-A75F-73C77931CA1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D42AE443-3C97-412E-B5D2-F615C8FE44E3}"/>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5" name="Fußzeilenplatzhalter 4">
            <a:extLst>
              <a:ext uri="{FF2B5EF4-FFF2-40B4-BE49-F238E27FC236}">
                <a16:creationId xmlns:a16="http://schemas.microsoft.com/office/drawing/2014/main" id="{559D074A-6495-43BD-A833-ED9516C904C4}"/>
              </a:ext>
            </a:extLst>
          </p:cNvPr>
          <p:cNvSpPr>
            <a:spLocks noGrp="1"/>
          </p:cNvSpPr>
          <p:nvPr>
            <p:ph type="ftr" sz="quarter" idx="11"/>
          </p:nvPr>
        </p:nvSpPr>
        <p:spPr/>
        <p:txBody>
          <a:bodyPr/>
          <a:lstStyle/>
          <a:p>
            <a:endParaRPr lang="LID4096"/>
          </a:p>
        </p:txBody>
      </p:sp>
      <p:sp>
        <p:nvSpPr>
          <p:cNvPr id="6" name="Foliennummernplatzhalter 5">
            <a:extLst>
              <a:ext uri="{FF2B5EF4-FFF2-40B4-BE49-F238E27FC236}">
                <a16:creationId xmlns:a16="http://schemas.microsoft.com/office/drawing/2014/main" id="{06070894-432F-4529-9E7E-8A46D95F8876}"/>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218238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A8B48B-8A20-4B42-8753-563161D6DDBF}"/>
              </a:ext>
            </a:extLst>
          </p:cNvPr>
          <p:cNvSpPr>
            <a:spLocks noGrp="1"/>
          </p:cNvSpPr>
          <p:nvPr>
            <p:ph type="title"/>
          </p:nvPr>
        </p:nvSpPr>
        <p:spPr/>
        <p:txBody>
          <a:bodyPr/>
          <a:lstStyle/>
          <a:p>
            <a:r>
              <a:rPr lang="de-DE"/>
              <a:t>Mastertitelformat bearbeiten</a:t>
            </a:r>
            <a:endParaRPr lang="LID4096"/>
          </a:p>
        </p:txBody>
      </p:sp>
      <p:sp>
        <p:nvSpPr>
          <p:cNvPr id="3" name="Inhaltsplatzhalter 2">
            <a:extLst>
              <a:ext uri="{FF2B5EF4-FFF2-40B4-BE49-F238E27FC236}">
                <a16:creationId xmlns:a16="http://schemas.microsoft.com/office/drawing/2014/main" id="{C0AD2C74-E30B-4189-95AE-32CD484361C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A155554D-06D0-407E-8FB5-D2D15C5DF77D}"/>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5" name="Fußzeilenplatzhalter 4">
            <a:extLst>
              <a:ext uri="{FF2B5EF4-FFF2-40B4-BE49-F238E27FC236}">
                <a16:creationId xmlns:a16="http://schemas.microsoft.com/office/drawing/2014/main" id="{057845D4-9BCF-4F65-BFDF-7EA7EB637D60}"/>
              </a:ext>
            </a:extLst>
          </p:cNvPr>
          <p:cNvSpPr>
            <a:spLocks noGrp="1"/>
          </p:cNvSpPr>
          <p:nvPr>
            <p:ph type="ftr" sz="quarter" idx="11"/>
          </p:nvPr>
        </p:nvSpPr>
        <p:spPr/>
        <p:txBody>
          <a:bodyPr/>
          <a:lstStyle/>
          <a:p>
            <a:endParaRPr lang="LID4096"/>
          </a:p>
        </p:txBody>
      </p:sp>
      <p:sp>
        <p:nvSpPr>
          <p:cNvPr id="6" name="Foliennummernplatzhalter 5">
            <a:extLst>
              <a:ext uri="{FF2B5EF4-FFF2-40B4-BE49-F238E27FC236}">
                <a16:creationId xmlns:a16="http://schemas.microsoft.com/office/drawing/2014/main" id="{57782051-DB59-4FA5-9A4B-A2F942256003}"/>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260373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36D969-7D8C-4257-8665-06B241F5A81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LID4096"/>
          </a:p>
        </p:txBody>
      </p:sp>
      <p:sp>
        <p:nvSpPr>
          <p:cNvPr id="3" name="Textplatzhalter 2">
            <a:extLst>
              <a:ext uri="{FF2B5EF4-FFF2-40B4-BE49-F238E27FC236}">
                <a16:creationId xmlns:a16="http://schemas.microsoft.com/office/drawing/2014/main" id="{DD93F631-1B86-4429-970F-88573CD0A7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5BE31C3-4CA5-4E99-8029-118E9663EB49}"/>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5" name="Fußzeilenplatzhalter 4">
            <a:extLst>
              <a:ext uri="{FF2B5EF4-FFF2-40B4-BE49-F238E27FC236}">
                <a16:creationId xmlns:a16="http://schemas.microsoft.com/office/drawing/2014/main" id="{AA8BDCB7-478C-4618-97D1-1C63447B6915}"/>
              </a:ext>
            </a:extLst>
          </p:cNvPr>
          <p:cNvSpPr>
            <a:spLocks noGrp="1"/>
          </p:cNvSpPr>
          <p:nvPr>
            <p:ph type="ftr" sz="quarter" idx="11"/>
          </p:nvPr>
        </p:nvSpPr>
        <p:spPr/>
        <p:txBody>
          <a:bodyPr/>
          <a:lstStyle/>
          <a:p>
            <a:endParaRPr lang="LID4096"/>
          </a:p>
        </p:txBody>
      </p:sp>
      <p:sp>
        <p:nvSpPr>
          <p:cNvPr id="6" name="Foliennummernplatzhalter 5">
            <a:extLst>
              <a:ext uri="{FF2B5EF4-FFF2-40B4-BE49-F238E27FC236}">
                <a16:creationId xmlns:a16="http://schemas.microsoft.com/office/drawing/2014/main" id="{FACB0408-2AE4-4977-9095-F6080327E76D}"/>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402595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5444B0-4B11-47A7-8D8D-22FC5025E277}"/>
              </a:ext>
            </a:extLst>
          </p:cNvPr>
          <p:cNvSpPr>
            <a:spLocks noGrp="1"/>
          </p:cNvSpPr>
          <p:nvPr>
            <p:ph type="title"/>
          </p:nvPr>
        </p:nvSpPr>
        <p:spPr/>
        <p:txBody>
          <a:bodyPr/>
          <a:lstStyle/>
          <a:p>
            <a:r>
              <a:rPr lang="de-DE"/>
              <a:t>Mastertitelformat bearbeiten</a:t>
            </a:r>
            <a:endParaRPr lang="LID4096"/>
          </a:p>
        </p:txBody>
      </p:sp>
      <p:sp>
        <p:nvSpPr>
          <p:cNvPr id="3" name="Inhaltsplatzhalter 2">
            <a:extLst>
              <a:ext uri="{FF2B5EF4-FFF2-40B4-BE49-F238E27FC236}">
                <a16:creationId xmlns:a16="http://schemas.microsoft.com/office/drawing/2014/main" id="{43F80324-0597-41B2-BC89-3D3D7D7DF60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Inhaltsplatzhalter 3">
            <a:extLst>
              <a:ext uri="{FF2B5EF4-FFF2-40B4-BE49-F238E27FC236}">
                <a16:creationId xmlns:a16="http://schemas.microsoft.com/office/drawing/2014/main" id="{AF2EB91B-F37F-44A2-A7E5-BF7B69C2032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5" name="Datumsplatzhalter 4">
            <a:extLst>
              <a:ext uri="{FF2B5EF4-FFF2-40B4-BE49-F238E27FC236}">
                <a16:creationId xmlns:a16="http://schemas.microsoft.com/office/drawing/2014/main" id="{24974569-9070-4E43-8459-01DD1D5D60E9}"/>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6" name="Fußzeilenplatzhalter 5">
            <a:extLst>
              <a:ext uri="{FF2B5EF4-FFF2-40B4-BE49-F238E27FC236}">
                <a16:creationId xmlns:a16="http://schemas.microsoft.com/office/drawing/2014/main" id="{E3F774E2-6F78-4639-8F2C-9293B571E363}"/>
              </a:ext>
            </a:extLst>
          </p:cNvPr>
          <p:cNvSpPr>
            <a:spLocks noGrp="1"/>
          </p:cNvSpPr>
          <p:nvPr>
            <p:ph type="ftr" sz="quarter" idx="11"/>
          </p:nvPr>
        </p:nvSpPr>
        <p:spPr/>
        <p:txBody>
          <a:bodyPr/>
          <a:lstStyle/>
          <a:p>
            <a:endParaRPr lang="LID4096"/>
          </a:p>
        </p:txBody>
      </p:sp>
      <p:sp>
        <p:nvSpPr>
          <p:cNvPr id="7" name="Foliennummernplatzhalter 6">
            <a:extLst>
              <a:ext uri="{FF2B5EF4-FFF2-40B4-BE49-F238E27FC236}">
                <a16:creationId xmlns:a16="http://schemas.microsoft.com/office/drawing/2014/main" id="{B248F317-609C-4FAA-8BDA-AB286FFF9F23}"/>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51677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A2E84-6602-4742-98D1-4A9D6FBFD559}"/>
              </a:ext>
            </a:extLst>
          </p:cNvPr>
          <p:cNvSpPr>
            <a:spLocks noGrp="1"/>
          </p:cNvSpPr>
          <p:nvPr>
            <p:ph type="title"/>
          </p:nvPr>
        </p:nvSpPr>
        <p:spPr>
          <a:xfrm>
            <a:off x="839788" y="365125"/>
            <a:ext cx="10515600" cy="1325563"/>
          </a:xfrm>
        </p:spPr>
        <p:txBody>
          <a:bodyPr/>
          <a:lstStyle/>
          <a:p>
            <a:r>
              <a:rPr lang="de-DE"/>
              <a:t>Mastertitelformat bearbeiten</a:t>
            </a:r>
            <a:endParaRPr lang="LID4096"/>
          </a:p>
        </p:txBody>
      </p:sp>
      <p:sp>
        <p:nvSpPr>
          <p:cNvPr id="3" name="Textplatzhalter 2">
            <a:extLst>
              <a:ext uri="{FF2B5EF4-FFF2-40B4-BE49-F238E27FC236}">
                <a16:creationId xmlns:a16="http://schemas.microsoft.com/office/drawing/2014/main" id="{E368EF87-CBCA-4E1F-B975-6041693DC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7E8275F-7FEE-42ED-A05B-3DC3A7AB1F8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5" name="Textplatzhalter 4">
            <a:extLst>
              <a:ext uri="{FF2B5EF4-FFF2-40B4-BE49-F238E27FC236}">
                <a16:creationId xmlns:a16="http://schemas.microsoft.com/office/drawing/2014/main" id="{FE56788A-1519-4ECC-8B88-CEA71321D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5540257-C7AE-4E96-A020-737058AC0A7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7" name="Datumsplatzhalter 6">
            <a:extLst>
              <a:ext uri="{FF2B5EF4-FFF2-40B4-BE49-F238E27FC236}">
                <a16:creationId xmlns:a16="http://schemas.microsoft.com/office/drawing/2014/main" id="{5B78228C-E72B-4BF3-ADFD-B472C398C60D}"/>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8" name="Fußzeilenplatzhalter 7">
            <a:extLst>
              <a:ext uri="{FF2B5EF4-FFF2-40B4-BE49-F238E27FC236}">
                <a16:creationId xmlns:a16="http://schemas.microsoft.com/office/drawing/2014/main" id="{A9AB7CF0-1A60-4047-AFF9-527A079AE029}"/>
              </a:ext>
            </a:extLst>
          </p:cNvPr>
          <p:cNvSpPr>
            <a:spLocks noGrp="1"/>
          </p:cNvSpPr>
          <p:nvPr>
            <p:ph type="ftr" sz="quarter" idx="11"/>
          </p:nvPr>
        </p:nvSpPr>
        <p:spPr/>
        <p:txBody>
          <a:bodyPr/>
          <a:lstStyle/>
          <a:p>
            <a:endParaRPr lang="LID4096"/>
          </a:p>
        </p:txBody>
      </p:sp>
      <p:sp>
        <p:nvSpPr>
          <p:cNvPr id="9" name="Foliennummernplatzhalter 8">
            <a:extLst>
              <a:ext uri="{FF2B5EF4-FFF2-40B4-BE49-F238E27FC236}">
                <a16:creationId xmlns:a16="http://schemas.microsoft.com/office/drawing/2014/main" id="{FCC87711-3684-4899-9C55-3A74ACB6EC0C}"/>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139633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191B1-FC84-4A12-8FDC-991782922B74}"/>
              </a:ext>
            </a:extLst>
          </p:cNvPr>
          <p:cNvSpPr>
            <a:spLocks noGrp="1"/>
          </p:cNvSpPr>
          <p:nvPr>
            <p:ph type="title"/>
          </p:nvPr>
        </p:nvSpPr>
        <p:spPr/>
        <p:txBody>
          <a:bodyPr/>
          <a:lstStyle/>
          <a:p>
            <a:r>
              <a:rPr lang="de-DE"/>
              <a:t>Mastertitelformat bearbeiten</a:t>
            </a:r>
            <a:endParaRPr lang="LID4096"/>
          </a:p>
        </p:txBody>
      </p:sp>
      <p:sp>
        <p:nvSpPr>
          <p:cNvPr id="3" name="Datumsplatzhalter 2">
            <a:extLst>
              <a:ext uri="{FF2B5EF4-FFF2-40B4-BE49-F238E27FC236}">
                <a16:creationId xmlns:a16="http://schemas.microsoft.com/office/drawing/2014/main" id="{AC0D6039-8409-40AD-BB77-812ECA9C89A7}"/>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4" name="Fußzeilenplatzhalter 3">
            <a:extLst>
              <a:ext uri="{FF2B5EF4-FFF2-40B4-BE49-F238E27FC236}">
                <a16:creationId xmlns:a16="http://schemas.microsoft.com/office/drawing/2014/main" id="{C97C6765-221A-4F6D-83A1-D3B06877FE94}"/>
              </a:ext>
            </a:extLst>
          </p:cNvPr>
          <p:cNvSpPr>
            <a:spLocks noGrp="1"/>
          </p:cNvSpPr>
          <p:nvPr>
            <p:ph type="ftr" sz="quarter" idx="11"/>
          </p:nvPr>
        </p:nvSpPr>
        <p:spPr/>
        <p:txBody>
          <a:bodyPr/>
          <a:lstStyle/>
          <a:p>
            <a:endParaRPr lang="LID4096"/>
          </a:p>
        </p:txBody>
      </p:sp>
      <p:sp>
        <p:nvSpPr>
          <p:cNvPr id="5" name="Foliennummernplatzhalter 4">
            <a:extLst>
              <a:ext uri="{FF2B5EF4-FFF2-40B4-BE49-F238E27FC236}">
                <a16:creationId xmlns:a16="http://schemas.microsoft.com/office/drawing/2014/main" id="{90E5B886-DF2C-4A14-BB66-59D3D7CF7F2D}"/>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89626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10920D-3E15-45EB-B12F-04989C26DD30}"/>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3" name="Fußzeilenplatzhalter 2">
            <a:extLst>
              <a:ext uri="{FF2B5EF4-FFF2-40B4-BE49-F238E27FC236}">
                <a16:creationId xmlns:a16="http://schemas.microsoft.com/office/drawing/2014/main" id="{30C8C19F-7779-4D9F-BB66-1B6C011913CD}"/>
              </a:ext>
            </a:extLst>
          </p:cNvPr>
          <p:cNvSpPr>
            <a:spLocks noGrp="1"/>
          </p:cNvSpPr>
          <p:nvPr>
            <p:ph type="ftr" sz="quarter" idx="11"/>
          </p:nvPr>
        </p:nvSpPr>
        <p:spPr/>
        <p:txBody>
          <a:bodyPr/>
          <a:lstStyle/>
          <a:p>
            <a:endParaRPr lang="LID4096"/>
          </a:p>
        </p:txBody>
      </p:sp>
      <p:sp>
        <p:nvSpPr>
          <p:cNvPr id="4" name="Foliennummernplatzhalter 3">
            <a:extLst>
              <a:ext uri="{FF2B5EF4-FFF2-40B4-BE49-F238E27FC236}">
                <a16:creationId xmlns:a16="http://schemas.microsoft.com/office/drawing/2014/main" id="{008F8475-4A33-43F4-A6C6-0922DE8A68E8}"/>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254142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8BED7-F9A0-45E5-AF22-225AB158F3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LID4096"/>
          </a:p>
        </p:txBody>
      </p:sp>
      <p:sp>
        <p:nvSpPr>
          <p:cNvPr id="3" name="Inhaltsplatzhalter 2">
            <a:extLst>
              <a:ext uri="{FF2B5EF4-FFF2-40B4-BE49-F238E27FC236}">
                <a16:creationId xmlns:a16="http://schemas.microsoft.com/office/drawing/2014/main" id="{99B3E2E4-E9BF-4D60-A07D-B6282C432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Textplatzhalter 3">
            <a:extLst>
              <a:ext uri="{FF2B5EF4-FFF2-40B4-BE49-F238E27FC236}">
                <a16:creationId xmlns:a16="http://schemas.microsoft.com/office/drawing/2014/main" id="{75D0D33E-E1D8-4864-8D2F-E0724BF03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D8FE1C-EBEA-40FF-8777-FF87FA907F5B}"/>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6" name="Fußzeilenplatzhalter 5">
            <a:extLst>
              <a:ext uri="{FF2B5EF4-FFF2-40B4-BE49-F238E27FC236}">
                <a16:creationId xmlns:a16="http://schemas.microsoft.com/office/drawing/2014/main" id="{8BE6B4B1-DA92-42FD-901D-442ADB5D1152}"/>
              </a:ext>
            </a:extLst>
          </p:cNvPr>
          <p:cNvSpPr>
            <a:spLocks noGrp="1"/>
          </p:cNvSpPr>
          <p:nvPr>
            <p:ph type="ftr" sz="quarter" idx="11"/>
          </p:nvPr>
        </p:nvSpPr>
        <p:spPr/>
        <p:txBody>
          <a:bodyPr/>
          <a:lstStyle/>
          <a:p>
            <a:endParaRPr lang="LID4096"/>
          </a:p>
        </p:txBody>
      </p:sp>
      <p:sp>
        <p:nvSpPr>
          <p:cNvPr id="7" name="Foliennummernplatzhalter 6">
            <a:extLst>
              <a:ext uri="{FF2B5EF4-FFF2-40B4-BE49-F238E27FC236}">
                <a16:creationId xmlns:a16="http://schemas.microsoft.com/office/drawing/2014/main" id="{DE6E8F44-5BED-4A73-A9AA-CD1681CCB450}"/>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135685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0503-5F68-4FC8-8D9F-F64D5A2432A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LID4096"/>
          </a:p>
        </p:txBody>
      </p:sp>
      <p:sp>
        <p:nvSpPr>
          <p:cNvPr id="3" name="Bildplatzhalter 2">
            <a:extLst>
              <a:ext uri="{FF2B5EF4-FFF2-40B4-BE49-F238E27FC236}">
                <a16:creationId xmlns:a16="http://schemas.microsoft.com/office/drawing/2014/main" id="{D6BAD834-0D36-43FC-9501-2CBD23374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platzhalter 3">
            <a:extLst>
              <a:ext uri="{FF2B5EF4-FFF2-40B4-BE49-F238E27FC236}">
                <a16:creationId xmlns:a16="http://schemas.microsoft.com/office/drawing/2014/main" id="{1029F338-E8DC-4DFB-BD85-F8FE1C692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0248EBA-9465-4ED6-81CB-9E0D311390CC}"/>
              </a:ext>
            </a:extLst>
          </p:cNvPr>
          <p:cNvSpPr>
            <a:spLocks noGrp="1"/>
          </p:cNvSpPr>
          <p:nvPr>
            <p:ph type="dt" sz="half" idx="10"/>
          </p:nvPr>
        </p:nvSpPr>
        <p:spPr/>
        <p:txBody>
          <a:bodyPr/>
          <a:lstStyle/>
          <a:p>
            <a:fld id="{6757E1CC-73C5-428B-8562-89141223EFC6}" type="datetimeFigureOut">
              <a:rPr lang="LID4096" smtClean="0"/>
              <a:t>05/20/2024</a:t>
            </a:fld>
            <a:endParaRPr lang="LID4096"/>
          </a:p>
        </p:txBody>
      </p:sp>
      <p:sp>
        <p:nvSpPr>
          <p:cNvPr id="6" name="Fußzeilenplatzhalter 5">
            <a:extLst>
              <a:ext uri="{FF2B5EF4-FFF2-40B4-BE49-F238E27FC236}">
                <a16:creationId xmlns:a16="http://schemas.microsoft.com/office/drawing/2014/main" id="{729BA423-C150-4C14-B9EB-87C444B1476A}"/>
              </a:ext>
            </a:extLst>
          </p:cNvPr>
          <p:cNvSpPr>
            <a:spLocks noGrp="1"/>
          </p:cNvSpPr>
          <p:nvPr>
            <p:ph type="ftr" sz="quarter" idx="11"/>
          </p:nvPr>
        </p:nvSpPr>
        <p:spPr/>
        <p:txBody>
          <a:bodyPr/>
          <a:lstStyle/>
          <a:p>
            <a:endParaRPr lang="LID4096"/>
          </a:p>
        </p:txBody>
      </p:sp>
      <p:sp>
        <p:nvSpPr>
          <p:cNvPr id="7" name="Foliennummernplatzhalter 6">
            <a:extLst>
              <a:ext uri="{FF2B5EF4-FFF2-40B4-BE49-F238E27FC236}">
                <a16:creationId xmlns:a16="http://schemas.microsoft.com/office/drawing/2014/main" id="{55A97D91-9757-4792-8AC6-EDDB973CC265}"/>
              </a:ext>
            </a:extLst>
          </p:cNvPr>
          <p:cNvSpPr>
            <a:spLocks noGrp="1"/>
          </p:cNvSpPr>
          <p:nvPr>
            <p:ph type="sldNum" sz="quarter" idx="12"/>
          </p:nvPr>
        </p:nvSpPr>
        <p:spPr/>
        <p:txBody>
          <a:bodyPr/>
          <a:lstStyle/>
          <a:p>
            <a:fld id="{437541A2-1B78-453A-B1FF-D944951CB379}" type="slidenum">
              <a:rPr lang="LID4096" smtClean="0"/>
              <a:t>‹Nr.›</a:t>
            </a:fld>
            <a:endParaRPr lang="LID4096"/>
          </a:p>
        </p:txBody>
      </p:sp>
    </p:spTree>
    <p:extLst>
      <p:ext uri="{BB962C8B-B14F-4D97-AF65-F5344CB8AC3E}">
        <p14:creationId xmlns:p14="http://schemas.microsoft.com/office/powerpoint/2010/main" val="285619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3D465C2-2642-4B7A-A213-8EBAD8B41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LID4096"/>
          </a:p>
        </p:txBody>
      </p:sp>
      <p:sp>
        <p:nvSpPr>
          <p:cNvPr id="3" name="Textplatzhalter 2">
            <a:extLst>
              <a:ext uri="{FF2B5EF4-FFF2-40B4-BE49-F238E27FC236}">
                <a16:creationId xmlns:a16="http://schemas.microsoft.com/office/drawing/2014/main" id="{4EDF3B2B-D7DC-439F-9B26-BE60FED29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3AEE5304-101E-4913-B045-64264EF23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7E1CC-73C5-428B-8562-89141223EFC6}" type="datetimeFigureOut">
              <a:rPr lang="LID4096" smtClean="0"/>
              <a:t>05/20/2024</a:t>
            </a:fld>
            <a:endParaRPr lang="LID4096"/>
          </a:p>
        </p:txBody>
      </p:sp>
      <p:sp>
        <p:nvSpPr>
          <p:cNvPr id="5" name="Fußzeilenplatzhalter 4">
            <a:extLst>
              <a:ext uri="{FF2B5EF4-FFF2-40B4-BE49-F238E27FC236}">
                <a16:creationId xmlns:a16="http://schemas.microsoft.com/office/drawing/2014/main" id="{C767B994-99F8-476C-BBC8-0EE5F1AF3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Foliennummernplatzhalter 5">
            <a:extLst>
              <a:ext uri="{FF2B5EF4-FFF2-40B4-BE49-F238E27FC236}">
                <a16:creationId xmlns:a16="http://schemas.microsoft.com/office/drawing/2014/main" id="{463F02FB-DD8D-4949-A464-39B83D9F4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541A2-1B78-453A-B1FF-D944951CB379}" type="slidenum">
              <a:rPr lang="LID4096" smtClean="0"/>
              <a:t>‹Nr.›</a:t>
            </a:fld>
            <a:endParaRPr lang="LID4096"/>
          </a:p>
        </p:txBody>
      </p:sp>
    </p:spTree>
    <p:extLst>
      <p:ext uri="{BB962C8B-B14F-4D97-AF65-F5344CB8AC3E}">
        <p14:creationId xmlns:p14="http://schemas.microsoft.com/office/powerpoint/2010/main" val="349315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dk.gdi-de.org/geonetwork/srv/search?keyword=Deutsche%20Grundkarte%201:50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lss-skoltech/tutorials_week2/blob/master/geometric_techniques_in_ML2/FINAL_Point_Cloud_task.ipynb" TargetMode="External"/><Relationship Id="rId2" Type="http://schemas.openxmlformats.org/officeDocument/2006/relationships/hyperlink" Target="https://www.youtube.com/watch?v=pD-hdKizumM" TargetMode="External"/><Relationship Id="rId1" Type="http://schemas.openxmlformats.org/officeDocument/2006/relationships/slideLayout" Target="../slideLayouts/slideLayout7.xml"/><Relationship Id="rId4" Type="http://schemas.openxmlformats.org/officeDocument/2006/relationships/hyperlink" Target="https://keras.io/examples/vision/pointne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uguesTHOMAS/KPConv"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4690BD38-5CA4-4F3B-B74F-255AF7894E2D}"/>
              </a:ext>
            </a:extLst>
          </p:cNvPr>
          <p:cNvSpPr>
            <a:spLocks noGrp="1"/>
          </p:cNvSpPr>
          <p:nvPr>
            <p:ph type="subTitle" idx="1"/>
          </p:nvPr>
        </p:nvSpPr>
        <p:spPr>
          <a:xfrm>
            <a:off x="735433" y="674279"/>
            <a:ext cx="10614871" cy="5785243"/>
          </a:xfrm>
        </p:spPr>
        <p:txBody>
          <a:bodyPr>
            <a:normAutofit/>
          </a:bodyPr>
          <a:lstStyle/>
          <a:p>
            <a:pPr algn="just"/>
            <a:r>
              <a:rPr lang="de-DE" sz="1800" b="1" dirty="0"/>
              <a:t>1.2.1.1 Stadttopographie</a:t>
            </a:r>
          </a:p>
          <a:p>
            <a:pPr algn="just"/>
            <a:endParaRPr lang="de-DE" sz="1600" dirty="0"/>
          </a:p>
          <a:p>
            <a:pPr algn="just"/>
            <a:r>
              <a:rPr lang="de-DE" sz="1600" dirty="0" err="1"/>
              <a:t>VermKatG</a:t>
            </a:r>
            <a:r>
              <a:rPr lang="de-DE" sz="1600" dirty="0"/>
              <a:t> §§ 1, 9, 23 (Pflichtaufgabe nach Weisung)  --- .</a:t>
            </a:r>
            <a:r>
              <a:rPr lang="de-DE" sz="1600" dirty="0" err="1"/>
              <a:t>pdf</a:t>
            </a:r>
            <a:endParaRPr lang="de-DE" sz="1600" dirty="0"/>
          </a:p>
          <a:p>
            <a:pPr algn="just"/>
            <a:endParaRPr lang="de-DE" sz="1600" dirty="0"/>
          </a:p>
          <a:p>
            <a:pPr algn="just"/>
            <a:r>
              <a:rPr lang="de-DE" sz="1600" b="1" dirty="0"/>
              <a:t>* Objektkatalog</a:t>
            </a:r>
            <a:r>
              <a:rPr lang="de-DE" sz="1600" dirty="0"/>
              <a:t>: Definition des Objektkataloges nach Auswertung der </a:t>
            </a:r>
            <a:r>
              <a:rPr lang="de-DE" sz="1600" b="1" dirty="0" err="1">
                <a:solidFill>
                  <a:srgbClr val="002060"/>
                </a:solidFill>
              </a:rPr>
              <a:t>GeoInfoDok</a:t>
            </a:r>
            <a:r>
              <a:rPr lang="de-DE" sz="1600" b="1" dirty="0"/>
              <a:t> </a:t>
            </a:r>
            <a:r>
              <a:rPr lang="de-DE" sz="1600" dirty="0" err="1"/>
              <a:t>bzgl</a:t>
            </a:r>
            <a:r>
              <a:rPr lang="de-DE" sz="1600" dirty="0"/>
              <a:t> Pflichtinformation und den Anforderungen der </a:t>
            </a:r>
            <a:r>
              <a:rPr lang="de-DE" sz="1600" b="1" dirty="0">
                <a:solidFill>
                  <a:srgbClr val="002060"/>
                </a:solidFill>
              </a:rPr>
              <a:t>Deutschen Grundkarte DGK5 (1:5000)</a:t>
            </a:r>
            <a:r>
              <a:rPr lang="de-DE" sz="1600" dirty="0"/>
              <a:t>.</a:t>
            </a:r>
            <a:r>
              <a:rPr lang="de-DE" sz="1600" i="1" dirty="0">
                <a:solidFill>
                  <a:srgbClr val="002060"/>
                </a:solidFill>
              </a:rPr>
              <a:t> (Amtliche Basiskarte / ABK (ehemals Deutsche Grundkarte DGK 5))</a:t>
            </a:r>
            <a:endParaRPr lang="LID4096" sz="1600" i="1" dirty="0">
              <a:solidFill>
                <a:srgbClr val="002060"/>
              </a:solidFill>
            </a:endParaRPr>
          </a:p>
          <a:p>
            <a:pPr algn="just"/>
            <a:endParaRPr lang="de-DE" sz="1600" dirty="0"/>
          </a:p>
          <a:p>
            <a:pPr algn="just"/>
            <a:r>
              <a:rPr lang="de-DE" sz="1600" dirty="0"/>
              <a:t>https://www.adv-online.de/GeoInfoDok/</a:t>
            </a:r>
          </a:p>
          <a:p>
            <a:pPr algn="just"/>
            <a:r>
              <a:rPr lang="de-DE" sz="1600" dirty="0">
                <a:hlinkClick r:id="rId2"/>
              </a:rPr>
              <a:t>https://gdk.gdi-de.org/geonetwork/srv/search?keyword=Deutsche%20</a:t>
            </a:r>
            <a:r>
              <a:rPr lang="de-DE" sz="1600" b="1" dirty="0">
                <a:hlinkClick r:id="rId2"/>
              </a:rPr>
              <a:t>Grundkarte</a:t>
            </a:r>
            <a:r>
              <a:rPr lang="de-DE" sz="1600" dirty="0">
                <a:hlinkClick r:id="rId2"/>
              </a:rPr>
              <a:t>%20</a:t>
            </a:r>
            <a:r>
              <a:rPr lang="de-DE" sz="1600" b="1" dirty="0">
                <a:hlinkClick r:id="rId2"/>
              </a:rPr>
              <a:t>1:5000</a:t>
            </a:r>
            <a:endParaRPr lang="de-DE" sz="1600" b="1" dirty="0"/>
          </a:p>
          <a:p>
            <a:pPr algn="just"/>
            <a:endParaRPr lang="de-DE" sz="1600" b="1" dirty="0"/>
          </a:p>
          <a:p>
            <a:pPr algn="just"/>
            <a:r>
              <a:rPr lang="de-DE" sz="1600" b="1" dirty="0"/>
              <a:t>* Genauigkeit: </a:t>
            </a:r>
            <a:r>
              <a:rPr lang="de-DE" sz="1600" dirty="0"/>
              <a:t>Erfassung der topographischen Objekte für den Zielmaßstab 1:500 in hinreichender Genauigkeit (</a:t>
            </a:r>
            <a:r>
              <a:rPr lang="de-DE" sz="1600" dirty="0" err="1"/>
              <a:t>photogr</a:t>
            </a:r>
            <a:r>
              <a:rPr lang="de-DE" sz="1600" dirty="0"/>
              <a:t>. Auswertung: </a:t>
            </a:r>
            <a:r>
              <a:rPr lang="de-DE" sz="1600" b="1" dirty="0" err="1"/>
              <a:t>Photogrammetrie</a:t>
            </a:r>
            <a:r>
              <a:rPr lang="de-DE" sz="1600" dirty="0"/>
              <a:t> oder </a:t>
            </a:r>
            <a:r>
              <a:rPr lang="de-DE" sz="1600" b="1" dirty="0" err="1"/>
              <a:t>Fotogrammetrie</a:t>
            </a:r>
            <a:r>
              <a:rPr lang="de-DE" sz="1600" dirty="0"/>
              <a:t>, auch </a:t>
            </a:r>
            <a:r>
              <a:rPr lang="de-DE" sz="1600" b="1" dirty="0"/>
              <a:t>Bildmessung</a:t>
            </a:r>
            <a:r>
              <a:rPr lang="de-DE" sz="1600" dirty="0"/>
              <a:t>)</a:t>
            </a:r>
          </a:p>
          <a:p>
            <a:pPr algn="just"/>
            <a:r>
              <a:rPr lang="de-DE" sz="1600" dirty="0"/>
              <a:t>Basis für die Eröffnungsbilanz „Straßenvermögen“</a:t>
            </a:r>
          </a:p>
          <a:p>
            <a:pPr algn="just"/>
            <a:r>
              <a:rPr lang="de-DE" sz="1600" dirty="0"/>
              <a:t>Basis für die Erfassung „Grünpflegeflächen“</a:t>
            </a:r>
          </a:p>
          <a:p>
            <a:pPr algn="just"/>
            <a:r>
              <a:rPr lang="de-DE" sz="1600" dirty="0"/>
              <a:t>Basis für Machbarkeitsstudien</a:t>
            </a:r>
          </a:p>
          <a:p>
            <a:pPr algn="just"/>
            <a:r>
              <a:rPr lang="de-DE" sz="1600" dirty="0"/>
              <a:t>Basis für die Vorüberlegungen im Bebauungsplanverfahren</a:t>
            </a:r>
          </a:p>
        </p:txBody>
      </p:sp>
    </p:spTree>
    <p:extLst>
      <p:ext uri="{BB962C8B-B14F-4D97-AF65-F5344CB8AC3E}">
        <p14:creationId xmlns:p14="http://schemas.microsoft.com/office/powerpoint/2010/main" val="8611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89C65A1-BBB7-4566-A19C-079FD79706B0}"/>
              </a:ext>
            </a:extLst>
          </p:cNvPr>
          <p:cNvPicPr>
            <a:picLocks noChangeAspect="1"/>
          </p:cNvPicPr>
          <p:nvPr/>
        </p:nvPicPr>
        <p:blipFill>
          <a:blip r:embed="rId2"/>
          <a:stretch>
            <a:fillRect/>
          </a:stretch>
        </p:blipFill>
        <p:spPr>
          <a:xfrm>
            <a:off x="1382113" y="801032"/>
            <a:ext cx="5753396" cy="1162110"/>
          </a:xfrm>
          <a:prstGeom prst="rect">
            <a:avLst/>
          </a:prstGeom>
        </p:spPr>
      </p:pic>
    </p:spTree>
    <p:extLst>
      <p:ext uri="{BB962C8B-B14F-4D97-AF65-F5344CB8AC3E}">
        <p14:creationId xmlns:p14="http://schemas.microsoft.com/office/powerpoint/2010/main" val="87833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553E865-5908-410F-B922-A07FC478C923}"/>
              </a:ext>
            </a:extLst>
          </p:cNvPr>
          <p:cNvSpPr txBox="1"/>
          <p:nvPr/>
        </p:nvSpPr>
        <p:spPr>
          <a:xfrm>
            <a:off x="715160" y="704242"/>
            <a:ext cx="9687189" cy="461665"/>
          </a:xfrm>
          <a:prstGeom prst="rect">
            <a:avLst/>
          </a:prstGeom>
          <a:noFill/>
        </p:spPr>
        <p:txBody>
          <a:bodyPr wrap="square">
            <a:spAutoFit/>
          </a:bodyPr>
          <a:lstStyle/>
          <a:p>
            <a:pPr marR="0"/>
            <a:r>
              <a:rPr lang="en-US" sz="1200" dirty="0">
                <a:latin typeface="Segoe UI" panose="020B0502040204020203" pitchFamily="34" charset="0"/>
              </a:rPr>
              <a:t>Tang, P., Huber, D., Akinci, B., Lipman, R., Lytle, A., 2010. Automatic reconstruction of as-built building information models from laser-scanned point clouds: A review of related techniques. Automation in Construction, 19(7): 829-843.</a:t>
            </a:r>
          </a:p>
        </p:txBody>
      </p:sp>
      <p:pic>
        <p:nvPicPr>
          <p:cNvPr id="5" name="Grafik 4">
            <a:extLst>
              <a:ext uri="{FF2B5EF4-FFF2-40B4-BE49-F238E27FC236}">
                <a16:creationId xmlns:a16="http://schemas.microsoft.com/office/drawing/2014/main" id="{30E10680-51FF-473E-B636-DEB6190E3015}"/>
              </a:ext>
            </a:extLst>
          </p:cNvPr>
          <p:cNvPicPr>
            <a:picLocks noChangeAspect="1"/>
          </p:cNvPicPr>
          <p:nvPr/>
        </p:nvPicPr>
        <p:blipFill>
          <a:blip r:embed="rId2"/>
          <a:stretch>
            <a:fillRect/>
          </a:stretch>
        </p:blipFill>
        <p:spPr>
          <a:xfrm>
            <a:off x="1563964" y="1684581"/>
            <a:ext cx="5658141" cy="1257365"/>
          </a:xfrm>
          <a:prstGeom prst="rect">
            <a:avLst/>
          </a:prstGeom>
        </p:spPr>
      </p:pic>
    </p:spTree>
    <p:extLst>
      <p:ext uri="{BB962C8B-B14F-4D97-AF65-F5344CB8AC3E}">
        <p14:creationId xmlns:p14="http://schemas.microsoft.com/office/powerpoint/2010/main" val="95141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71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73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46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83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85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001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7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59F710-EDFA-40F4-9383-00823615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930" y="220210"/>
            <a:ext cx="7765409" cy="5824057"/>
          </a:xfrm>
          <a:prstGeom prst="rect">
            <a:avLst/>
          </a:prstGeom>
        </p:spPr>
      </p:pic>
    </p:spTree>
    <p:extLst>
      <p:ext uri="{BB962C8B-B14F-4D97-AF65-F5344CB8AC3E}">
        <p14:creationId xmlns:p14="http://schemas.microsoft.com/office/powerpoint/2010/main" val="186144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7A03A46-8980-4FEE-9838-8E57CD94C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35" y="587229"/>
            <a:ext cx="8538128" cy="4802697"/>
          </a:xfrm>
          <a:prstGeom prst="rect">
            <a:avLst/>
          </a:prstGeom>
        </p:spPr>
      </p:pic>
      <p:sp>
        <p:nvSpPr>
          <p:cNvPr id="5" name="Textfeld 4">
            <a:extLst>
              <a:ext uri="{FF2B5EF4-FFF2-40B4-BE49-F238E27FC236}">
                <a16:creationId xmlns:a16="http://schemas.microsoft.com/office/drawing/2014/main" id="{C2D1F829-4118-43CC-B2F6-9A18D51E3791}"/>
              </a:ext>
            </a:extLst>
          </p:cNvPr>
          <p:cNvSpPr txBox="1"/>
          <p:nvPr/>
        </p:nvSpPr>
        <p:spPr>
          <a:xfrm>
            <a:off x="633835" y="5712632"/>
            <a:ext cx="10609977" cy="646331"/>
          </a:xfrm>
          <a:prstGeom prst="rect">
            <a:avLst/>
          </a:prstGeom>
          <a:noFill/>
        </p:spPr>
        <p:txBody>
          <a:bodyPr wrap="square">
            <a:spAutoFit/>
          </a:bodyPr>
          <a:lstStyle/>
          <a:p>
            <a:r>
              <a:rPr lang="en-US" dirty="0"/>
              <a:t>The study of underwater topographies is called </a:t>
            </a:r>
            <a:r>
              <a:rPr lang="en-US" b="1" dirty="0"/>
              <a:t>bathymetry</a:t>
            </a:r>
            <a:r>
              <a:rPr lang="en-US" dirty="0"/>
              <a:t>, whereas studying underwater depths is known under terms such as seafloor mapping or imaging.</a:t>
            </a:r>
            <a:endParaRPr lang="de-DE" dirty="0"/>
          </a:p>
        </p:txBody>
      </p:sp>
    </p:spTree>
    <p:extLst>
      <p:ext uri="{BB962C8B-B14F-4D97-AF65-F5344CB8AC3E}">
        <p14:creationId xmlns:p14="http://schemas.microsoft.com/office/powerpoint/2010/main" val="37607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2F8479D-DE2B-498B-8968-D9AA5C99491C}"/>
              </a:ext>
            </a:extLst>
          </p:cNvPr>
          <p:cNvSpPr txBox="1"/>
          <p:nvPr/>
        </p:nvSpPr>
        <p:spPr>
          <a:xfrm>
            <a:off x="572548" y="322625"/>
            <a:ext cx="11096538" cy="4247317"/>
          </a:xfrm>
          <a:prstGeom prst="rect">
            <a:avLst/>
          </a:prstGeom>
          <a:noFill/>
        </p:spPr>
        <p:txBody>
          <a:bodyPr wrap="square">
            <a:spAutoFit/>
          </a:bodyPr>
          <a:lstStyle/>
          <a:p>
            <a:r>
              <a:rPr lang="en-US" dirty="0"/>
              <a:t>LiDAR-based bathymetry is performed using an airborne bathymetric LiDAR system that is mounted on an airplane, helicopter, or unmanned aerial vehicle (UAV) to measure the depths of relatively shallow coastal and inland water bodies.</a:t>
            </a:r>
          </a:p>
          <a:p>
            <a:endParaRPr lang="en-US" dirty="0"/>
          </a:p>
          <a:p>
            <a:r>
              <a:rPr lang="en-US" b="1" dirty="0"/>
              <a:t>Bathymetric LiDAR </a:t>
            </a:r>
            <a:r>
              <a:rPr lang="en-US" dirty="0"/>
              <a:t>uses green laser pulses. These enable the measurement of the distance from the water’s surface to the seabed. From a flying platform, a laser scanner emits green radiation that passes through the water and is reflected on the bottom of the seabed. The laser scanner collects the reflected radiation of the pulse and calculates the time elapsed between the emission and reception to obtain the distance to both the water surface and seabed.</a:t>
            </a:r>
          </a:p>
          <a:p>
            <a:endParaRPr lang="en-US" dirty="0"/>
          </a:p>
          <a:p>
            <a:r>
              <a:rPr lang="en-US" dirty="0"/>
              <a:t>This is, in a nutshell, how bathymetric LiDAR collects depth information and determines where the water surface is located. Let’s have a closer look at the path of a laser pulse emitted from a laser scanner to understand better what happens after a laser pulse hits the water.</a:t>
            </a:r>
          </a:p>
          <a:p>
            <a:endParaRPr lang="en-US" dirty="0"/>
          </a:p>
          <a:p>
            <a:r>
              <a:rPr lang="en-US" b="1" dirty="0"/>
              <a:t>The path of a laser pulse: shoot, hit, and return</a:t>
            </a:r>
          </a:p>
          <a:p>
            <a:endParaRPr lang="de-DE" dirty="0"/>
          </a:p>
        </p:txBody>
      </p:sp>
      <p:sp>
        <p:nvSpPr>
          <p:cNvPr id="5" name="Textfeld 4">
            <a:extLst>
              <a:ext uri="{FF2B5EF4-FFF2-40B4-BE49-F238E27FC236}">
                <a16:creationId xmlns:a16="http://schemas.microsoft.com/office/drawing/2014/main" id="{50467EB5-CBBA-43F1-8065-7845BEE54F9D}"/>
              </a:ext>
            </a:extLst>
          </p:cNvPr>
          <p:cNvSpPr txBox="1"/>
          <p:nvPr/>
        </p:nvSpPr>
        <p:spPr>
          <a:xfrm>
            <a:off x="882941" y="5889044"/>
            <a:ext cx="6094602" cy="646331"/>
          </a:xfrm>
          <a:prstGeom prst="rect">
            <a:avLst/>
          </a:prstGeom>
          <a:noFill/>
        </p:spPr>
        <p:txBody>
          <a:bodyPr wrap="square">
            <a:spAutoFit/>
          </a:bodyPr>
          <a:lstStyle/>
          <a:p>
            <a:r>
              <a:rPr lang="de-DE" dirty="0"/>
              <a:t>https://www.yellowscan.com/knowledge/does-lidar-work-underwater/</a:t>
            </a:r>
          </a:p>
        </p:txBody>
      </p:sp>
      <p:sp>
        <p:nvSpPr>
          <p:cNvPr id="7" name="Textfeld 6">
            <a:extLst>
              <a:ext uri="{FF2B5EF4-FFF2-40B4-BE49-F238E27FC236}">
                <a16:creationId xmlns:a16="http://schemas.microsoft.com/office/drawing/2014/main" id="{2D6D7517-E733-448F-B59A-65BDBCA4D867}"/>
              </a:ext>
            </a:extLst>
          </p:cNvPr>
          <p:cNvSpPr txBox="1"/>
          <p:nvPr/>
        </p:nvSpPr>
        <p:spPr>
          <a:xfrm>
            <a:off x="2418126" y="5167510"/>
            <a:ext cx="6094602" cy="369332"/>
          </a:xfrm>
          <a:prstGeom prst="rect">
            <a:avLst/>
          </a:prstGeom>
          <a:noFill/>
        </p:spPr>
        <p:txBody>
          <a:bodyPr wrap="square">
            <a:spAutoFit/>
          </a:bodyPr>
          <a:lstStyle/>
          <a:p>
            <a:r>
              <a:rPr lang="de-DE" dirty="0"/>
              <a:t>https://www.routescene.com/resources/what-is-uav-lidar/</a:t>
            </a:r>
          </a:p>
        </p:txBody>
      </p:sp>
    </p:spTree>
    <p:extLst>
      <p:ext uri="{BB962C8B-B14F-4D97-AF65-F5344CB8AC3E}">
        <p14:creationId xmlns:p14="http://schemas.microsoft.com/office/powerpoint/2010/main" val="5470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086C871-13EE-4686-A17B-27240C138FD3}"/>
              </a:ext>
            </a:extLst>
          </p:cNvPr>
          <p:cNvSpPr txBox="1"/>
          <p:nvPr/>
        </p:nvSpPr>
        <p:spPr>
          <a:xfrm>
            <a:off x="446014" y="966793"/>
            <a:ext cx="11299971" cy="3693319"/>
          </a:xfrm>
          <a:prstGeom prst="rect">
            <a:avLst/>
          </a:prstGeom>
          <a:noFill/>
        </p:spPr>
        <p:txBody>
          <a:bodyPr wrap="square">
            <a:spAutoFit/>
          </a:bodyPr>
          <a:lstStyle/>
          <a:p>
            <a:r>
              <a:rPr lang="de-DE" dirty="0"/>
              <a:t>1:</a:t>
            </a:r>
            <a:br>
              <a:rPr lang="de-DE" dirty="0"/>
            </a:br>
            <a:r>
              <a:rPr lang="de-DE" dirty="0">
                <a:hlinkClick r:id="rId2"/>
              </a:rPr>
              <a:t>https://www.youtube.com/watch?v=pD-hdKizumM</a:t>
            </a:r>
            <a:br>
              <a:rPr lang="de-DE" dirty="0"/>
            </a:br>
            <a:endParaRPr lang="de-DE" dirty="0"/>
          </a:p>
          <a:p>
            <a:r>
              <a:rPr lang="de-DE" dirty="0">
                <a:hlinkClick r:id="rId3"/>
              </a:rPr>
              <a:t>https://github.com/mlss-skoltech/tutorials_week2/blob/master/geometric_techniques_in_ML2/FINAL_Point_Cloud_task.ipynb</a:t>
            </a:r>
            <a:endParaRPr lang="de-DE" dirty="0"/>
          </a:p>
          <a:p>
            <a:r>
              <a:rPr lang="de-DE" dirty="0"/>
              <a:t>2:</a:t>
            </a:r>
          </a:p>
          <a:p>
            <a:r>
              <a:rPr lang="de-DE" dirty="0">
                <a:hlinkClick r:id="rId4"/>
              </a:rPr>
              <a:t>https://keras.io/examples/vision/pointnet/</a:t>
            </a:r>
            <a:endParaRPr lang="de-DE" dirty="0"/>
          </a:p>
          <a:p>
            <a:endParaRPr lang="de-DE" dirty="0"/>
          </a:p>
          <a:p>
            <a:r>
              <a:rPr lang="de-DE" dirty="0"/>
              <a:t>3: </a:t>
            </a:r>
            <a:r>
              <a:rPr lang="de-DE" dirty="0" err="1"/>
              <a:t>c++</a:t>
            </a:r>
            <a:endParaRPr lang="de-DE" dirty="0"/>
          </a:p>
          <a:p>
            <a:r>
              <a:rPr lang="de-DE" dirty="0"/>
              <a:t>https://github.com/nsavinov/</a:t>
            </a:r>
            <a:r>
              <a:rPr lang="de-DE" b="1" dirty="0"/>
              <a:t>semantic3dnet</a:t>
            </a:r>
            <a:endParaRPr lang="de-DE" dirty="0"/>
          </a:p>
          <a:p>
            <a:r>
              <a:rPr lang="de-DE" dirty="0"/>
              <a:t>Hackel, T. et al., 2017. Semantic3d. </a:t>
            </a:r>
            <a:r>
              <a:rPr lang="de-DE" dirty="0" err="1"/>
              <a:t>net</a:t>
            </a:r>
            <a:r>
              <a:rPr lang="de-DE" dirty="0"/>
              <a:t>: A </a:t>
            </a:r>
            <a:r>
              <a:rPr lang="de-DE" dirty="0" err="1"/>
              <a:t>new</a:t>
            </a:r>
            <a:r>
              <a:rPr lang="de-DE" dirty="0"/>
              <a:t> large-</a:t>
            </a:r>
            <a:r>
              <a:rPr lang="de-DE" dirty="0" err="1"/>
              <a:t>scale</a:t>
            </a:r>
            <a:r>
              <a:rPr lang="de-DE" dirty="0"/>
              <a:t> </a:t>
            </a:r>
            <a:r>
              <a:rPr lang="de-DE" dirty="0" err="1"/>
              <a:t>point</a:t>
            </a:r>
            <a:r>
              <a:rPr lang="de-DE" dirty="0"/>
              <a:t> </a:t>
            </a:r>
            <a:r>
              <a:rPr lang="de-DE" dirty="0" err="1"/>
              <a:t>cloud</a:t>
            </a:r>
            <a:r>
              <a:rPr lang="de-DE" dirty="0"/>
              <a:t> </a:t>
            </a:r>
            <a:r>
              <a:rPr lang="de-DE" dirty="0" err="1"/>
              <a:t>classification</a:t>
            </a:r>
            <a:r>
              <a:rPr lang="de-DE" dirty="0"/>
              <a:t> benchmark. </a:t>
            </a:r>
            <a:r>
              <a:rPr lang="de-DE" dirty="0" err="1"/>
              <a:t>arXiv</a:t>
            </a:r>
            <a:r>
              <a:rPr lang="de-DE" dirty="0"/>
              <a:t> </a:t>
            </a:r>
            <a:r>
              <a:rPr lang="de-DE" dirty="0" err="1"/>
              <a:t>preprint</a:t>
            </a:r>
            <a:r>
              <a:rPr lang="de-DE" dirty="0"/>
              <a:t> arXiv:1704.03847.</a:t>
            </a:r>
            <a:br>
              <a:rPr lang="de-DE" dirty="0"/>
            </a:br>
            <a:endParaRPr lang="de-DE" dirty="0"/>
          </a:p>
        </p:txBody>
      </p:sp>
      <p:sp>
        <p:nvSpPr>
          <p:cNvPr id="4" name="Textfeld 3">
            <a:extLst>
              <a:ext uri="{FF2B5EF4-FFF2-40B4-BE49-F238E27FC236}">
                <a16:creationId xmlns:a16="http://schemas.microsoft.com/office/drawing/2014/main" id="{FE68B0FE-DA23-4BA2-BB92-06D2C720F3F3}"/>
              </a:ext>
            </a:extLst>
          </p:cNvPr>
          <p:cNvSpPr txBox="1"/>
          <p:nvPr/>
        </p:nvSpPr>
        <p:spPr>
          <a:xfrm>
            <a:off x="656438" y="4967877"/>
            <a:ext cx="9745910" cy="923330"/>
          </a:xfrm>
          <a:prstGeom prst="rect">
            <a:avLst/>
          </a:prstGeom>
          <a:noFill/>
        </p:spPr>
        <p:txBody>
          <a:bodyPr wrap="square">
            <a:spAutoFit/>
          </a:bodyPr>
          <a:lstStyle/>
          <a:p>
            <a:r>
              <a:rPr lang="de-DE" b="1" dirty="0" err="1"/>
              <a:t>Install</a:t>
            </a:r>
            <a:r>
              <a:rPr lang="de-DE" b="1" dirty="0"/>
              <a:t>, </a:t>
            </a:r>
            <a:r>
              <a:rPr lang="de-DE" b="1" dirty="0" err="1"/>
              <a:t>uninstall</a:t>
            </a:r>
            <a:r>
              <a:rPr lang="de-DE" b="1" dirty="0"/>
              <a:t>, and upgrade </a:t>
            </a:r>
            <a:r>
              <a:rPr lang="de-DE" b="1" dirty="0" err="1"/>
              <a:t>packages</a:t>
            </a:r>
            <a:endParaRPr lang="de-DE" b="1" dirty="0"/>
          </a:p>
          <a:p>
            <a:endParaRPr lang="de-DE" dirty="0"/>
          </a:p>
          <a:p>
            <a:r>
              <a:rPr lang="LID4096" dirty="0"/>
              <a:t>https://www.jetbrains.com/help/pycharm/installing-uninstalling-and-upgrading-packages.html</a:t>
            </a:r>
          </a:p>
        </p:txBody>
      </p:sp>
    </p:spTree>
    <p:extLst>
      <p:ext uri="{BB962C8B-B14F-4D97-AF65-F5344CB8AC3E}">
        <p14:creationId xmlns:p14="http://schemas.microsoft.com/office/powerpoint/2010/main" val="61555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6EB1409-D1E2-49B6-85B1-9DEA9B4A6863}"/>
              </a:ext>
            </a:extLst>
          </p:cNvPr>
          <p:cNvPicPr>
            <a:picLocks noChangeAspect="1"/>
          </p:cNvPicPr>
          <p:nvPr/>
        </p:nvPicPr>
        <p:blipFill>
          <a:blip r:embed="rId2"/>
          <a:stretch>
            <a:fillRect/>
          </a:stretch>
        </p:blipFill>
        <p:spPr>
          <a:xfrm>
            <a:off x="1161726" y="996251"/>
            <a:ext cx="5791498" cy="1124008"/>
          </a:xfrm>
          <a:prstGeom prst="rect">
            <a:avLst/>
          </a:prstGeom>
        </p:spPr>
      </p:pic>
    </p:spTree>
    <p:extLst>
      <p:ext uri="{BB962C8B-B14F-4D97-AF65-F5344CB8AC3E}">
        <p14:creationId xmlns:p14="http://schemas.microsoft.com/office/powerpoint/2010/main" val="400735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83191DD-373B-4B4C-AC0D-E4DD77D8AF8E}"/>
              </a:ext>
            </a:extLst>
          </p:cNvPr>
          <p:cNvPicPr>
            <a:picLocks noChangeAspect="1"/>
          </p:cNvPicPr>
          <p:nvPr/>
        </p:nvPicPr>
        <p:blipFill>
          <a:blip r:embed="rId2"/>
          <a:stretch>
            <a:fillRect/>
          </a:stretch>
        </p:blipFill>
        <p:spPr>
          <a:xfrm>
            <a:off x="1034155" y="2136490"/>
            <a:ext cx="6299524" cy="2940201"/>
          </a:xfrm>
          <a:prstGeom prst="rect">
            <a:avLst/>
          </a:prstGeom>
        </p:spPr>
      </p:pic>
      <p:sp>
        <p:nvSpPr>
          <p:cNvPr id="5" name="Textfeld 4">
            <a:extLst>
              <a:ext uri="{FF2B5EF4-FFF2-40B4-BE49-F238E27FC236}">
                <a16:creationId xmlns:a16="http://schemas.microsoft.com/office/drawing/2014/main" id="{ACE873BB-1CC6-4EEE-98C6-59026E936710}"/>
              </a:ext>
            </a:extLst>
          </p:cNvPr>
          <p:cNvSpPr txBox="1"/>
          <p:nvPr/>
        </p:nvSpPr>
        <p:spPr>
          <a:xfrm>
            <a:off x="1109655" y="641012"/>
            <a:ext cx="9207618" cy="1384995"/>
          </a:xfrm>
          <a:prstGeom prst="rect">
            <a:avLst/>
          </a:prstGeom>
          <a:noFill/>
        </p:spPr>
        <p:txBody>
          <a:bodyPr wrap="square">
            <a:spAutoFit/>
          </a:bodyPr>
          <a:lstStyle/>
          <a:p>
            <a:r>
              <a:rPr lang="de-DE" sz="1400" dirty="0"/>
              <a:t>4: </a:t>
            </a:r>
            <a:br>
              <a:rPr lang="de-DE" sz="1400" dirty="0"/>
            </a:br>
            <a:r>
              <a:rPr lang="de-DE" sz="1400" dirty="0"/>
              <a:t>Hu, Q. et al., 2020. </a:t>
            </a:r>
            <a:r>
              <a:rPr lang="de-DE" sz="1400" dirty="0" err="1"/>
              <a:t>Randla-net</a:t>
            </a:r>
            <a:r>
              <a:rPr lang="de-DE" sz="1400" dirty="0"/>
              <a:t>: </a:t>
            </a:r>
            <a:r>
              <a:rPr lang="de-DE" sz="1400" dirty="0" err="1"/>
              <a:t>Efficient</a:t>
            </a:r>
            <a:r>
              <a:rPr lang="de-DE" sz="1400" dirty="0"/>
              <a:t> </a:t>
            </a:r>
            <a:r>
              <a:rPr lang="de-DE" sz="1400" dirty="0" err="1"/>
              <a:t>semantic</a:t>
            </a:r>
            <a:r>
              <a:rPr lang="de-DE" sz="1400" dirty="0"/>
              <a:t> </a:t>
            </a:r>
            <a:r>
              <a:rPr lang="de-DE" sz="1400" dirty="0" err="1"/>
              <a:t>segmentation</a:t>
            </a:r>
            <a:r>
              <a:rPr lang="de-DE" sz="1400" dirty="0"/>
              <a:t> </a:t>
            </a:r>
            <a:r>
              <a:rPr lang="de-DE" sz="1400" dirty="0" err="1"/>
              <a:t>of</a:t>
            </a:r>
            <a:r>
              <a:rPr lang="de-DE" sz="1400" dirty="0"/>
              <a:t> large-</a:t>
            </a:r>
            <a:r>
              <a:rPr lang="de-DE" sz="1400" dirty="0" err="1"/>
              <a:t>scale</a:t>
            </a:r>
            <a:r>
              <a:rPr lang="de-DE" sz="1400" dirty="0"/>
              <a:t> </a:t>
            </a:r>
            <a:r>
              <a:rPr lang="de-DE" sz="1400" dirty="0" err="1"/>
              <a:t>point</a:t>
            </a:r>
            <a:r>
              <a:rPr lang="de-DE" sz="1400" dirty="0"/>
              <a:t> </a:t>
            </a:r>
            <a:r>
              <a:rPr lang="de-DE" sz="1400" dirty="0" err="1"/>
              <a:t>clouds</a:t>
            </a:r>
            <a:r>
              <a:rPr lang="de-DE" sz="1400" dirty="0"/>
              <a:t>, Proceedings </a:t>
            </a:r>
            <a:r>
              <a:rPr lang="de-DE" sz="1400" dirty="0" err="1"/>
              <a:t>of</a:t>
            </a:r>
            <a:r>
              <a:rPr lang="de-DE" sz="1400" dirty="0"/>
              <a:t> </a:t>
            </a:r>
            <a:r>
              <a:rPr lang="de-DE" sz="1400" dirty="0" err="1"/>
              <a:t>the</a:t>
            </a:r>
            <a:r>
              <a:rPr lang="de-DE" sz="1400" dirty="0"/>
              <a:t> IEEE/CVF </a:t>
            </a:r>
            <a:r>
              <a:rPr lang="de-DE" sz="1400" dirty="0" err="1"/>
              <a:t>conference</a:t>
            </a:r>
            <a:r>
              <a:rPr lang="de-DE" sz="1400" dirty="0"/>
              <a:t> on </a:t>
            </a:r>
            <a:r>
              <a:rPr lang="de-DE" sz="1400" dirty="0" err="1"/>
              <a:t>computer</a:t>
            </a:r>
            <a:r>
              <a:rPr lang="de-DE" sz="1400" dirty="0"/>
              <a:t> </a:t>
            </a:r>
            <a:r>
              <a:rPr lang="de-DE" sz="1400" dirty="0" err="1"/>
              <a:t>vision</a:t>
            </a:r>
            <a:r>
              <a:rPr lang="de-DE" sz="1400" dirty="0"/>
              <a:t> and </a:t>
            </a:r>
            <a:r>
              <a:rPr lang="de-DE" sz="1400" dirty="0" err="1"/>
              <a:t>pattern</a:t>
            </a:r>
            <a:r>
              <a:rPr lang="de-DE" sz="1400" dirty="0"/>
              <a:t> </a:t>
            </a:r>
            <a:r>
              <a:rPr lang="de-DE" sz="1400" dirty="0" err="1"/>
              <a:t>recognition</a:t>
            </a:r>
            <a:r>
              <a:rPr lang="de-DE" sz="1400" dirty="0"/>
              <a:t>, pp. 11108-11117.</a:t>
            </a:r>
          </a:p>
          <a:p>
            <a:br>
              <a:rPr lang="de-DE" sz="1400" dirty="0"/>
            </a:br>
            <a:r>
              <a:rPr lang="de-DE" sz="1400" dirty="0"/>
              <a:t>https://github.com/QingyongHu/RandLA-Net</a:t>
            </a:r>
          </a:p>
          <a:p>
            <a:endParaRPr lang="de-DE" sz="1400" dirty="0"/>
          </a:p>
        </p:txBody>
      </p:sp>
    </p:spTree>
    <p:extLst>
      <p:ext uri="{BB962C8B-B14F-4D97-AF65-F5344CB8AC3E}">
        <p14:creationId xmlns:p14="http://schemas.microsoft.com/office/powerpoint/2010/main" val="251286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E3406EE-CB8B-4E28-95A5-684EDEB3FDDD}"/>
              </a:ext>
            </a:extLst>
          </p:cNvPr>
          <p:cNvPicPr>
            <a:picLocks noChangeAspect="1"/>
          </p:cNvPicPr>
          <p:nvPr/>
        </p:nvPicPr>
        <p:blipFill>
          <a:blip r:embed="rId2"/>
          <a:stretch>
            <a:fillRect/>
          </a:stretch>
        </p:blipFill>
        <p:spPr>
          <a:xfrm>
            <a:off x="935222" y="2640435"/>
            <a:ext cx="5423179" cy="1181161"/>
          </a:xfrm>
          <a:prstGeom prst="rect">
            <a:avLst/>
          </a:prstGeom>
        </p:spPr>
      </p:pic>
      <p:sp>
        <p:nvSpPr>
          <p:cNvPr id="6" name="Textfeld 5">
            <a:extLst>
              <a:ext uri="{FF2B5EF4-FFF2-40B4-BE49-F238E27FC236}">
                <a16:creationId xmlns:a16="http://schemas.microsoft.com/office/drawing/2014/main" id="{A8BA35C4-5EC9-4595-AE70-A29E0F202B92}"/>
              </a:ext>
            </a:extLst>
          </p:cNvPr>
          <p:cNvSpPr txBox="1"/>
          <p:nvPr/>
        </p:nvSpPr>
        <p:spPr>
          <a:xfrm>
            <a:off x="935222" y="1213819"/>
            <a:ext cx="8863117" cy="830997"/>
          </a:xfrm>
          <a:prstGeom prst="rect">
            <a:avLst/>
          </a:prstGeom>
          <a:noFill/>
        </p:spPr>
        <p:txBody>
          <a:bodyPr wrap="square">
            <a:spAutoFit/>
          </a:bodyPr>
          <a:lstStyle/>
          <a:p>
            <a:pPr marR="0"/>
            <a:r>
              <a:rPr lang="en-GB" sz="1200" dirty="0">
                <a:latin typeface="Segoe UI" panose="020B0502040204020203" pitchFamily="34" charset="0"/>
              </a:rPr>
              <a:t>Thomas, H. et al., 2019. </a:t>
            </a:r>
            <a:r>
              <a:rPr lang="en-GB" sz="1200" dirty="0" err="1">
                <a:latin typeface="Segoe UI" panose="020B0502040204020203" pitchFamily="34" charset="0"/>
              </a:rPr>
              <a:t>Kpconv</a:t>
            </a:r>
            <a:r>
              <a:rPr lang="en-GB" sz="1200" dirty="0">
                <a:latin typeface="Segoe UI" panose="020B0502040204020203" pitchFamily="34" charset="0"/>
              </a:rPr>
              <a:t>: Flexible and deformable convolution for point clouds, Proceedings of the IEEE/CVF international conference on computer vision, pp. 6411-6420.</a:t>
            </a:r>
          </a:p>
          <a:p>
            <a:pPr marR="0"/>
            <a:endParaRPr lang="en-GB" sz="1200" dirty="0">
              <a:latin typeface="Segoe UI" panose="020B0502040204020203" pitchFamily="34" charset="0"/>
            </a:endParaRPr>
          </a:p>
          <a:p>
            <a:pPr marR="0"/>
            <a:r>
              <a:rPr lang="de-DE" sz="1200" dirty="0">
                <a:hlinkClick r:id="rId3"/>
              </a:rPr>
              <a:t>https://github.com/HuguesTHOMAS/KPConv</a:t>
            </a:r>
            <a:endParaRPr lang="en-GB" sz="1200" dirty="0">
              <a:latin typeface="Segoe UI" panose="020B0502040204020203" pitchFamily="34" charset="0"/>
            </a:endParaRPr>
          </a:p>
        </p:txBody>
      </p:sp>
    </p:spTree>
    <p:extLst>
      <p:ext uri="{BB962C8B-B14F-4D97-AF65-F5344CB8AC3E}">
        <p14:creationId xmlns:p14="http://schemas.microsoft.com/office/powerpoint/2010/main" val="80890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D230A75-527F-46C5-868E-26E7B796DEEA}"/>
              </a:ext>
            </a:extLst>
          </p:cNvPr>
          <p:cNvPicPr>
            <a:picLocks noChangeAspect="1"/>
          </p:cNvPicPr>
          <p:nvPr/>
        </p:nvPicPr>
        <p:blipFill>
          <a:blip r:embed="rId2"/>
          <a:stretch>
            <a:fillRect/>
          </a:stretch>
        </p:blipFill>
        <p:spPr>
          <a:xfrm>
            <a:off x="1381949" y="2746114"/>
            <a:ext cx="5334274" cy="1892397"/>
          </a:xfrm>
          <a:prstGeom prst="rect">
            <a:avLst/>
          </a:prstGeom>
        </p:spPr>
      </p:pic>
      <p:sp>
        <p:nvSpPr>
          <p:cNvPr id="5" name="Textfeld 4">
            <a:extLst>
              <a:ext uri="{FF2B5EF4-FFF2-40B4-BE49-F238E27FC236}">
                <a16:creationId xmlns:a16="http://schemas.microsoft.com/office/drawing/2014/main" id="{DB72780A-B85C-4B48-9C79-9EB084B67F5A}"/>
              </a:ext>
            </a:extLst>
          </p:cNvPr>
          <p:cNvSpPr txBox="1"/>
          <p:nvPr/>
        </p:nvSpPr>
        <p:spPr>
          <a:xfrm>
            <a:off x="1247725" y="952589"/>
            <a:ext cx="9087511" cy="276999"/>
          </a:xfrm>
          <a:prstGeom prst="rect">
            <a:avLst/>
          </a:prstGeom>
          <a:noFill/>
        </p:spPr>
        <p:txBody>
          <a:bodyPr wrap="square">
            <a:spAutoFit/>
          </a:bodyPr>
          <a:lstStyle/>
          <a:p>
            <a:pPr marR="0"/>
            <a:r>
              <a:rPr lang="en-GB" sz="1200" dirty="0" err="1">
                <a:latin typeface="Segoe UI" panose="020B0502040204020203" pitchFamily="34" charset="0"/>
              </a:rPr>
              <a:t>Boulch</a:t>
            </a:r>
            <a:r>
              <a:rPr lang="en-GB" sz="1200" dirty="0">
                <a:latin typeface="Segoe UI" panose="020B0502040204020203" pitchFamily="34" charset="0"/>
              </a:rPr>
              <a:t>, A., 2020. </a:t>
            </a:r>
            <a:r>
              <a:rPr lang="en-GB" sz="1200" dirty="0" err="1">
                <a:latin typeface="Segoe UI" panose="020B0502040204020203" pitchFamily="34" charset="0"/>
              </a:rPr>
              <a:t>ConvPoint</a:t>
            </a:r>
            <a:r>
              <a:rPr lang="en-GB" sz="1200" dirty="0">
                <a:latin typeface="Segoe UI" panose="020B0502040204020203" pitchFamily="34" charset="0"/>
              </a:rPr>
              <a:t>: Continuous convolutions for point cloud processing. Computers &amp; Graphics, 88: 24-34.</a:t>
            </a:r>
          </a:p>
        </p:txBody>
      </p:sp>
      <p:sp>
        <p:nvSpPr>
          <p:cNvPr id="7" name="Textfeld 6">
            <a:extLst>
              <a:ext uri="{FF2B5EF4-FFF2-40B4-BE49-F238E27FC236}">
                <a16:creationId xmlns:a16="http://schemas.microsoft.com/office/drawing/2014/main" id="{F7B081BC-53C4-4C7E-9104-5B7E34F29AE9}"/>
              </a:ext>
            </a:extLst>
          </p:cNvPr>
          <p:cNvSpPr txBox="1"/>
          <p:nvPr/>
        </p:nvSpPr>
        <p:spPr>
          <a:xfrm>
            <a:off x="1247725" y="1677826"/>
            <a:ext cx="6094602" cy="307777"/>
          </a:xfrm>
          <a:prstGeom prst="rect">
            <a:avLst/>
          </a:prstGeom>
          <a:noFill/>
        </p:spPr>
        <p:txBody>
          <a:bodyPr wrap="square">
            <a:spAutoFit/>
          </a:bodyPr>
          <a:lstStyle/>
          <a:p>
            <a:r>
              <a:rPr lang="LID4096" sz="1400" dirty="0"/>
              <a:t>https://github.com/aboulch/ConvPoint</a:t>
            </a:r>
          </a:p>
        </p:txBody>
      </p:sp>
    </p:spTree>
    <p:extLst>
      <p:ext uri="{BB962C8B-B14F-4D97-AF65-F5344CB8AC3E}">
        <p14:creationId xmlns:p14="http://schemas.microsoft.com/office/powerpoint/2010/main" val="338343277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664</Words>
  <Application>Microsoft Office PowerPoint</Application>
  <PresentationFormat>Breitbild</PresentationFormat>
  <Paragraphs>43</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Calibri Light</vt:lpstr>
      <vt:lpstr>Segoe UI</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lingquan zhao</dc:creator>
  <cp:lastModifiedBy>lingquan zhao</cp:lastModifiedBy>
  <cp:revision>34</cp:revision>
  <dcterms:created xsi:type="dcterms:W3CDTF">2023-06-11T06:54:31Z</dcterms:created>
  <dcterms:modified xsi:type="dcterms:W3CDTF">2024-05-20T19:55:04Z</dcterms:modified>
</cp:coreProperties>
</file>