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62" r:id="rId4"/>
    <p:sldId id="276" r:id="rId5"/>
    <p:sldId id="283" r:id="rId6"/>
    <p:sldId id="287" r:id="rId7"/>
    <p:sldId id="288" r:id="rId8"/>
    <p:sldId id="284" r:id="rId9"/>
    <p:sldId id="289"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2B3"/>
    <a:srgbClr val="E622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60"/>
  </p:normalViewPr>
  <p:slideViewPr>
    <p:cSldViewPr snapToGrid="0">
      <p:cViewPr varScale="1">
        <p:scale>
          <a:sx n="78" d="100"/>
          <a:sy n="78" d="100"/>
        </p:scale>
        <p:origin x="52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54FD-378A-4B57-9FC3-88A166630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E51891-8ACA-4D58-8D15-6FBE24468F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2837CF-C641-46D2-9586-DF5A5C32D82E}"/>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5" name="Footer Placeholder 4">
            <a:extLst>
              <a:ext uri="{FF2B5EF4-FFF2-40B4-BE49-F238E27FC236}">
                <a16:creationId xmlns:a16="http://schemas.microsoft.com/office/drawing/2014/main" id="{DFEB0FB1-4DF0-4998-9E58-94DAA19092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D53B0A-2237-465F-A476-DF87503A5BE3}"/>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301556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803F-4E02-44B8-B1CF-70A2FD1FCD9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4F444F-8FA5-47A6-A2B2-2DD156967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DD8652-A4F0-4CEF-A58A-0E57E974807B}"/>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5" name="Footer Placeholder 4">
            <a:extLst>
              <a:ext uri="{FF2B5EF4-FFF2-40B4-BE49-F238E27FC236}">
                <a16:creationId xmlns:a16="http://schemas.microsoft.com/office/drawing/2014/main" id="{32E953C6-269F-422D-933A-CA0C16F8D2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978532-B700-44D5-AAED-90B6BE4C2046}"/>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3884450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630DA-B5BA-42D9-BEC0-5C297FF05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F1CD80-9F92-4793-AE6F-50DEB93556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E3591-0FC6-4B52-B6BF-CA2A77BE99A5}"/>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5" name="Footer Placeholder 4">
            <a:extLst>
              <a:ext uri="{FF2B5EF4-FFF2-40B4-BE49-F238E27FC236}">
                <a16:creationId xmlns:a16="http://schemas.microsoft.com/office/drawing/2014/main" id="{9DAC3C9A-A79E-4F2D-A990-0B7CEB621C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F8CB6B-2F24-4577-BE6A-E14036673FF3}"/>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353367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7E8E-A64D-420C-852B-30F187C26E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4C7921-1F73-434B-BF9D-2F8FF719245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160C907A-624D-4721-B55B-690151E22B07}"/>
              </a:ext>
            </a:extLst>
          </p:cNvPr>
          <p:cNvSpPr>
            <a:spLocks noGrp="1"/>
          </p:cNvSpPr>
          <p:nvPr>
            <p:ph type="dt" sz="half" idx="10"/>
          </p:nvPr>
        </p:nvSpPr>
        <p:spPr/>
        <p:txBody>
          <a:bodyPr/>
          <a:lstStyle>
            <a:lvl1pPr>
              <a:defRPr>
                <a:solidFill>
                  <a:srgbClr val="E6226D"/>
                </a:solidFill>
              </a:defRPr>
            </a:lvl1pPr>
          </a:lstStyle>
          <a:p>
            <a:r>
              <a:rPr lang="en-US" dirty="0"/>
              <a:t>Title of presentation</a:t>
            </a:r>
            <a:endParaRPr lang="en-GB" dirty="0"/>
          </a:p>
        </p:txBody>
      </p:sp>
      <p:sp>
        <p:nvSpPr>
          <p:cNvPr id="5" name="Footer Placeholder 4">
            <a:extLst>
              <a:ext uri="{FF2B5EF4-FFF2-40B4-BE49-F238E27FC236}">
                <a16:creationId xmlns:a16="http://schemas.microsoft.com/office/drawing/2014/main" id="{4D7D20A6-4984-426E-A0A8-2B46E7295D07}"/>
              </a:ext>
            </a:extLst>
          </p:cNvPr>
          <p:cNvSpPr>
            <a:spLocks noGrp="1"/>
          </p:cNvSpPr>
          <p:nvPr>
            <p:ph type="ftr" sz="quarter" idx="11"/>
          </p:nvPr>
        </p:nvSpPr>
        <p:spPr/>
        <p:txBody>
          <a:bodyPr/>
          <a:lstStyle>
            <a:lvl1pPr>
              <a:defRPr>
                <a:solidFill>
                  <a:srgbClr val="E6226D"/>
                </a:solidFill>
              </a:defRPr>
            </a:lvl1pPr>
          </a:lstStyle>
          <a:p>
            <a:r>
              <a:rPr lang="en-US" dirty="0"/>
              <a:t>Octave Incorporation</a:t>
            </a:r>
            <a:endParaRPr lang="en-GB" dirty="0"/>
          </a:p>
        </p:txBody>
      </p:sp>
      <p:sp>
        <p:nvSpPr>
          <p:cNvPr id="6" name="Slide Number Placeholder 5">
            <a:extLst>
              <a:ext uri="{FF2B5EF4-FFF2-40B4-BE49-F238E27FC236}">
                <a16:creationId xmlns:a16="http://schemas.microsoft.com/office/drawing/2014/main" id="{1B115F5F-D0EF-4786-89AE-F2AD66151911}"/>
              </a:ext>
            </a:extLst>
          </p:cNvPr>
          <p:cNvSpPr>
            <a:spLocks noGrp="1"/>
          </p:cNvSpPr>
          <p:nvPr>
            <p:ph type="sldNum" sz="quarter" idx="12"/>
          </p:nvPr>
        </p:nvSpPr>
        <p:spPr/>
        <p:txBody>
          <a:bodyPr/>
          <a:lstStyle/>
          <a:p>
            <a:fld id="{A817C3C6-A832-4CEA-A79B-F5AC884760D4}" type="datetimeFigureOut">
              <a:rPr lang="en-GB" smtClean="0">
                <a:solidFill>
                  <a:srgbClr val="E6226D"/>
                </a:solidFill>
              </a:rPr>
              <a:pPr/>
              <a:t>26/11/2023</a:t>
            </a:fld>
            <a:endParaRPr lang="en-GB" dirty="0">
              <a:solidFill>
                <a:srgbClr val="E6226D"/>
              </a:solidFill>
            </a:endParaRPr>
          </a:p>
          <a:p>
            <a:endParaRPr lang="en-GB" dirty="0"/>
          </a:p>
        </p:txBody>
      </p:sp>
    </p:spTree>
    <p:extLst>
      <p:ext uri="{BB962C8B-B14F-4D97-AF65-F5344CB8AC3E}">
        <p14:creationId xmlns:p14="http://schemas.microsoft.com/office/powerpoint/2010/main" val="23820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4A64-231C-4986-92E6-8CAD5BDEF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76B92E3-FE68-44C4-B0B8-31669D330C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127BE-65A3-49DB-BA81-72415B576B0C}"/>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5" name="Footer Placeholder 4">
            <a:extLst>
              <a:ext uri="{FF2B5EF4-FFF2-40B4-BE49-F238E27FC236}">
                <a16:creationId xmlns:a16="http://schemas.microsoft.com/office/drawing/2014/main" id="{B6536F86-6871-416F-BAD5-0D15AF3EA1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87B31A-1D46-41B3-A559-5ADED0EFD050}"/>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428539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20E3-9203-443B-8AF1-C5478D8FD6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0C5AAB-07AF-469F-AC67-ECBD98361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E4730D-6CDD-4330-A598-F344F29E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FC6781-F0DE-4FB4-A15D-697C75D04A29}"/>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6" name="Footer Placeholder 5">
            <a:extLst>
              <a:ext uri="{FF2B5EF4-FFF2-40B4-BE49-F238E27FC236}">
                <a16:creationId xmlns:a16="http://schemas.microsoft.com/office/drawing/2014/main" id="{27A63CB9-AF4C-4241-918E-503FDC3EA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5E11E4-35F6-48F2-81A9-0E4EDCEC7244}"/>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3889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D354-0603-4FD0-95A6-E03D301758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E1CE8A-4E8F-4542-9AFE-8D529D344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DD7F0A-058C-41CE-8401-99144FFE7D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436C581-21C8-41F9-A077-ECC4C0386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3F3F8-6C10-4504-B9B8-B725B6F9C0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35E6C51-2F16-4C51-80E6-A78A051C1E33}"/>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8" name="Footer Placeholder 7">
            <a:extLst>
              <a:ext uri="{FF2B5EF4-FFF2-40B4-BE49-F238E27FC236}">
                <a16:creationId xmlns:a16="http://schemas.microsoft.com/office/drawing/2014/main" id="{3AF24937-EEA8-476B-BD76-CB0CBB65C35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EDCC211-69E6-4C9E-8E73-4EBB3691324F}"/>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226750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A9DA-CEC4-4B10-9065-053C72E4B46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32A8E5-EE18-46BF-83AA-217D31364A1B}"/>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4" name="Footer Placeholder 3">
            <a:extLst>
              <a:ext uri="{FF2B5EF4-FFF2-40B4-BE49-F238E27FC236}">
                <a16:creationId xmlns:a16="http://schemas.microsoft.com/office/drawing/2014/main" id="{5FC88A2F-C8F2-4560-867B-FD6089D938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937C80-2800-4FD3-BDC1-B92EF414A64F}"/>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384778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7F0D9-D6D0-4A5B-B493-3C435D89B66C}"/>
              </a:ext>
            </a:extLst>
          </p:cNvPr>
          <p:cNvSpPr>
            <a:spLocks noGrp="1"/>
          </p:cNvSpPr>
          <p:nvPr>
            <p:ph type="dt" sz="half" idx="10"/>
          </p:nvPr>
        </p:nvSpPr>
        <p:spPr/>
        <p:txBody>
          <a:bodyPr/>
          <a:lstStyle>
            <a:lvl1pPr>
              <a:defRPr>
                <a:solidFill>
                  <a:srgbClr val="E6226D"/>
                </a:solidFill>
              </a:defRPr>
            </a:lvl1pPr>
          </a:lstStyle>
          <a:p>
            <a:r>
              <a:rPr lang="en-US" dirty="0"/>
              <a:t>Title of presentation</a:t>
            </a:r>
            <a:endParaRPr lang="en-GB" dirty="0"/>
          </a:p>
        </p:txBody>
      </p:sp>
      <p:sp>
        <p:nvSpPr>
          <p:cNvPr id="3" name="Footer Placeholder 2">
            <a:extLst>
              <a:ext uri="{FF2B5EF4-FFF2-40B4-BE49-F238E27FC236}">
                <a16:creationId xmlns:a16="http://schemas.microsoft.com/office/drawing/2014/main" id="{B7FE4DD0-7AE8-482D-8CA1-36AE7D1DBD34}"/>
              </a:ext>
            </a:extLst>
          </p:cNvPr>
          <p:cNvSpPr>
            <a:spLocks noGrp="1"/>
          </p:cNvSpPr>
          <p:nvPr>
            <p:ph type="ftr" sz="quarter" idx="11"/>
          </p:nvPr>
        </p:nvSpPr>
        <p:spPr/>
        <p:txBody>
          <a:bodyPr/>
          <a:lstStyle>
            <a:lvl1pPr>
              <a:defRPr>
                <a:solidFill>
                  <a:srgbClr val="E6226D"/>
                </a:solidFill>
              </a:defRPr>
            </a:lvl1pPr>
          </a:lstStyle>
          <a:p>
            <a:r>
              <a:rPr lang="en-US" dirty="0"/>
              <a:t>Octave Incorporation</a:t>
            </a:r>
            <a:endParaRPr lang="en-GB" dirty="0"/>
          </a:p>
        </p:txBody>
      </p:sp>
      <p:sp>
        <p:nvSpPr>
          <p:cNvPr id="4" name="Slide Number Placeholder 3">
            <a:extLst>
              <a:ext uri="{FF2B5EF4-FFF2-40B4-BE49-F238E27FC236}">
                <a16:creationId xmlns:a16="http://schemas.microsoft.com/office/drawing/2014/main" id="{9BA16B09-D7BF-459F-B195-A058029CA006}"/>
              </a:ext>
            </a:extLst>
          </p:cNvPr>
          <p:cNvSpPr>
            <a:spLocks noGrp="1"/>
          </p:cNvSpPr>
          <p:nvPr>
            <p:ph type="sldNum" sz="quarter" idx="12"/>
          </p:nvPr>
        </p:nvSpPr>
        <p:spPr/>
        <p:txBody>
          <a:bodyPr/>
          <a:lstStyle/>
          <a:p>
            <a:fld id="{A817C3C6-A832-4CEA-A79B-F5AC884760D4}" type="datetimeFigureOut">
              <a:rPr lang="en-GB" smtClean="0">
                <a:solidFill>
                  <a:srgbClr val="E6226D"/>
                </a:solidFill>
              </a:rPr>
              <a:pPr/>
              <a:t>26/11/2023</a:t>
            </a:fld>
            <a:endParaRPr lang="en-GB" dirty="0">
              <a:solidFill>
                <a:srgbClr val="E6226D"/>
              </a:solidFill>
            </a:endParaRPr>
          </a:p>
          <a:p>
            <a:endParaRPr lang="en-GB" dirty="0"/>
          </a:p>
        </p:txBody>
      </p:sp>
    </p:spTree>
    <p:extLst>
      <p:ext uri="{BB962C8B-B14F-4D97-AF65-F5344CB8AC3E}">
        <p14:creationId xmlns:p14="http://schemas.microsoft.com/office/powerpoint/2010/main" val="242730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CA1B-AC22-4AFD-A17F-2E3033DC4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DA5829-A294-4AA1-9835-400A9BFB9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73B7471-CE9D-4063-B803-59C04B438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01D23-FA3F-4FDB-9487-E7B8AD7AD072}"/>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6" name="Footer Placeholder 5">
            <a:extLst>
              <a:ext uri="{FF2B5EF4-FFF2-40B4-BE49-F238E27FC236}">
                <a16:creationId xmlns:a16="http://schemas.microsoft.com/office/drawing/2014/main" id="{76CED1BE-B027-4437-95BB-3474FB3C9F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431FBC-DE4D-4350-B186-E9B820218896}"/>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135633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4006-290F-4971-9345-AC4921F24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4EE5F1B-29C5-48A7-9A42-510135E1A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1304ABA-1DB5-44FE-931D-002274D4B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1693B-9DCC-418D-A686-4E0EAE0BFD41}"/>
              </a:ext>
            </a:extLst>
          </p:cNvPr>
          <p:cNvSpPr>
            <a:spLocks noGrp="1"/>
          </p:cNvSpPr>
          <p:nvPr>
            <p:ph type="dt" sz="half" idx="10"/>
          </p:nvPr>
        </p:nvSpPr>
        <p:spPr/>
        <p:txBody>
          <a:bodyPr/>
          <a:lstStyle/>
          <a:p>
            <a:fld id="{A817C3C6-A832-4CEA-A79B-F5AC884760D4}" type="datetimeFigureOut">
              <a:rPr lang="en-GB" smtClean="0"/>
              <a:t>26/11/2023</a:t>
            </a:fld>
            <a:endParaRPr lang="en-GB"/>
          </a:p>
        </p:txBody>
      </p:sp>
      <p:sp>
        <p:nvSpPr>
          <p:cNvPr id="6" name="Footer Placeholder 5">
            <a:extLst>
              <a:ext uri="{FF2B5EF4-FFF2-40B4-BE49-F238E27FC236}">
                <a16:creationId xmlns:a16="http://schemas.microsoft.com/office/drawing/2014/main" id="{39582DF7-B12A-4B2F-92C7-33954775FB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B59B79-22DD-4745-9D16-B9B8F5F898E0}"/>
              </a:ext>
            </a:extLst>
          </p:cNvPr>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192800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A6D1D-139E-49F9-96C4-F75ED8B57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70F418-227E-40F5-B94A-B781CD033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F24EB4-26A3-4347-9850-7D8350F33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7C3C6-A832-4CEA-A79B-F5AC884760D4}" type="datetimeFigureOut">
              <a:rPr lang="en-GB" smtClean="0"/>
              <a:t>26/11/2023</a:t>
            </a:fld>
            <a:endParaRPr lang="en-GB"/>
          </a:p>
        </p:txBody>
      </p:sp>
      <p:sp>
        <p:nvSpPr>
          <p:cNvPr id="5" name="Footer Placeholder 4">
            <a:extLst>
              <a:ext uri="{FF2B5EF4-FFF2-40B4-BE49-F238E27FC236}">
                <a16:creationId xmlns:a16="http://schemas.microsoft.com/office/drawing/2014/main" id="{15FBC2FC-B90D-4976-ADD4-954C786AB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926EC8F-2B1F-4FC9-AACB-11B853277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3B1B8-0E00-47B7-BFF3-FB53CBD26554}" type="slidenum">
              <a:rPr lang="en-GB" smtClean="0"/>
              <a:t>‹#›</a:t>
            </a:fld>
            <a:endParaRPr lang="en-GB"/>
          </a:p>
        </p:txBody>
      </p:sp>
    </p:spTree>
    <p:extLst>
      <p:ext uri="{BB962C8B-B14F-4D97-AF65-F5344CB8AC3E}">
        <p14:creationId xmlns:p14="http://schemas.microsoft.com/office/powerpoint/2010/main" val="2536839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3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3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49E650-1772-49A2-A3CB-E43F41B84774}"/>
              </a:ext>
            </a:extLst>
          </p:cNvPr>
          <p:cNvSpPr>
            <a:spLocks noGrp="1"/>
          </p:cNvSpPr>
          <p:nvPr>
            <p:ph type="ctrTitle"/>
          </p:nvPr>
        </p:nvSpPr>
        <p:spPr>
          <a:xfrm>
            <a:off x="1127208" y="857251"/>
            <a:ext cx="4747280" cy="3098061"/>
          </a:xfrm>
        </p:spPr>
        <p:txBody>
          <a:bodyPr anchor="b">
            <a:normAutofit/>
          </a:bodyPr>
          <a:lstStyle/>
          <a:p>
            <a:pPr algn="l"/>
            <a:r>
              <a:rPr lang="en-US" sz="5400" dirty="0">
                <a:solidFill>
                  <a:srgbClr val="FFFFFF"/>
                </a:solidFill>
                <a:effectLst>
                  <a:outerShdw blurRad="38100" dist="38100" dir="2700000" algn="tl">
                    <a:srgbClr val="000000">
                      <a:alpha val="43137"/>
                    </a:srgbClr>
                  </a:outerShdw>
                </a:effectLst>
                <a:latin typeface="+mn-lt"/>
                <a:cs typeface="Times New Roman" pitchFamily="18" charset="0"/>
              </a:rPr>
              <a:t>SUPERSTORE</a:t>
            </a:r>
            <a:r>
              <a:rPr lang="en-US" sz="5400" dirty="0">
                <a:solidFill>
                  <a:srgbClr val="FFFFFF"/>
                </a:solidFill>
                <a:effectLst>
                  <a:outerShdw blurRad="38100" dist="38100" dir="2700000" algn="tl">
                    <a:srgbClr val="000000">
                      <a:alpha val="43137"/>
                    </a:srgbClr>
                  </a:outerShdw>
                </a:effectLst>
                <a:latin typeface="+mn-lt"/>
              </a:rPr>
              <a:t> </a:t>
            </a:r>
            <a:r>
              <a:rPr lang="en-US" sz="5400" dirty="0">
                <a:solidFill>
                  <a:srgbClr val="FFFFFF"/>
                </a:solidFill>
                <a:effectLst>
                  <a:outerShdw blurRad="38100" dist="38100" dir="2700000" algn="tl">
                    <a:srgbClr val="000000">
                      <a:alpha val="43137"/>
                    </a:srgbClr>
                  </a:outerShdw>
                </a:effectLst>
                <a:latin typeface="+mn-lt"/>
                <a:cs typeface="Times New Roman" pitchFamily="18" charset="0"/>
              </a:rPr>
              <a:t>PERFORMANCE ANALYSIS</a:t>
            </a:r>
            <a:endParaRPr lang="en-GB" sz="5400" dirty="0">
              <a:solidFill>
                <a:srgbClr val="FFFFFF"/>
              </a:solidFill>
              <a:effectLst>
                <a:outerShdw blurRad="38100" dist="38100" dir="2700000" algn="tl">
                  <a:srgbClr val="000000">
                    <a:alpha val="43137"/>
                  </a:srgbClr>
                </a:outerShdw>
              </a:effectLst>
              <a:latin typeface="+mn-lt"/>
              <a:cs typeface="Times New Roman" pitchFamily="18" charset="0"/>
            </a:endParaRPr>
          </a:p>
        </p:txBody>
      </p:sp>
      <p:sp>
        <p:nvSpPr>
          <p:cNvPr id="37" name="Rectangle 3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CD4905-327F-4D8B-967B-111A96ED7878}"/>
              </a:ext>
            </a:extLst>
          </p:cNvPr>
          <p:cNvSpPr>
            <a:spLocks noGrp="1"/>
          </p:cNvSpPr>
          <p:nvPr>
            <p:ph type="subTitle" idx="1"/>
          </p:nvPr>
        </p:nvSpPr>
        <p:spPr>
          <a:xfrm>
            <a:off x="687820" y="4756265"/>
            <a:ext cx="6466742" cy="1244483"/>
          </a:xfrm>
        </p:spPr>
        <p:txBody>
          <a:bodyPr anchor="t">
            <a:normAutofit/>
          </a:bodyPr>
          <a:lstStyle/>
          <a:p>
            <a:pPr algn="l"/>
            <a:r>
              <a:rPr lang="en-US" dirty="0">
                <a:solidFill>
                  <a:srgbClr val="FFFFFF"/>
                </a:solidFill>
              </a:rPr>
              <a:t>Izuchukwu Korie Octave Capstone Project.</a:t>
            </a:r>
          </a:p>
          <a:p>
            <a:pPr algn="l"/>
            <a:r>
              <a:rPr lang="en-US" dirty="0">
                <a:solidFill>
                  <a:srgbClr val="FFFFFF"/>
                </a:solidFill>
              </a:rPr>
              <a:t>Date: May 28, 2022</a:t>
            </a:r>
            <a:endParaRPr lang="en-GB" dirty="0">
              <a:solidFill>
                <a:srgbClr val="FFFFFF"/>
              </a:solidFill>
            </a:endParaRPr>
          </a:p>
        </p:txBody>
      </p:sp>
      <p:sp>
        <p:nvSpPr>
          <p:cNvPr id="39" name="Oval 3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BF60FB-9AFC-4C24-A4DD-9539285445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0559" y="2917611"/>
            <a:ext cx="3737164" cy="1037064"/>
          </a:xfrm>
          <a:prstGeom prst="rect">
            <a:avLst/>
          </a:prstGeom>
        </p:spPr>
      </p:pic>
    </p:spTree>
    <p:extLst>
      <p:ext uri="{BB962C8B-B14F-4D97-AF65-F5344CB8AC3E}">
        <p14:creationId xmlns:p14="http://schemas.microsoft.com/office/powerpoint/2010/main" val="233108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0" y="2750380"/>
            <a:ext cx="4143839" cy="1531762"/>
          </a:xfrm>
        </p:spPr>
        <p:txBody>
          <a:bodyPr anchor="t">
            <a:noAutofit/>
          </a:bodyPr>
          <a:lstStyle/>
          <a:p>
            <a:r>
              <a:rPr lang="en-US" sz="3200" dirty="0">
                <a:solidFill>
                  <a:srgbClr val="FFFFFF"/>
                </a:solidFill>
                <a:latin typeface="Arial Black" pitchFamily="34" charset="0"/>
              </a:rPr>
              <a:t>Conclusion</a:t>
            </a:r>
            <a:br>
              <a:rPr lang="en-US" sz="3200" dirty="0">
                <a:solidFill>
                  <a:srgbClr val="FFFFFF"/>
                </a:solidFill>
                <a:latin typeface="Arial Black" pitchFamily="34" charset="0"/>
              </a:rPr>
            </a:br>
            <a:r>
              <a:rPr lang="en-US" sz="3200" dirty="0">
                <a:solidFill>
                  <a:srgbClr val="FFFFFF"/>
                </a:solidFill>
                <a:latin typeface="Arial Black" pitchFamily="34" charset="0"/>
              </a:rPr>
              <a:t>&amp;</a:t>
            </a:r>
            <a:br>
              <a:rPr lang="en-US" sz="3200" dirty="0">
                <a:solidFill>
                  <a:srgbClr val="FFFFFF"/>
                </a:solidFill>
                <a:latin typeface="Arial Black" pitchFamily="34" charset="0"/>
              </a:rPr>
            </a:br>
            <a:r>
              <a:rPr lang="en-US" sz="3200" dirty="0">
                <a:solidFill>
                  <a:srgbClr val="FFFFFF"/>
                </a:solidFill>
                <a:latin typeface="Arial Black" pitchFamily="34" charset="0"/>
              </a:rPr>
              <a:t>Recommendation</a:t>
            </a:r>
            <a:endParaRPr lang="en-GB" sz="3200" dirty="0">
              <a:solidFill>
                <a:srgbClr val="FFFFFF"/>
              </a:solidFill>
              <a:latin typeface="Arial Black" pitchFamily="34" charset="0"/>
            </a:endParaRPr>
          </a:p>
        </p:txBody>
      </p:sp>
      <p:sp>
        <p:nvSpPr>
          <p:cNvPr id="2" name="TextBox 1">
            <a:extLst>
              <a:ext uri="{FF2B5EF4-FFF2-40B4-BE49-F238E27FC236}">
                <a16:creationId xmlns:a16="http://schemas.microsoft.com/office/drawing/2014/main" id="{07700FA2-08D2-4483-9EF7-6DDA237A5471}"/>
              </a:ext>
            </a:extLst>
          </p:cNvPr>
          <p:cNvSpPr txBox="1"/>
          <p:nvPr/>
        </p:nvSpPr>
        <p:spPr>
          <a:xfrm>
            <a:off x="4250718" y="305068"/>
            <a:ext cx="7590957" cy="6463308"/>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marL="342900" indent="-342900" algn="just">
              <a:buFont typeface="Wingdings" pitchFamily="2" charset="2"/>
              <a:buChar char="Ø"/>
            </a:pPr>
            <a:r>
              <a:rPr lang="en-US" dirty="0">
                <a:latin typeface="Times New Roman" pitchFamily="18" charset="0"/>
                <a:cs typeface="Times New Roman" pitchFamily="18" charset="0"/>
              </a:rPr>
              <a:t>The prices and discount on products generating losses to the company should be reviewed. The company should focus its products to the western region and improve their advertisements in the other regions.</a:t>
            </a:r>
          </a:p>
          <a:p>
            <a:pPr marL="342900" indent="-342900" algn="just">
              <a:buFont typeface="Wingdings" pitchFamily="2" charset="2"/>
              <a:buChar char="Ø"/>
            </a:pPr>
            <a:endParaRPr lang="en-US" dirty="0">
              <a:latin typeface="Times New Roman" pitchFamily="18" charset="0"/>
              <a:cs typeface="Times New Roman" pitchFamily="18" charset="0"/>
            </a:endParaRPr>
          </a:p>
          <a:p>
            <a:pPr marL="342900" indent="-342900" algn="just">
              <a:buFont typeface="Wingdings" pitchFamily="2" charset="2"/>
              <a:buChar char="Ø"/>
            </a:pPr>
            <a:r>
              <a:rPr lang="en-US" dirty="0">
                <a:latin typeface="Times New Roman" pitchFamily="18" charset="0"/>
                <a:cs typeface="Times New Roman" pitchFamily="18" charset="0"/>
              </a:rPr>
              <a:t>More attention should be given to product categories and sub-categories that generate more profit for the company even when such  Categories are not bought very frequently. This could be achieved by recommending the products in these categories to the customers especially those in the  Consumer segment. </a:t>
            </a:r>
          </a:p>
          <a:p>
            <a:pPr marL="342900" indent="-342900" algn="just">
              <a:buFont typeface="Wingdings" pitchFamily="2" charset="2"/>
              <a:buChar char="Ø"/>
            </a:pPr>
            <a:endParaRPr lang="en-US" dirty="0">
              <a:latin typeface="Times New Roman" pitchFamily="18" charset="0"/>
              <a:cs typeface="Times New Roman" pitchFamily="18" charset="0"/>
            </a:endParaRPr>
          </a:p>
          <a:p>
            <a:pPr marL="342900" indent="-342900" algn="just">
              <a:buFont typeface="Wingdings" pitchFamily="2" charset="2"/>
              <a:buChar char="Ø"/>
            </a:pPr>
            <a:r>
              <a:rPr lang="en-US" dirty="0">
                <a:latin typeface="Times New Roman" pitchFamily="18" charset="0"/>
                <a:cs typeface="Times New Roman" pitchFamily="18" charset="0"/>
              </a:rPr>
              <a:t>Introducing diverse, efficient, and widespread advertisements and broadcasts in other customer segments (especially the corporate segment) will contribute in driving more sales and profits to the company. Carrying out promo sales and discounts in the Home office region will be helpful in minimizing the amount of losses in the Tables, bookcases and supplies sub-categories.</a:t>
            </a:r>
          </a:p>
          <a:p>
            <a:pPr marL="342900" indent="-342900" algn="just">
              <a:buFont typeface="Wingdings" pitchFamily="2" charset="2"/>
              <a:buChar char="Ø"/>
            </a:pPr>
            <a:endParaRPr lang="en-US" dirty="0">
              <a:latin typeface="Times New Roman" pitchFamily="18" charset="0"/>
              <a:cs typeface="Times New Roman" pitchFamily="18" charset="0"/>
            </a:endParaRPr>
          </a:p>
          <a:p>
            <a:pPr marL="342900" indent="-342900" algn="just">
              <a:buFont typeface="Wingdings" pitchFamily="2" charset="2"/>
              <a:buChar char="Ø"/>
            </a:pPr>
            <a:r>
              <a:rPr lang="en-US" dirty="0">
                <a:latin typeface="Times New Roman" pitchFamily="18" charset="0"/>
                <a:cs typeface="Times New Roman" pitchFamily="18" charset="0"/>
              </a:rPr>
              <a:t>The company should focus less strength in the Central region, furniture category and Home and office customer segment and still to efficient way of creating aware in these region, category, and customer segment.</a:t>
            </a:r>
          </a:p>
          <a:p>
            <a:pPr marL="342900" indent="-342900" algn="just">
              <a:buFont typeface="Wingdings" pitchFamily="2" charset="2"/>
              <a:buChar char="Ø"/>
            </a:pPr>
            <a:endParaRPr lang="en-US" dirty="0">
              <a:latin typeface="Times New Roman" pitchFamily="18" charset="0"/>
              <a:cs typeface="Times New Roman" pitchFamily="18" charset="0"/>
            </a:endParaRPr>
          </a:p>
          <a:p>
            <a:pPr algn="just"/>
            <a:endParaRPr lang="en-GB"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259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466722" y="586855"/>
            <a:ext cx="3201366" cy="3387497"/>
          </a:xfrm>
        </p:spPr>
        <p:txBody>
          <a:bodyPr vert="horz" lIns="91440" tIns="45720" rIns="91440" bIns="45720" rtlCol="0" anchor="b">
            <a:normAutofit/>
          </a:bodyPr>
          <a:lstStyle/>
          <a:p>
            <a:r>
              <a:rPr lang="en-US" sz="4000" kern="1200" dirty="0">
                <a:solidFill>
                  <a:srgbClr val="FFFFFF"/>
                </a:solidFill>
                <a:latin typeface="Arial Black" pitchFamily="34" charset="0"/>
              </a:rPr>
              <a:t>Table </a:t>
            </a:r>
            <a:br>
              <a:rPr lang="en-US" sz="4000" kern="1200" dirty="0">
                <a:solidFill>
                  <a:srgbClr val="FFFFFF"/>
                </a:solidFill>
                <a:latin typeface="Arial Black" pitchFamily="34" charset="0"/>
              </a:rPr>
            </a:br>
            <a:r>
              <a:rPr lang="en-US" sz="4000" kern="1200" dirty="0">
                <a:solidFill>
                  <a:srgbClr val="FFFFFF"/>
                </a:solidFill>
                <a:latin typeface="Arial Black" pitchFamily="34" charset="0"/>
              </a:rPr>
              <a:t>of </a:t>
            </a:r>
            <a:br>
              <a:rPr lang="en-US" sz="4000" kern="1200" dirty="0">
                <a:solidFill>
                  <a:srgbClr val="FFFFFF"/>
                </a:solidFill>
                <a:latin typeface="Arial Black" pitchFamily="34" charset="0"/>
              </a:rPr>
            </a:br>
            <a:r>
              <a:rPr lang="en-US" sz="4000" kern="1200" dirty="0">
                <a:solidFill>
                  <a:srgbClr val="FFFFFF"/>
                </a:solidFill>
                <a:latin typeface="Arial Black" pitchFamily="34" charset="0"/>
              </a:rPr>
              <a:t>content</a:t>
            </a:r>
          </a:p>
        </p:txBody>
      </p:sp>
      <p:sp>
        <p:nvSpPr>
          <p:cNvPr id="2" name="TextBox 1">
            <a:extLst>
              <a:ext uri="{FF2B5EF4-FFF2-40B4-BE49-F238E27FC236}">
                <a16:creationId xmlns:a16="http://schemas.microsoft.com/office/drawing/2014/main" id="{1DF1E895-B21C-4F38-9E28-EE7AA9343E98}"/>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dirty="0">
                <a:latin typeface="Times New Roman" pitchFamily="18" charset="0"/>
                <a:cs typeface="Times New Roman" pitchFamily="18" charset="0"/>
              </a:rPr>
              <a:t>1. Introduction</a:t>
            </a:r>
          </a:p>
          <a:p>
            <a:pPr>
              <a:lnSpc>
                <a:spcPct val="90000"/>
              </a:lnSpc>
              <a:spcAft>
                <a:spcPts val="600"/>
              </a:spcAft>
            </a:pPr>
            <a:r>
              <a:rPr lang="en-US" sz="2000" dirty="0">
                <a:latin typeface="Times New Roman" pitchFamily="18" charset="0"/>
                <a:cs typeface="Times New Roman" pitchFamily="18" charset="0"/>
              </a:rPr>
              <a:t>2. Background </a:t>
            </a:r>
          </a:p>
          <a:p>
            <a:pPr>
              <a:lnSpc>
                <a:spcPct val="90000"/>
              </a:lnSpc>
              <a:spcAft>
                <a:spcPts val="600"/>
              </a:spcAft>
            </a:pPr>
            <a:r>
              <a:rPr lang="en-US" sz="2000" dirty="0">
                <a:latin typeface="Times New Roman" pitchFamily="18" charset="0"/>
                <a:cs typeface="Times New Roman" pitchFamily="18" charset="0"/>
              </a:rPr>
              <a:t>3. Methodology</a:t>
            </a:r>
          </a:p>
          <a:p>
            <a:pPr>
              <a:lnSpc>
                <a:spcPct val="90000"/>
              </a:lnSpc>
              <a:spcAft>
                <a:spcPts val="600"/>
              </a:spcAft>
            </a:pPr>
            <a:r>
              <a:rPr lang="en-US" sz="2000" dirty="0">
                <a:latin typeface="Times New Roman" pitchFamily="18" charset="0"/>
                <a:cs typeface="Times New Roman" pitchFamily="18" charset="0"/>
              </a:rPr>
              <a:t>3. Analysis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4. Result &amp; Insights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6. Conclusion &amp; Recommendation</a:t>
            </a:r>
          </a:p>
        </p:txBody>
      </p:sp>
    </p:spTree>
    <p:extLst>
      <p:ext uri="{BB962C8B-B14F-4D97-AF65-F5344CB8AC3E}">
        <p14:creationId xmlns:p14="http://schemas.microsoft.com/office/powerpoint/2010/main" val="237271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308758" y="2767106"/>
            <a:ext cx="3550723" cy="1217065"/>
          </a:xfrm>
        </p:spPr>
        <p:txBody>
          <a:bodyPr anchor="t">
            <a:normAutofit fontScale="90000"/>
          </a:bodyPr>
          <a:lstStyle/>
          <a:p>
            <a:pPr algn="l"/>
            <a:r>
              <a:rPr lang="en-US" sz="4000" dirty="0">
                <a:solidFill>
                  <a:srgbClr val="FFFFFF"/>
                </a:solidFill>
              </a:rPr>
              <a:t> </a:t>
            </a:r>
            <a:r>
              <a:rPr lang="en-US" sz="4000" dirty="0">
                <a:solidFill>
                  <a:srgbClr val="FFFFFF"/>
                </a:solidFill>
                <a:latin typeface="Arial Black" pitchFamily="34" charset="0"/>
                <a:cs typeface="Times New Roman" pitchFamily="18" charset="0"/>
              </a:rPr>
              <a:t>Introduction</a:t>
            </a:r>
            <a:endParaRPr lang="en-GB" sz="4000" dirty="0">
              <a:solidFill>
                <a:srgbClr val="FFFFFF"/>
              </a:solidFill>
              <a:latin typeface="Arial Black" pitchFamily="34" charset="0"/>
              <a:cs typeface="Times New Roman" pitchFamily="18" charset="0"/>
            </a:endParaRPr>
          </a:p>
        </p:txBody>
      </p:sp>
      <p:sp>
        <p:nvSpPr>
          <p:cNvPr id="2" name="TextBox 1">
            <a:extLst>
              <a:ext uri="{FF2B5EF4-FFF2-40B4-BE49-F238E27FC236}">
                <a16:creationId xmlns:a16="http://schemas.microsoft.com/office/drawing/2014/main" id="{D82D59B6-A983-4F37-A947-ECEDF90C007C}"/>
              </a:ext>
            </a:extLst>
          </p:cNvPr>
          <p:cNvSpPr txBox="1"/>
          <p:nvPr/>
        </p:nvSpPr>
        <p:spPr>
          <a:xfrm>
            <a:off x="4292285" y="1839721"/>
            <a:ext cx="7693769" cy="2554545"/>
          </a:xfrm>
          <a:prstGeom prst="rect">
            <a:avLst/>
          </a:prstGeom>
          <a:noFill/>
        </p:spPr>
        <p:txBody>
          <a:bodyPr wrap="square" rtlCol="0">
            <a:spAutoFit/>
          </a:bodyPr>
          <a:lstStyle/>
          <a:p>
            <a:r>
              <a:rPr lang="en-US" sz="2000" dirty="0">
                <a:latin typeface="Times New Roman" pitchFamily="18" charset="0"/>
                <a:cs typeface="Times New Roman" pitchFamily="18" charset="0"/>
              </a:rPr>
              <a:t>Superstore was established</a:t>
            </a:r>
            <a:r>
              <a:rPr lang="en-US" sz="2000" i="0" dirty="0">
                <a:effectLst/>
                <a:latin typeface="Times New Roman" pitchFamily="18" charset="0"/>
                <a:cs typeface="Times New Roman" pitchFamily="18" charset="0"/>
              </a:rPr>
              <a:t> in </a:t>
            </a:r>
            <a:r>
              <a:rPr lang="en-US" sz="2000" i="0" dirty="0" err="1">
                <a:effectLst/>
                <a:latin typeface="Times New Roman" pitchFamily="18" charset="0"/>
                <a:cs typeface="Times New Roman" pitchFamily="18" charset="0"/>
              </a:rPr>
              <a:t>Kwara</a:t>
            </a:r>
            <a:r>
              <a:rPr lang="en-US" sz="2000" i="0" dirty="0">
                <a:effectLst/>
                <a:latin typeface="Times New Roman" pitchFamily="18" charset="0"/>
                <a:cs typeface="Times New Roman" pitchFamily="18" charset="0"/>
              </a:rPr>
              <a:t> State in October 2010, and </a:t>
            </a:r>
            <a:r>
              <a:rPr lang="en-US" sz="2000" dirty="0">
                <a:latin typeface="Times New Roman" pitchFamily="18" charset="0"/>
                <a:cs typeface="Times New Roman" pitchFamily="18" charset="0"/>
              </a:rPr>
              <a:t>over the years has</a:t>
            </a:r>
            <a:r>
              <a:rPr lang="en-US" sz="2000" i="0" dirty="0">
                <a:effectLst/>
                <a:latin typeface="Times New Roman" pitchFamily="18" charset="0"/>
                <a:cs typeface="Times New Roman" pitchFamily="18" charset="0"/>
              </a:rPr>
              <a:t> launched additional 9 stores across four states in the Federation including the Federal Capital Territory (FCT), Abuja. </a:t>
            </a:r>
          </a:p>
          <a:p>
            <a:pPr algn="just"/>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 store is a proud</a:t>
            </a:r>
            <a:r>
              <a:rPr lang="en-US" sz="2000" i="0" dirty="0">
                <a:effectLst/>
                <a:latin typeface="Times New Roman" pitchFamily="18" charset="0"/>
                <a:cs typeface="Times New Roman" pitchFamily="18" charset="0"/>
              </a:rPr>
              <a:t> supporter of Nigerian business and is committed to helping local enterprises, building relationships with leading Nigerian suppliers, small businesses and farmers, and securing a wide assortment of local brands.</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185094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261256" y="2767106"/>
            <a:ext cx="3777347" cy="1227845"/>
          </a:xfrm>
        </p:spPr>
        <p:txBody>
          <a:bodyPr anchor="t">
            <a:normAutofit/>
          </a:bodyPr>
          <a:lstStyle/>
          <a:p>
            <a:pPr algn="l"/>
            <a:r>
              <a:rPr lang="en-US" sz="4000" dirty="0">
                <a:solidFill>
                  <a:srgbClr val="FFFFFF"/>
                </a:solidFill>
                <a:latin typeface="Arial Black" pitchFamily="34" charset="0"/>
              </a:rPr>
              <a:t>Background </a:t>
            </a:r>
            <a:endParaRPr lang="en-GB" sz="4000" dirty="0">
              <a:solidFill>
                <a:srgbClr val="FFFFFF"/>
              </a:solidFill>
              <a:latin typeface="Arial Black" pitchFamily="34" charset="0"/>
            </a:endParaRPr>
          </a:p>
        </p:txBody>
      </p:sp>
      <p:sp>
        <p:nvSpPr>
          <p:cNvPr id="6" name="TextBox 5">
            <a:extLst>
              <a:ext uri="{FF2B5EF4-FFF2-40B4-BE49-F238E27FC236}">
                <a16:creationId xmlns:a16="http://schemas.microsoft.com/office/drawing/2014/main" id="{C763B393-61A2-40E0-97D1-9554132DA2D0}"/>
              </a:ext>
            </a:extLst>
          </p:cNvPr>
          <p:cNvSpPr txBox="1"/>
          <p:nvPr/>
        </p:nvSpPr>
        <p:spPr>
          <a:xfrm>
            <a:off x="4248889" y="2183906"/>
            <a:ext cx="7485908" cy="3139321"/>
          </a:xfrm>
          <a:prstGeom prst="rect">
            <a:avLst/>
          </a:prstGeom>
          <a:noFill/>
        </p:spPr>
        <p:txBody>
          <a:bodyPr wrap="square" rtlCol="0">
            <a:spAutoFit/>
          </a:bodyPr>
          <a:lstStyle/>
          <a:p>
            <a:pPr algn="just"/>
            <a:r>
              <a:rPr lang="en-GB" sz="2000" dirty="0">
                <a:solidFill>
                  <a:srgbClr val="000000"/>
                </a:solidFill>
                <a:effectLst/>
                <a:latin typeface="Times New Roman" pitchFamily="18" charset="0"/>
                <a:ea typeface="Times New Roman" pitchFamily="18" charset="0"/>
                <a:cs typeface="Times New Roman" pitchFamily="18" charset="0"/>
              </a:rPr>
              <a:t>With growing demands and cut-throat competition in the market, the store is seeking knowledge in understanding what works best for them.</a:t>
            </a:r>
          </a:p>
          <a:p>
            <a:pPr algn="just"/>
            <a:endParaRPr lang="en-GB" sz="2000" dirty="0">
              <a:solidFill>
                <a:srgbClr val="000000"/>
              </a:solidFill>
              <a:latin typeface="Times New Roman" pitchFamily="18" charset="0"/>
              <a:ea typeface="Times New Roman" pitchFamily="18" charset="0"/>
              <a:cs typeface="Times New Roman" pitchFamily="18" charset="0"/>
            </a:endParaRPr>
          </a:p>
          <a:p>
            <a:pPr algn="just"/>
            <a:r>
              <a:rPr lang="en-GB" sz="2000" dirty="0">
                <a:solidFill>
                  <a:srgbClr val="000000"/>
                </a:solidFill>
                <a:effectLst/>
                <a:latin typeface="Times New Roman" pitchFamily="18" charset="0"/>
                <a:ea typeface="Times New Roman" pitchFamily="18" charset="0"/>
                <a:cs typeface="Times New Roman" pitchFamily="18" charset="0"/>
              </a:rPr>
              <a:t>They would like to understand which;</a:t>
            </a:r>
          </a:p>
          <a:p>
            <a:pPr marL="800100" lvl="1" indent="-342900" algn="just">
              <a:buFont typeface="Arial" panose="020B0604020202020204" pitchFamily="34" charset="0"/>
              <a:buChar char="•"/>
            </a:pPr>
            <a:r>
              <a:rPr lang="en-GB" sz="2000" dirty="0">
                <a:solidFill>
                  <a:srgbClr val="000000"/>
                </a:solidFill>
                <a:effectLst/>
                <a:latin typeface="Times New Roman" pitchFamily="18" charset="0"/>
                <a:ea typeface="Times New Roman" pitchFamily="18" charset="0"/>
                <a:cs typeface="Times New Roman" pitchFamily="18" charset="0"/>
              </a:rPr>
              <a:t>Products</a:t>
            </a:r>
          </a:p>
          <a:p>
            <a:pPr marL="800100" lvl="1" indent="-342900" algn="just">
              <a:buFont typeface="Arial" panose="020B0604020202020204" pitchFamily="34" charset="0"/>
              <a:buChar char="•"/>
            </a:pPr>
            <a:r>
              <a:rPr lang="en-GB" sz="2000" dirty="0">
                <a:solidFill>
                  <a:srgbClr val="000000"/>
                </a:solidFill>
                <a:effectLst/>
                <a:latin typeface="Times New Roman" pitchFamily="18" charset="0"/>
                <a:ea typeface="Times New Roman" pitchFamily="18" charset="0"/>
                <a:cs typeface="Times New Roman" pitchFamily="18" charset="0"/>
              </a:rPr>
              <a:t>Regions</a:t>
            </a:r>
          </a:p>
          <a:p>
            <a:pPr marL="800100" lvl="1" indent="-342900" algn="just">
              <a:buFont typeface="Arial" panose="020B0604020202020204" pitchFamily="34" charset="0"/>
              <a:buChar char="•"/>
            </a:pPr>
            <a:r>
              <a:rPr lang="en-GB" sz="2000" dirty="0">
                <a:solidFill>
                  <a:srgbClr val="000000"/>
                </a:solidFill>
                <a:effectLst/>
                <a:latin typeface="Times New Roman" pitchFamily="18" charset="0"/>
                <a:ea typeface="Times New Roman" pitchFamily="18" charset="0"/>
                <a:cs typeface="Times New Roman" pitchFamily="18" charset="0"/>
              </a:rPr>
              <a:t>Categories</a:t>
            </a:r>
          </a:p>
          <a:p>
            <a:pPr marL="800100" lvl="1" indent="-342900" algn="just">
              <a:buFont typeface="Arial" panose="020B0604020202020204" pitchFamily="34" charset="0"/>
              <a:buChar char="•"/>
            </a:pPr>
            <a:r>
              <a:rPr lang="en-GB" sz="2000" dirty="0">
                <a:solidFill>
                  <a:srgbClr val="000000"/>
                </a:solidFill>
                <a:latin typeface="Times New Roman" pitchFamily="18" charset="0"/>
                <a:ea typeface="Times New Roman" pitchFamily="18" charset="0"/>
                <a:cs typeface="Times New Roman" pitchFamily="18" charset="0"/>
              </a:rPr>
              <a:t>C</a:t>
            </a:r>
            <a:r>
              <a:rPr lang="en-GB" sz="2000" dirty="0">
                <a:solidFill>
                  <a:srgbClr val="000000"/>
                </a:solidFill>
                <a:effectLst/>
                <a:latin typeface="Times New Roman" pitchFamily="18" charset="0"/>
                <a:ea typeface="Times New Roman" pitchFamily="18" charset="0"/>
                <a:cs typeface="Times New Roman" pitchFamily="18" charset="0"/>
              </a:rPr>
              <a:t>ustomer segments </a:t>
            </a:r>
          </a:p>
          <a:p>
            <a:pPr algn="just"/>
            <a:r>
              <a:rPr lang="en-GB" sz="2000" dirty="0">
                <a:solidFill>
                  <a:srgbClr val="000000"/>
                </a:solidFill>
                <a:effectLst/>
                <a:latin typeface="Times New Roman" pitchFamily="18" charset="0"/>
                <a:ea typeface="Times New Roman" pitchFamily="18" charset="0"/>
                <a:cs typeface="Times New Roman" pitchFamily="18" charset="0"/>
              </a:rPr>
              <a:t>they should target or avoid.</a:t>
            </a:r>
            <a:endParaRPr lang="en-GB" sz="2000" dirty="0">
              <a:effectLst/>
              <a:latin typeface="Times New Roman" pitchFamily="18" charset="0"/>
              <a:ea typeface="Calibri" panose="020F0502020204030204" pitchFamily="34" charset="0"/>
              <a:cs typeface="Times New Roman" pitchFamily="18" charset="0"/>
            </a:endParaRPr>
          </a:p>
          <a:p>
            <a:pPr algn="just"/>
            <a:endParaRPr lang="en-GB" dirty="0"/>
          </a:p>
        </p:txBody>
      </p:sp>
    </p:spTree>
    <p:extLst>
      <p:ext uri="{BB962C8B-B14F-4D97-AF65-F5344CB8AC3E}">
        <p14:creationId xmlns:p14="http://schemas.microsoft.com/office/powerpoint/2010/main" val="237674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0" y="2767106"/>
            <a:ext cx="3930732" cy="1499442"/>
          </a:xfrm>
        </p:spPr>
        <p:txBody>
          <a:bodyPr anchor="t">
            <a:normAutofit/>
          </a:bodyPr>
          <a:lstStyle/>
          <a:p>
            <a:pPr algn="l"/>
            <a:r>
              <a:rPr lang="en-US" sz="4000" dirty="0">
                <a:solidFill>
                  <a:srgbClr val="FFFFFF"/>
                </a:solidFill>
                <a:latin typeface="Arial Black" pitchFamily="34" charset="0"/>
              </a:rPr>
              <a:t>Methodology</a:t>
            </a:r>
            <a:endParaRPr lang="en-GB" sz="4000" dirty="0">
              <a:solidFill>
                <a:srgbClr val="FFFFFF"/>
              </a:solidFill>
              <a:latin typeface="Arial Black" pitchFamily="34" charset="0"/>
            </a:endParaRPr>
          </a:p>
        </p:txBody>
      </p:sp>
      <p:cxnSp>
        <p:nvCxnSpPr>
          <p:cNvPr id="5" name="Straight Connector 4">
            <a:extLst>
              <a:ext uri="{FF2B5EF4-FFF2-40B4-BE49-F238E27FC236}">
                <a16:creationId xmlns:a16="http://schemas.microsoft.com/office/drawing/2014/main" id="{1587F402-2727-34FA-C6C9-01C6AD6E9CA3}"/>
              </a:ext>
            </a:extLst>
          </p:cNvPr>
          <p:cNvCxnSpPr>
            <a:cxnSpLocks/>
          </p:cNvCxnSpPr>
          <p:nvPr/>
        </p:nvCxnSpPr>
        <p:spPr>
          <a:xfrm>
            <a:off x="4233723" y="2808767"/>
            <a:ext cx="7626844"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7" name="Oval 6">
            <a:extLst>
              <a:ext uri="{FF2B5EF4-FFF2-40B4-BE49-F238E27FC236}">
                <a16:creationId xmlns:a16="http://schemas.microsoft.com/office/drawing/2014/main" id="{9146E993-464A-B4EB-9E80-16622DEEDD94}"/>
              </a:ext>
            </a:extLst>
          </p:cNvPr>
          <p:cNvSpPr/>
          <p:nvPr/>
        </p:nvSpPr>
        <p:spPr>
          <a:xfrm>
            <a:off x="4546936" y="2680041"/>
            <a:ext cx="260412" cy="257452"/>
          </a:xfrm>
          <a:prstGeom prst="ellipse">
            <a:avLst/>
          </a:prstGeom>
          <a:solidFill>
            <a:srgbClr val="D632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GB" dirty="0"/>
          </a:p>
        </p:txBody>
      </p:sp>
      <p:sp>
        <p:nvSpPr>
          <p:cNvPr id="13" name="Oval 12">
            <a:extLst>
              <a:ext uri="{FF2B5EF4-FFF2-40B4-BE49-F238E27FC236}">
                <a16:creationId xmlns:a16="http://schemas.microsoft.com/office/drawing/2014/main" id="{904AF085-3DE7-0790-CD48-1D2CC6DD9AE2}"/>
              </a:ext>
            </a:extLst>
          </p:cNvPr>
          <p:cNvSpPr/>
          <p:nvPr/>
        </p:nvSpPr>
        <p:spPr>
          <a:xfrm>
            <a:off x="6666870" y="2680041"/>
            <a:ext cx="260412" cy="257452"/>
          </a:xfrm>
          <a:prstGeom prst="ellipse">
            <a:avLst/>
          </a:prstGeom>
          <a:solidFill>
            <a:srgbClr val="D632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GB" dirty="0"/>
          </a:p>
        </p:txBody>
      </p:sp>
      <p:sp>
        <p:nvSpPr>
          <p:cNvPr id="14" name="Oval 13">
            <a:extLst>
              <a:ext uri="{FF2B5EF4-FFF2-40B4-BE49-F238E27FC236}">
                <a16:creationId xmlns:a16="http://schemas.microsoft.com/office/drawing/2014/main" id="{7378D468-E9F9-AA0C-C6C0-7D5CD9ED6BA7}"/>
              </a:ext>
            </a:extLst>
          </p:cNvPr>
          <p:cNvSpPr/>
          <p:nvPr/>
        </p:nvSpPr>
        <p:spPr>
          <a:xfrm>
            <a:off x="8728737" y="2680041"/>
            <a:ext cx="260412" cy="257452"/>
          </a:xfrm>
          <a:prstGeom prst="ellipse">
            <a:avLst/>
          </a:prstGeom>
          <a:solidFill>
            <a:srgbClr val="D632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GB" dirty="0"/>
          </a:p>
        </p:txBody>
      </p:sp>
      <p:sp>
        <p:nvSpPr>
          <p:cNvPr id="15" name="Oval 14">
            <a:extLst>
              <a:ext uri="{FF2B5EF4-FFF2-40B4-BE49-F238E27FC236}">
                <a16:creationId xmlns:a16="http://schemas.microsoft.com/office/drawing/2014/main" id="{795A714A-A0B2-4DD4-69A0-2761B1EA545B}"/>
              </a:ext>
            </a:extLst>
          </p:cNvPr>
          <p:cNvSpPr/>
          <p:nvPr/>
        </p:nvSpPr>
        <p:spPr>
          <a:xfrm>
            <a:off x="10783361" y="2673571"/>
            <a:ext cx="260412" cy="257452"/>
          </a:xfrm>
          <a:prstGeom prst="ellipse">
            <a:avLst/>
          </a:prstGeom>
          <a:solidFill>
            <a:srgbClr val="D632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GB" dirty="0"/>
          </a:p>
        </p:txBody>
      </p:sp>
      <p:sp>
        <p:nvSpPr>
          <p:cNvPr id="8" name="TextBox 7">
            <a:extLst>
              <a:ext uri="{FF2B5EF4-FFF2-40B4-BE49-F238E27FC236}">
                <a16:creationId xmlns:a16="http://schemas.microsoft.com/office/drawing/2014/main" id="{3C83786D-DA42-2477-EE60-F4A23A3E7C24}"/>
              </a:ext>
            </a:extLst>
          </p:cNvPr>
          <p:cNvSpPr txBox="1"/>
          <p:nvPr/>
        </p:nvSpPr>
        <p:spPr>
          <a:xfrm>
            <a:off x="6507573" y="1179446"/>
            <a:ext cx="2811913"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Approach and Timeline</a:t>
            </a:r>
            <a:endParaRPr lang="en-GB"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33C533BB-E3FD-4E69-C510-715F0978535A}"/>
              </a:ext>
            </a:extLst>
          </p:cNvPr>
          <p:cNvSpPr txBox="1"/>
          <p:nvPr/>
        </p:nvSpPr>
        <p:spPr>
          <a:xfrm>
            <a:off x="4143840" y="3036824"/>
            <a:ext cx="1382047" cy="2092881"/>
          </a:xfrm>
          <a:prstGeom prst="rect">
            <a:avLst/>
          </a:prstGeom>
          <a:noFill/>
        </p:spPr>
        <p:txBody>
          <a:bodyPr wrap="square" rtlCol="0">
            <a:spAutoFit/>
          </a:bodyPr>
          <a:lstStyle/>
          <a:p>
            <a:r>
              <a:rPr lang="en-US" sz="1400" dirty="0">
                <a:latin typeface="Times New Roman" pitchFamily="18" charset="0"/>
                <a:cs typeface="Times New Roman" pitchFamily="18" charset="0"/>
              </a:rPr>
              <a:t>Data and Requirement Gathering</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t>
            </a:r>
            <a:r>
              <a:rPr lang="en-US" sz="1200" dirty="0">
                <a:latin typeface="Times New Roman" pitchFamily="18" charset="0"/>
                <a:cs typeface="Times New Roman" pitchFamily="18" charset="0"/>
              </a:rPr>
              <a:t>Data collection</a:t>
            </a:r>
          </a:p>
          <a:p>
            <a:r>
              <a:rPr lang="en-US" sz="1200" dirty="0">
                <a:latin typeface="Times New Roman" pitchFamily="18" charset="0"/>
                <a:cs typeface="Times New Roman" pitchFamily="18" charset="0"/>
              </a:rPr>
              <a:t>- Understanding the business problem</a:t>
            </a:r>
            <a:endParaRPr lang="en-US" sz="1400" dirty="0">
              <a:latin typeface="Times New Roman" pitchFamily="18" charset="0"/>
              <a:cs typeface="Times New Roman" pitchFamily="18" charset="0"/>
            </a:endParaRPr>
          </a:p>
          <a:p>
            <a:endParaRPr lang="en-US" sz="1200" dirty="0"/>
          </a:p>
          <a:p>
            <a:endParaRPr lang="en-GB" sz="1200" dirty="0"/>
          </a:p>
        </p:txBody>
      </p:sp>
      <p:sp>
        <p:nvSpPr>
          <p:cNvPr id="18" name="TextBox 17">
            <a:extLst>
              <a:ext uri="{FF2B5EF4-FFF2-40B4-BE49-F238E27FC236}">
                <a16:creationId xmlns:a16="http://schemas.microsoft.com/office/drawing/2014/main" id="{862E8D35-B348-5308-1A8A-683A0A421F32}"/>
              </a:ext>
            </a:extLst>
          </p:cNvPr>
          <p:cNvSpPr txBox="1"/>
          <p:nvPr/>
        </p:nvSpPr>
        <p:spPr>
          <a:xfrm>
            <a:off x="6235137" y="3036824"/>
            <a:ext cx="1382047" cy="1508105"/>
          </a:xfrm>
          <a:prstGeom prst="rect">
            <a:avLst/>
          </a:prstGeom>
          <a:noFill/>
        </p:spPr>
        <p:txBody>
          <a:bodyPr wrap="square" rtlCol="0">
            <a:spAutoFit/>
          </a:bodyPr>
          <a:lstStyle/>
          <a:p>
            <a:r>
              <a:rPr lang="en-US" sz="1400" dirty="0">
                <a:latin typeface="Times New Roman" pitchFamily="18" charset="0"/>
                <a:cs typeface="Times New Roman" pitchFamily="18" charset="0"/>
              </a:rPr>
              <a:t>Data Cleaning</a:t>
            </a:r>
          </a:p>
          <a:p>
            <a:endParaRPr lang="en-US" sz="1400" dirty="0">
              <a:latin typeface="Times New Roman" pitchFamily="18" charset="0"/>
              <a:cs typeface="Times New Roman" pitchFamily="18" charset="0"/>
            </a:endParaRPr>
          </a:p>
          <a:p>
            <a:r>
              <a:rPr lang="en-US" sz="1200" dirty="0">
                <a:latin typeface="Times New Roman" pitchFamily="18" charset="0"/>
                <a:cs typeface="Times New Roman" pitchFamily="18" charset="0"/>
              </a:rPr>
              <a:t>-Exploratory data analysis</a:t>
            </a:r>
          </a:p>
          <a:p>
            <a:r>
              <a:rPr lang="en-US" sz="1200" dirty="0">
                <a:latin typeface="Times New Roman" pitchFamily="18" charset="0"/>
                <a:cs typeface="Times New Roman" pitchFamily="18" charset="0"/>
              </a:rPr>
              <a:t>-Data quality issues</a:t>
            </a:r>
          </a:p>
          <a:p>
            <a:endParaRPr lang="en-GB" sz="1400" dirty="0">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2227137B-DBE0-047F-A132-5ACBCFA5B3DE}"/>
              </a:ext>
            </a:extLst>
          </p:cNvPr>
          <p:cNvSpPr txBox="1"/>
          <p:nvPr/>
        </p:nvSpPr>
        <p:spPr>
          <a:xfrm>
            <a:off x="8390537" y="3066219"/>
            <a:ext cx="1382047" cy="1323439"/>
          </a:xfrm>
          <a:prstGeom prst="rect">
            <a:avLst/>
          </a:prstGeom>
          <a:noFill/>
        </p:spPr>
        <p:txBody>
          <a:bodyPr wrap="square" rtlCol="0">
            <a:spAutoFit/>
          </a:bodyPr>
          <a:lstStyle/>
          <a:p>
            <a:r>
              <a:rPr lang="en-US" sz="1400" dirty="0">
                <a:latin typeface="Times New Roman" pitchFamily="18" charset="0"/>
                <a:cs typeface="Times New Roman" pitchFamily="18" charset="0"/>
              </a:rPr>
              <a:t>Data Analysis</a:t>
            </a:r>
          </a:p>
          <a:p>
            <a:endParaRPr lang="en-US" sz="1400" dirty="0">
              <a:latin typeface="Times New Roman" pitchFamily="18" charset="0"/>
              <a:cs typeface="Times New Roman" pitchFamily="18" charset="0"/>
            </a:endParaRPr>
          </a:p>
          <a:p>
            <a:pPr marL="171450" indent="-171450">
              <a:buFontTx/>
              <a:buChar char="-"/>
            </a:pPr>
            <a:r>
              <a:rPr lang="en-US" sz="1200" dirty="0">
                <a:latin typeface="Times New Roman" pitchFamily="18" charset="0"/>
                <a:cs typeface="Times New Roman" pitchFamily="18" charset="0"/>
              </a:rPr>
              <a:t>Visualization</a:t>
            </a:r>
          </a:p>
          <a:p>
            <a:pPr marL="171450" indent="-171450">
              <a:buFontTx/>
              <a:buChar char="-"/>
            </a:pPr>
            <a:r>
              <a:rPr lang="en-US" sz="1200" dirty="0">
                <a:latin typeface="Times New Roman" pitchFamily="18" charset="0"/>
                <a:cs typeface="Times New Roman" pitchFamily="18" charset="0"/>
              </a:rPr>
              <a:t>Analysis</a:t>
            </a:r>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p:txBody>
      </p:sp>
      <p:sp>
        <p:nvSpPr>
          <p:cNvPr id="22" name="TextBox 21">
            <a:extLst>
              <a:ext uri="{FF2B5EF4-FFF2-40B4-BE49-F238E27FC236}">
                <a16:creationId xmlns:a16="http://schemas.microsoft.com/office/drawing/2014/main" id="{B3008299-AAC6-DFEB-D281-C3E4B5C514CC}"/>
              </a:ext>
            </a:extLst>
          </p:cNvPr>
          <p:cNvSpPr txBox="1"/>
          <p:nvPr/>
        </p:nvSpPr>
        <p:spPr>
          <a:xfrm>
            <a:off x="10485912" y="3013740"/>
            <a:ext cx="1524093" cy="1323439"/>
          </a:xfrm>
          <a:prstGeom prst="rect">
            <a:avLst/>
          </a:prstGeom>
          <a:noFill/>
        </p:spPr>
        <p:txBody>
          <a:bodyPr wrap="square" rtlCol="0">
            <a:spAutoFit/>
          </a:bodyPr>
          <a:lstStyle/>
          <a:p>
            <a:r>
              <a:rPr lang="en-US" sz="1400" dirty="0">
                <a:latin typeface="Times New Roman" pitchFamily="18" charset="0"/>
                <a:cs typeface="Times New Roman" pitchFamily="18" charset="0"/>
              </a:rPr>
              <a:t>Reports</a:t>
            </a:r>
          </a:p>
          <a:p>
            <a:endParaRPr lang="en-US" sz="1400" dirty="0">
              <a:latin typeface="Times New Roman" pitchFamily="18" charset="0"/>
              <a:cs typeface="Times New Roman" pitchFamily="18" charset="0"/>
            </a:endParaRPr>
          </a:p>
          <a:p>
            <a:pPr marL="171450" indent="-171450">
              <a:buFontTx/>
              <a:buChar char="-"/>
            </a:pPr>
            <a:r>
              <a:rPr lang="en-US" sz="1200" dirty="0">
                <a:latin typeface="Times New Roman" pitchFamily="18" charset="0"/>
                <a:cs typeface="Times New Roman" pitchFamily="18" charset="0"/>
              </a:rPr>
              <a:t>Insights</a:t>
            </a:r>
          </a:p>
          <a:p>
            <a:pPr marL="171450" indent="-171450">
              <a:buFontTx/>
              <a:buChar char="-"/>
            </a:pPr>
            <a:r>
              <a:rPr lang="en-US" sz="1200" dirty="0">
                <a:latin typeface="Times New Roman" pitchFamily="18" charset="0"/>
                <a:cs typeface="Times New Roman" pitchFamily="18" charset="0"/>
              </a:rPr>
              <a:t>Recommendation</a:t>
            </a:r>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B2156735-D0A1-A29B-D564-F660178C1697}"/>
              </a:ext>
            </a:extLst>
          </p:cNvPr>
          <p:cNvSpPr txBox="1"/>
          <p:nvPr/>
        </p:nvSpPr>
        <p:spPr>
          <a:xfrm>
            <a:off x="4169038" y="2274316"/>
            <a:ext cx="1331650" cy="276999"/>
          </a:xfrm>
          <a:prstGeom prst="rect">
            <a:avLst/>
          </a:prstGeom>
          <a:noFill/>
        </p:spPr>
        <p:txBody>
          <a:bodyPr wrap="square" rtlCol="0">
            <a:spAutoFit/>
          </a:bodyPr>
          <a:lstStyle/>
          <a:p>
            <a:r>
              <a:rPr lang="en-US" sz="1200" b="1" dirty="0">
                <a:latin typeface="Times New Roman" pitchFamily="18" charset="0"/>
                <a:cs typeface="Times New Roman" pitchFamily="18" charset="0"/>
              </a:rPr>
              <a:t>May 9, 2022</a:t>
            </a:r>
            <a:endParaRPr lang="en-GB" sz="1200" b="1" dirty="0">
              <a:latin typeface="Times New Roman" pitchFamily="18" charset="0"/>
              <a:cs typeface="Times New Roman" pitchFamily="18" charset="0"/>
            </a:endParaRPr>
          </a:p>
        </p:txBody>
      </p:sp>
      <p:sp>
        <p:nvSpPr>
          <p:cNvPr id="24" name="TextBox 23">
            <a:extLst>
              <a:ext uri="{FF2B5EF4-FFF2-40B4-BE49-F238E27FC236}">
                <a16:creationId xmlns:a16="http://schemas.microsoft.com/office/drawing/2014/main" id="{BCB46287-2131-0EEA-DC60-15EE6DD2831E}"/>
              </a:ext>
            </a:extLst>
          </p:cNvPr>
          <p:cNvSpPr txBox="1"/>
          <p:nvPr/>
        </p:nvSpPr>
        <p:spPr>
          <a:xfrm>
            <a:off x="6285534" y="2261119"/>
            <a:ext cx="1331650" cy="276999"/>
          </a:xfrm>
          <a:prstGeom prst="rect">
            <a:avLst/>
          </a:prstGeom>
          <a:noFill/>
        </p:spPr>
        <p:txBody>
          <a:bodyPr wrap="square" rtlCol="0">
            <a:spAutoFit/>
          </a:bodyPr>
          <a:lstStyle/>
          <a:p>
            <a:r>
              <a:rPr lang="en-US" sz="1200" b="1" dirty="0">
                <a:latin typeface="Times New Roman" pitchFamily="18" charset="0"/>
                <a:cs typeface="Times New Roman" pitchFamily="18" charset="0"/>
              </a:rPr>
              <a:t>May 10, 2022</a:t>
            </a:r>
            <a:endParaRPr lang="en-GB" sz="1200" b="1" dirty="0">
              <a:latin typeface="Times New Roman" pitchFamily="18" charset="0"/>
              <a:cs typeface="Times New Roman" pitchFamily="18" charset="0"/>
            </a:endParaRPr>
          </a:p>
        </p:txBody>
      </p:sp>
      <p:sp>
        <p:nvSpPr>
          <p:cNvPr id="26" name="TextBox 25">
            <a:extLst>
              <a:ext uri="{FF2B5EF4-FFF2-40B4-BE49-F238E27FC236}">
                <a16:creationId xmlns:a16="http://schemas.microsoft.com/office/drawing/2014/main" id="{EEA78EDB-46A2-6F78-B4CF-263E69237FF6}"/>
              </a:ext>
            </a:extLst>
          </p:cNvPr>
          <p:cNvSpPr txBox="1"/>
          <p:nvPr/>
        </p:nvSpPr>
        <p:spPr>
          <a:xfrm>
            <a:off x="8572942" y="2257944"/>
            <a:ext cx="1331650" cy="276999"/>
          </a:xfrm>
          <a:prstGeom prst="rect">
            <a:avLst/>
          </a:prstGeom>
          <a:noFill/>
        </p:spPr>
        <p:txBody>
          <a:bodyPr wrap="square" rtlCol="0">
            <a:spAutoFit/>
          </a:bodyPr>
          <a:lstStyle/>
          <a:p>
            <a:r>
              <a:rPr lang="en-US" sz="1200" b="1" dirty="0">
                <a:latin typeface="Times New Roman" pitchFamily="18" charset="0"/>
                <a:cs typeface="Times New Roman" pitchFamily="18" charset="0"/>
              </a:rPr>
              <a:t>May 25, 2022</a:t>
            </a:r>
            <a:endParaRPr lang="en-GB" sz="1200" b="1" dirty="0">
              <a:latin typeface="Times New Roman" pitchFamily="18" charset="0"/>
              <a:cs typeface="Times New Roman" pitchFamily="18" charset="0"/>
            </a:endParaRPr>
          </a:p>
        </p:txBody>
      </p:sp>
      <p:sp>
        <p:nvSpPr>
          <p:cNvPr id="27" name="TextBox 26">
            <a:extLst>
              <a:ext uri="{FF2B5EF4-FFF2-40B4-BE49-F238E27FC236}">
                <a16:creationId xmlns:a16="http://schemas.microsoft.com/office/drawing/2014/main" id="{B6F7B986-1FEF-F120-E0B6-0D874572B394}"/>
              </a:ext>
            </a:extLst>
          </p:cNvPr>
          <p:cNvSpPr txBox="1"/>
          <p:nvPr/>
        </p:nvSpPr>
        <p:spPr>
          <a:xfrm>
            <a:off x="10586948" y="2228884"/>
            <a:ext cx="1331650" cy="276999"/>
          </a:xfrm>
          <a:prstGeom prst="rect">
            <a:avLst/>
          </a:prstGeom>
          <a:noFill/>
        </p:spPr>
        <p:txBody>
          <a:bodyPr wrap="square" rtlCol="0">
            <a:spAutoFit/>
          </a:bodyPr>
          <a:lstStyle/>
          <a:p>
            <a:r>
              <a:rPr lang="en-US" sz="1200" b="1" dirty="0">
                <a:latin typeface="Times New Roman" pitchFamily="18" charset="0"/>
                <a:cs typeface="Times New Roman" pitchFamily="18" charset="0"/>
              </a:rPr>
              <a:t>May 28, 2022</a:t>
            </a:r>
            <a:endParaRPr lang="en-GB" sz="1200" b="1" dirty="0">
              <a:latin typeface="Times New Roman" pitchFamily="18" charset="0"/>
              <a:cs typeface="Times New Roman" pitchFamily="18" charset="0"/>
            </a:endParaRPr>
          </a:p>
        </p:txBody>
      </p:sp>
    </p:spTree>
    <p:extLst>
      <p:ext uri="{BB962C8B-B14F-4D97-AF65-F5344CB8AC3E}">
        <p14:creationId xmlns:p14="http://schemas.microsoft.com/office/powerpoint/2010/main" val="327984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1068624"/>
          </a:xfrm>
        </p:spPr>
        <p:txBody>
          <a:bodyPr anchor="t">
            <a:normAutofit/>
          </a:bodyPr>
          <a:lstStyle/>
          <a:p>
            <a:pPr algn="l"/>
            <a:r>
              <a:rPr lang="en-US" sz="4000" dirty="0">
                <a:solidFill>
                  <a:srgbClr val="FFFFFF"/>
                </a:solidFill>
                <a:latin typeface="Arial Black" pitchFamily="34" charset="0"/>
              </a:rPr>
              <a:t>Analysis</a:t>
            </a:r>
            <a:endParaRPr lang="en-GB" sz="4000" dirty="0">
              <a:solidFill>
                <a:srgbClr val="FFFFFF"/>
              </a:solidFill>
              <a:latin typeface="Arial Black" pitchFamily="34" charset="0"/>
            </a:endParaRPr>
          </a:p>
        </p:txBody>
      </p:sp>
      <p:sp>
        <p:nvSpPr>
          <p:cNvPr id="3" name="TextBox 2">
            <a:extLst>
              <a:ext uri="{FF2B5EF4-FFF2-40B4-BE49-F238E27FC236}">
                <a16:creationId xmlns:a16="http://schemas.microsoft.com/office/drawing/2014/main" id="{60A2CB4E-11AB-41F9-A564-67EEF70B4602}"/>
              </a:ext>
            </a:extLst>
          </p:cNvPr>
          <p:cNvSpPr txBox="1"/>
          <p:nvPr/>
        </p:nvSpPr>
        <p:spPr>
          <a:xfrm>
            <a:off x="4159493" y="612629"/>
            <a:ext cx="7851276" cy="5909310"/>
          </a:xfrm>
          <a:prstGeom prst="rect">
            <a:avLst/>
          </a:prstGeom>
          <a:noFill/>
        </p:spPr>
        <p:txBody>
          <a:bodyPr wrap="square" rtlCol="0">
            <a:spAutoFit/>
          </a:bodyPr>
          <a:lstStyle/>
          <a:p>
            <a:pPr algn="just"/>
            <a:r>
              <a:rPr lang="en-US" b="1" dirty="0">
                <a:latin typeface="Times New Roman" pitchFamily="18" charset="0"/>
                <a:cs typeface="Times New Roman" pitchFamily="18" charset="0"/>
              </a:rPr>
              <a:t>Data collection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data used for this analysis was provided by Octave data team on 18</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May 2022 .</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Exploratory Analysis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Exploratory data analysis was performed in order to identify the quality of data such as identifying and excluding missing values, removing outliers, creating new variables from existing columns and converting the data types of variables as needed.</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Additional manipulation of data included converting the sales and profit columns(represented as text ) into numerical columns and converting such columns as ship date into date fields as well.</a:t>
            </a:r>
          </a:p>
          <a:p>
            <a:pPr algn="just"/>
            <a:endParaRPr lang="en-US"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 </a:t>
            </a:r>
          </a:p>
          <a:p>
            <a:pPr algn="just"/>
            <a:r>
              <a:rPr lang="en-GB" b="1" dirty="0">
                <a:latin typeface="Times New Roman" pitchFamily="18" charset="0"/>
                <a:cs typeface="Times New Roman" pitchFamily="18" charset="0"/>
              </a:rPr>
              <a:t>Visualization</a:t>
            </a:r>
          </a:p>
          <a:p>
            <a:pPr algn="just"/>
            <a:endParaRPr lang="en-GB" b="1"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After the data quality check, the clean data was imported into Microsoft Power BI  to build visualization and help to better understand the business problem</a:t>
            </a:r>
            <a:r>
              <a:rPr lang="en-GB" b="1" dirty="0">
                <a:latin typeface="Times New Roman" pitchFamily="18" charset="0"/>
                <a:cs typeface="Times New Roman" pitchFamily="18" charset="0"/>
              </a:rPr>
              <a:t>.</a:t>
            </a:r>
          </a:p>
        </p:txBody>
      </p:sp>
    </p:spTree>
    <p:extLst>
      <p:ext uri="{BB962C8B-B14F-4D97-AF65-F5344CB8AC3E}">
        <p14:creationId xmlns:p14="http://schemas.microsoft.com/office/powerpoint/2010/main" val="273382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1000303"/>
          </a:xfrm>
        </p:spPr>
        <p:txBody>
          <a:bodyPr anchor="t">
            <a:normAutofit/>
          </a:bodyPr>
          <a:lstStyle/>
          <a:p>
            <a:pPr algn="l"/>
            <a:r>
              <a:rPr lang="en-US" sz="4000" dirty="0">
                <a:solidFill>
                  <a:srgbClr val="FFFFFF"/>
                </a:solidFill>
                <a:latin typeface="Arial Black" pitchFamily="34" charset="0"/>
              </a:rPr>
              <a:t>Analysis</a:t>
            </a:r>
            <a:endParaRPr lang="en-GB" sz="4000" dirty="0">
              <a:solidFill>
                <a:srgbClr val="FFFFFF"/>
              </a:solidFill>
              <a:latin typeface="Arial Black" pitchFamily="34" charset="0"/>
            </a:endParaRPr>
          </a:p>
        </p:txBody>
      </p:sp>
      <p:pic>
        <p:nvPicPr>
          <p:cNvPr id="5" name="Picture 4">
            <a:extLst>
              <a:ext uri="{FF2B5EF4-FFF2-40B4-BE49-F238E27FC236}">
                <a16:creationId xmlns:a16="http://schemas.microsoft.com/office/drawing/2014/main" id="{D6B44640-5C6F-406D-DCEA-B99FCE34EE96}"/>
              </a:ext>
            </a:extLst>
          </p:cNvPr>
          <p:cNvPicPr>
            <a:picLocks noChangeAspect="1"/>
          </p:cNvPicPr>
          <p:nvPr/>
        </p:nvPicPr>
        <p:blipFill rotWithShape="1">
          <a:blip r:embed="rId2">
            <a:extLst>
              <a:ext uri="{28A0092B-C50C-407E-A947-70E740481C1C}">
                <a14:useLocalDpi xmlns:a14="http://schemas.microsoft.com/office/drawing/2010/main" val="0"/>
              </a:ext>
            </a:extLst>
          </a:blip>
          <a:srcRect l="929" t="1530" r="831"/>
          <a:stretch/>
        </p:blipFill>
        <p:spPr>
          <a:xfrm>
            <a:off x="807522" y="478713"/>
            <a:ext cx="10497787" cy="6135844"/>
          </a:xfrm>
          <a:prstGeom prst="rect">
            <a:avLst/>
          </a:prstGeom>
        </p:spPr>
      </p:pic>
    </p:spTree>
    <p:extLst>
      <p:ext uri="{BB962C8B-B14F-4D97-AF65-F5344CB8AC3E}">
        <p14:creationId xmlns:p14="http://schemas.microsoft.com/office/powerpoint/2010/main" val="306441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3071906"/>
          </a:xfrm>
        </p:spPr>
        <p:txBody>
          <a:bodyPr anchor="t">
            <a:normAutofit/>
          </a:bodyPr>
          <a:lstStyle/>
          <a:p>
            <a:r>
              <a:rPr lang="en-US" sz="4000" dirty="0">
                <a:solidFill>
                  <a:srgbClr val="FFFFFF"/>
                </a:solidFill>
                <a:effectLst>
                  <a:outerShdw blurRad="38100" dist="38100" dir="2700000" algn="tl">
                    <a:srgbClr val="000000">
                      <a:alpha val="43137"/>
                    </a:srgbClr>
                  </a:outerShdw>
                </a:effectLst>
                <a:latin typeface="Arial Black" pitchFamily="34" charset="0"/>
              </a:rPr>
              <a:t>Results </a:t>
            </a:r>
            <a:br>
              <a:rPr lang="en-US" sz="4000" dirty="0">
                <a:solidFill>
                  <a:srgbClr val="FFFFFF"/>
                </a:solidFill>
                <a:effectLst>
                  <a:outerShdw blurRad="38100" dist="38100" dir="2700000" algn="tl">
                    <a:srgbClr val="000000">
                      <a:alpha val="43137"/>
                    </a:srgbClr>
                  </a:outerShdw>
                </a:effectLst>
                <a:latin typeface="Arial Black" pitchFamily="34" charset="0"/>
              </a:rPr>
            </a:br>
            <a:r>
              <a:rPr lang="en-US" sz="4000" dirty="0">
                <a:solidFill>
                  <a:srgbClr val="FFFFFF"/>
                </a:solidFill>
                <a:effectLst>
                  <a:outerShdw blurRad="38100" dist="38100" dir="2700000" algn="tl">
                    <a:srgbClr val="000000">
                      <a:alpha val="43137"/>
                    </a:srgbClr>
                  </a:outerShdw>
                </a:effectLst>
                <a:latin typeface="Arial Black" pitchFamily="34" charset="0"/>
              </a:rPr>
              <a:t>&amp; Insights</a:t>
            </a:r>
            <a:endParaRPr lang="en-GB" sz="4000" dirty="0">
              <a:solidFill>
                <a:srgbClr val="FFFFFF"/>
              </a:solidFill>
              <a:effectLst>
                <a:outerShdw blurRad="38100" dist="38100" dir="2700000" algn="tl">
                  <a:srgbClr val="000000">
                    <a:alpha val="43137"/>
                  </a:srgbClr>
                </a:outerShdw>
              </a:effectLst>
              <a:latin typeface="Arial Black" pitchFamily="34" charset="0"/>
            </a:endParaRPr>
          </a:p>
        </p:txBody>
      </p:sp>
      <p:sp>
        <p:nvSpPr>
          <p:cNvPr id="2" name="TextBox 1">
            <a:extLst>
              <a:ext uri="{FF2B5EF4-FFF2-40B4-BE49-F238E27FC236}">
                <a16:creationId xmlns:a16="http://schemas.microsoft.com/office/drawing/2014/main" id="{83CA67BE-8AC9-4A22-8A1D-AFDED3551D46}"/>
              </a:ext>
            </a:extLst>
          </p:cNvPr>
          <p:cNvSpPr txBox="1"/>
          <p:nvPr/>
        </p:nvSpPr>
        <p:spPr>
          <a:xfrm>
            <a:off x="4038604" y="-429"/>
            <a:ext cx="7925691" cy="69758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500" dirty="0">
                <a:latin typeface="Times New Roman" pitchFamily="18" charset="0"/>
                <a:cs typeface="Times New Roman" pitchFamily="18" charset="0"/>
              </a:rPr>
              <a:t>The dataset used for this analysis contains 9,995 records and 21 variables. There were seven missing values which were excluded from the analysis due to the fact they accounted for less than 0.1% of the total dataset and would have no significant impact on the overall data.</a:t>
            </a:r>
          </a:p>
          <a:p>
            <a:pPr marL="285750" indent="-285750" algn="just">
              <a:lnSpc>
                <a:spcPct val="150000"/>
              </a:lnSpc>
              <a:buFont typeface="Wingdings" panose="05000000000000000000" pitchFamily="2" charset="2"/>
              <a:buChar char="Ø"/>
            </a:pPr>
            <a:endParaRPr lang="en-US" sz="15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US" sz="1500" dirty="0">
                <a:latin typeface="Times New Roman" pitchFamily="18" charset="0"/>
                <a:cs typeface="Times New Roman" pitchFamily="18" charset="0"/>
              </a:rPr>
              <a:t>The simple Column chart (</a:t>
            </a:r>
            <a:r>
              <a:rPr lang="en-US" sz="1500" b="1" dirty="0">
                <a:latin typeface="Times New Roman" pitchFamily="18" charset="0"/>
                <a:cs typeface="Times New Roman" pitchFamily="18" charset="0"/>
              </a:rPr>
              <a:t>Profit by Customer segment</a:t>
            </a:r>
            <a:r>
              <a:rPr lang="en-US" sz="1500" dirty="0">
                <a:latin typeface="Times New Roman" pitchFamily="18" charset="0"/>
                <a:cs typeface="Times New Roman" pitchFamily="18" charset="0"/>
              </a:rPr>
              <a:t>) shows that the Consumer segment (1.6M) generated more sales than the corporate and Home office category, with Home office category having the lowest sales (0.43M).</a:t>
            </a:r>
          </a:p>
          <a:p>
            <a:pPr marL="285750" indent="-285750" algn="just">
              <a:lnSpc>
                <a:spcPct val="150000"/>
              </a:lnSpc>
              <a:buFont typeface="Wingdings" panose="05000000000000000000" pitchFamily="2" charset="2"/>
              <a:buChar char="Ø"/>
            </a:pPr>
            <a:endParaRPr lang="en-US" sz="15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US" sz="1500" dirty="0">
                <a:latin typeface="Times New Roman" pitchFamily="18" charset="0"/>
                <a:cs typeface="Times New Roman" pitchFamily="18" charset="0"/>
              </a:rPr>
              <a:t>From the Column chart (</a:t>
            </a:r>
            <a:r>
              <a:rPr lang="en-US" sz="1500" b="1" dirty="0">
                <a:latin typeface="Times New Roman" pitchFamily="18" charset="0"/>
                <a:cs typeface="Times New Roman" pitchFamily="18" charset="0"/>
              </a:rPr>
              <a:t>Profit by Sub-category</a:t>
            </a:r>
            <a:r>
              <a:rPr lang="en-US" sz="1500" dirty="0">
                <a:latin typeface="Times New Roman" pitchFamily="18" charset="0"/>
                <a:cs typeface="Times New Roman" pitchFamily="18" charset="0"/>
              </a:rPr>
              <a:t>), Copiers, Phone and Accessories are the top 3 sub-categories by the total profits generated. Contrarily, Tables, Bookcases and Supplies are the bottom 3 ranks by the total profit generated. This is because according to the doughnut chart, </a:t>
            </a:r>
            <a:r>
              <a:rPr lang="en-US" sz="1500" b="1" dirty="0">
                <a:latin typeface="Times New Roman" pitchFamily="18" charset="0"/>
                <a:cs typeface="Times New Roman" pitchFamily="18" charset="0"/>
              </a:rPr>
              <a:t>50.79</a:t>
            </a:r>
            <a:r>
              <a:rPr lang="en-US" sz="1500" dirty="0">
                <a:latin typeface="Times New Roman" pitchFamily="18" charset="0"/>
                <a:cs typeface="Times New Roman" pitchFamily="18" charset="0"/>
              </a:rPr>
              <a:t>% of the client population belong this Technology category housing the top 3 sub-categories, while </a:t>
            </a:r>
            <a:r>
              <a:rPr lang="en-US" sz="1500" b="1" dirty="0">
                <a:latin typeface="Times New Roman" pitchFamily="18" charset="0"/>
                <a:cs typeface="Times New Roman" pitchFamily="18" charset="0"/>
              </a:rPr>
              <a:t>6.44% </a:t>
            </a:r>
            <a:r>
              <a:rPr lang="en-US" sz="1500" dirty="0">
                <a:latin typeface="Times New Roman" pitchFamily="18" charset="0"/>
                <a:cs typeface="Times New Roman" pitchFamily="18" charset="0"/>
              </a:rPr>
              <a:t>of profits are generated by the Furniture category housing the bottom 3 sub-categories. </a:t>
            </a:r>
          </a:p>
          <a:p>
            <a:pPr marL="285750" indent="-285750" algn="just">
              <a:lnSpc>
                <a:spcPct val="150000"/>
              </a:lnSpc>
              <a:buFont typeface="Wingdings" panose="05000000000000000000" pitchFamily="2" charset="2"/>
              <a:buChar char="Ø"/>
            </a:pPr>
            <a:endParaRPr lang="en-US" sz="15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US" sz="1500" dirty="0">
                <a:latin typeface="Times New Roman" pitchFamily="18" charset="0"/>
                <a:cs typeface="Times New Roman" pitchFamily="18" charset="0"/>
              </a:rPr>
              <a:t>However, majority of products sold are bought by customers in the Consumer segment. This analysis further displays that majority of the products sold by this company are tailored towards this category’s need (accessories,  phones, Copier and machines) and customers tend to buy more than the other categories.</a:t>
            </a:r>
          </a:p>
          <a:p>
            <a:pPr marL="285750" indent="-285750" algn="just">
              <a:lnSpc>
                <a:spcPct val="150000"/>
              </a:lnSpc>
              <a:buFont typeface="Wingdings" panose="05000000000000000000" pitchFamily="2" charset="2"/>
              <a:buChar char="Ø"/>
            </a:pP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58332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83CA67BE-8AC9-4A22-8A1D-AFDED3551D46}"/>
              </a:ext>
            </a:extLst>
          </p:cNvPr>
          <p:cNvSpPr txBox="1"/>
          <p:nvPr/>
        </p:nvSpPr>
        <p:spPr>
          <a:xfrm>
            <a:off x="4143840" y="421888"/>
            <a:ext cx="7792787" cy="595740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Also, the results in the </a:t>
            </a:r>
            <a:r>
              <a:rPr lang="en-US" sz="1600" b="1" dirty="0">
                <a:latin typeface="Times New Roman" pitchFamily="18" charset="0"/>
                <a:cs typeface="Times New Roman" pitchFamily="18" charset="0"/>
              </a:rPr>
              <a:t>Profit by Region Column chart</a:t>
            </a:r>
            <a:r>
              <a:rPr lang="en-US" sz="1600" dirty="0">
                <a:latin typeface="Times New Roman" pitchFamily="18" charset="0"/>
                <a:cs typeface="Times New Roman" pitchFamily="18" charset="0"/>
              </a:rPr>
              <a:t>, shows the Western Region generates the highest profit while the least profit comes from the Central Region.</a:t>
            </a:r>
          </a:p>
          <a:p>
            <a:pPr marL="285750" indent="-285750" algn="just">
              <a:lnSpc>
                <a:spcPct val="150000"/>
              </a:lnSpc>
              <a:buFont typeface="Wingdings" panose="05000000000000000000" pitchFamily="2" charset="2"/>
              <a:buChar char="Ø"/>
            </a:pPr>
            <a:endParaRPr lang="en-US" sz="16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Furthermore, the analysis further shows that Technology  category is driving more profit than any other category. This may be as a result of it having the highest quantity being sold.</a:t>
            </a:r>
          </a:p>
          <a:p>
            <a:pPr marL="285750" indent="-285750" algn="just">
              <a:lnSpc>
                <a:spcPct val="150000"/>
              </a:lnSpc>
              <a:buFont typeface="Wingdings" panose="05000000000000000000" pitchFamily="2" charset="2"/>
              <a:buChar char="Ø"/>
            </a:pPr>
            <a:r>
              <a:rPr lang="en-GB" sz="1600" dirty="0">
                <a:latin typeface="Times New Roman" pitchFamily="18" charset="0"/>
                <a:cs typeface="Times New Roman" pitchFamily="18" charset="0"/>
              </a:rPr>
              <a:t>The phone subcategory has the highest sales and a large number of quantities being sold  but sub-categories like copiers generated more profit even when the quantities sold are just few.</a:t>
            </a:r>
          </a:p>
          <a:p>
            <a:pPr marL="285750" indent="-285750" algn="just">
              <a:lnSpc>
                <a:spcPct val="150000"/>
              </a:lnSpc>
              <a:buFont typeface="Wingdings" panose="05000000000000000000" pitchFamily="2" charset="2"/>
              <a:buChar char="Ø"/>
            </a:pPr>
            <a:endParaRPr lang="en-GB" sz="16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GB" sz="1600" dirty="0">
                <a:latin typeface="Times New Roman" pitchFamily="18" charset="0"/>
                <a:cs typeface="Times New Roman" pitchFamily="18" charset="0"/>
              </a:rPr>
              <a:t>Sub-categories like tables, bookcases etc are making a lot of sales but generating losses to the company. This could be that these products have been discounted and are being sold below cost price.</a:t>
            </a:r>
          </a:p>
          <a:p>
            <a:pPr marL="285750" indent="-285750" algn="just">
              <a:lnSpc>
                <a:spcPct val="150000"/>
              </a:lnSpc>
              <a:buFont typeface="Wingdings" panose="05000000000000000000" pitchFamily="2" charset="2"/>
              <a:buChar char="Ø"/>
            </a:pPr>
            <a:endParaRPr lang="en-GB" sz="16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GB" sz="1600" dirty="0">
                <a:latin typeface="Times New Roman" pitchFamily="18" charset="0"/>
                <a:cs typeface="Times New Roman" pitchFamily="18" charset="0"/>
              </a:rPr>
              <a:t>In summary, the total number of customer, and the total number of goods sold are 1850, 793 respectively, generating a total sale and profit of $22.6M and $8.3K respectively.</a:t>
            </a:r>
          </a:p>
        </p:txBody>
      </p:sp>
      <p:sp>
        <p:nvSpPr>
          <p:cNvPr id="6" name="Title 3">
            <a:extLst>
              <a:ext uri="{FF2B5EF4-FFF2-40B4-BE49-F238E27FC236}">
                <a16:creationId xmlns:a16="http://schemas.microsoft.com/office/drawing/2014/main" id="{C712F4F5-D9D7-1F71-4D16-5D575FCEC12D}"/>
              </a:ext>
            </a:extLst>
          </p:cNvPr>
          <p:cNvSpPr txBox="1">
            <a:spLocks/>
          </p:cNvSpPr>
          <p:nvPr/>
        </p:nvSpPr>
        <p:spPr>
          <a:xfrm>
            <a:off x="660041" y="2767106"/>
            <a:ext cx="2880828" cy="307190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FF"/>
                </a:solidFill>
                <a:effectLst>
                  <a:outerShdw blurRad="38100" dist="38100" dir="2700000" algn="tl">
                    <a:srgbClr val="000000">
                      <a:alpha val="43137"/>
                    </a:srgbClr>
                  </a:outerShdw>
                </a:effectLst>
                <a:latin typeface="Arial Black" pitchFamily="34" charset="0"/>
              </a:rPr>
              <a:t>Results </a:t>
            </a:r>
            <a:br>
              <a:rPr lang="en-US" sz="4000" dirty="0">
                <a:solidFill>
                  <a:srgbClr val="FFFFFF"/>
                </a:solidFill>
                <a:effectLst>
                  <a:outerShdw blurRad="38100" dist="38100" dir="2700000" algn="tl">
                    <a:srgbClr val="000000">
                      <a:alpha val="43137"/>
                    </a:srgbClr>
                  </a:outerShdw>
                </a:effectLst>
                <a:latin typeface="Arial Black" pitchFamily="34" charset="0"/>
              </a:rPr>
            </a:br>
            <a:r>
              <a:rPr lang="en-US" sz="4000" dirty="0">
                <a:solidFill>
                  <a:srgbClr val="FFFFFF"/>
                </a:solidFill>
                <a:effectLst>
                  <a:outerShdw blurRad="38100" dist="38100" dir="2700000" algn="tl">
                    <a:srgbClr val="000000">
                      <a:alpha val="43137"/>
                    </a:srgbClr>
                  </a:outerShdw>
                </a:effectLst>
                <a:latin typeface="Arial Black" pitchFamily="34" charset="0"/>
              </a:rPr>
              <a:t>&amp; Insights</a:t>
            </a:r>
            <a:endParaRPr lang="en-GB" sz="4000" dirty="0">
              <a:solidFill>
                <a:srgbClr val="FFFFFF"/>
              </a:solidFill>
              <a:effectLst>
                <a:outerShdw blurRad="38100" dist="38100" dir="2700000" algn="tl">
                  <a:srgbClr val="000000">
                    <a:alpha val="43137"/>
                  </a:srgbClr>
                </a:outerShdw>
              </a:effectLst>
              <a:latin typeface="Arial Black" pitchFamily="34" charset="0"/>
            </a:endParaRPr>
          </a:p>
        </p:txBody>
      </p:sp>
    </p:spTree>
    <p:extLst>
      <p:ext uri="{BB962C8B-B14F-4D97-AF65-F5344CB8AC3E}">
        <p14:creationId xmlns:p14="http://schemas.microsoft.com/office/powerpoint/2010/main" val="274256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5931</TotalTime>
  <Words>927</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Calibri Light</vt:lpstr>
      <vt:lpstr>Times New Roman</vt:lpstr>
      <vt:lpstr>Wingdings</vt:lpstr>
      <vt:lpstr>Office Theme</vt:lpstr>
      <vt:lpstr>SUPERSTORE PERFORMANCE ANALYSIS</vt:lpstr>
      <vt:lpstr>Table  of  content</vt:lpstr>
      <vt:lpstr> Introduction</vt:lpstr>
      <vt:lpstr>Background </vt:lpstr>
      <vt:lpstr>Methodology</vt:lpstr>
      <vt:lpstr>Analysis</vt:lpstr>
      <vt:lpstr>Analysis</vt:lpstr>
      <vt:lpstr>Results  &amp; Insights</vt:lpstr>
      <vt:lpstr>PowerPoint Presentation</vt:lpstr>
      <vt:lpstr>Conclusion &amp;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Faith Ajiboye-Femi</dc:creator>
  <cp:lastModifiedBy>Izuchukwu Korie</cp:lastModifiedBy>
  <cp:revision>77</cp:revision>
  <dcterms:created xsi:type="dcterms:W3CDTF">2022-04-10T13:09:12Z</dcterms:created>
  <dcterms:modified xsi:type="dcterms:W3CDTF">2023-11-26T14:35:54Z</dcterms:modified>
</cp:coreProperties>
</file>