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77" r:id="rId11"/>
    <p:sldId id="279" r:id="rId12"/>
    <p:sldId id="278" r:id="rId13"/>
    <p:sldId id="263" r:id="rId14"/>
    <p:sldId id="264" r:id="rId15"/>
    <p:sldId id="265" r:id="rId16"/>
    <p:sldId id="266" r:id="rId17"/>
    <p:sldId id="268" r:id="rId18"/>
    <p:sldId id="269" r:id="rId19"/>
    <p:sldId id="273" r:id="rId20"/>
    <p:sldId id="270" r:id="rId21"/>
    <p:sldId id="271" r:id="rId22"/>
    <p:sldId id="274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Lato Black" panose="020F0502020204030204" pitchFamily="34" charset="0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354DDE-19B7-4E5A-A846-A22808515A8E}">
  <a:tblStyle styleId="{CF354DDE-19B7-4E5A-A846-A22808515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3350DF-8C4E-48D5-92CE-D8E911387A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8310"/>
  </p:normalViewPr>
  <p:slideViewPr>
    <p:cSldViewPr snapToGrid="0">
      <p:cViewPr varScale="1">
        <p:scale>
          <a:sx n="144" d="100"/>
          <a:sy n="144" d="100"/>
        </p:scale>
        <p:origin x="6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fabac0c8c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fabac0c8c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0bf634b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0bf634b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61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0bf634b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0bf634b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361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0bf634b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0bf634b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175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0bf634b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0bf634b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9e811e57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9e811e57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0bf634b7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0bf634b7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9e811e5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9e811e5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0bf634b79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0bf634b79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0bf634b79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0bf634b79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0bf634b79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0bf634b79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10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abac0c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abac0c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9e811e57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9e811e57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57782e97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57782e97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abac0c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abac0c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6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abac0c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abac0c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7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abac0c8c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abac0c8c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user-id </a:t>
            </a:r>
            <a:r>
              <a:rPr lang="ko-KR" altLang="en-US" dirty="0"/>
              <a:t>별 </a:t>
            </a:r>
            <a:r>
              <a:rPr lang="en-US" altLang="ko-KR" dirty="0"/>
              <a:t>item </a:t>
            </a:r>
            <a:r>
              <a:rPr lang="ko-KR" altLang="en-US" dirty="0"/>
              <a:t>개수의 통계량 </a:t>
            </a:r>
            <a:r>
              <a:rPr lang="en-US" altLang="ko-KR" dirty="0"/>
              <a:t>:</a:t>
            </a:r>
            <a:r>
              <a:rPr lang="ko-KR" altLang="en-US" dirty="0"/>
              <a:t> 최소 </a:t>
            </a:r>
            <a:r>
              <a:rPr lang="en-US" altLang="ko-KR" dirty="0"/>
              <a:t>3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e811e5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9e811e5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9e811e5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9e811e5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9e811e57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9e811e57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9e811e57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9e811e57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 인하 인공지능 챌린지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6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Team : MI-Lab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12181898  허건혁</a:t>
            </a:r>
            <a:endParaRPr lang="en-US" altLang="ko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12191870</a:t>
            </a:r>
            <a:r>
              <a:rPr lang="ko" altLang="en-US" dirty="0"/>
              <a:t> </a:t>
            </a:r>
            <a:r>
              <a:rPr lang="ko-KR" altLang="en-US" dirty="0"/>
              <a:t> </a:t>
            </a:r>
            <a:r>
              <a:rPr lang="ko" altLang="en-US" dirty="0"/>
              <a:t>정봉기</a:t>
            </a:r>
            <a:endParaRPr lang="en-US" altLang="ko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12191876</a:t>
            </a:r>
            <a:r>
              <a:rPr lang="ko" altLang="en-US" dirty="0"/>
              <a:t> </a:t>
            </a:r>
            <a:r>
              <a:rPr lang="ko-KR" altLang="en-US" dirty="0"/>
              <a:t> </a:t>
            </a:r>
            <a:r>
              <a:rPr lang="ko" altLang="en-US" dirty="0"/>
              <a:t>한승현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GCN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AB7354-074D-D614-8FE7-BD249B57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756194"/>
            <a:ext cx="7772400" cy="2967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A6498C-43E6-C1B0-D63D-1783FA863D1E}"/>
              </a:ext>
            </a:extLst>
          </p:cNvPr>
          <p:cNvSpPr txBox="1"/>
          <p:nvPr/>
        </p:nvSpPr>
        <p:spPr>
          <a:xfrm>
            <a:off x="729450" y="4928056"/>
            <a:ext cx="2000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참고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</a:t>
            </a:r>
            <a:r>
              <a:rPr kumimoji="1" lang="en" altLang="ko-KR" sz="800" dirty="0"/>
              <a:t>https://</a:t>
            </a:r>
            <a:r>
              <a:rPr kumimoji="1" lang="en" altLang="ko-KR" sz="800" dirty="0" err="1"/>
              <a:t>littlefoxdiary.tistory.com</a:t>
            </a:r>
            <a:r>
              <a:rPr kumimoji="1" lang="en" altLang="ko-KR" sz="800" dirty="0"/>
              <a:t>/17</a:t>
            </a:r>
            <a:endParaRPr kumimoji="1" lang="ko-Kore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81294-F41E-3726-FDC2-4228618D9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190" y="4599086"/>
            <a:ext cx="4445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GCN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11F556-0EA9-D36D-31D8-80FF604E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7" y="2004239"/>
            <a:ext cx="3841062" cy="2019300"/>
          </a:xfrm>
          <a:prstGeom prst="rect">
            <a:avLst/>
          </a:prstGeom>
        </p:spPr>
      </p:pic>
      <p:pic>
        <p:nvPicPr>
          <p:cNvPr id="4" name="그림 3" descr="도표, 원, 텍스트, 라인이(가) 표시된 사진&#10;&#10;자동 생성된 설명">
            <a:extLst>
              <a:ext uri="{FF2B5EF4-FFF2-40B4-BE49-F238E27FC236}">
                <a16:creationId xmlns:a16="http://schemas.microsoft.com/office/drawing/2014/main" id="{36AE4E07-E73A-81D0-21B1-88F2CFE78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23" y="2004238"/>
            <a:ext cx="4419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5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Light GCN</a:t>
            </a:r>
            <a:endParaRPr dirty="0"/>
          </a:p>
        </p:txBody>
      </p:sp>
      <p:pic>
        <p:nvPicPr>
          <p:cNvPr id="5" name="그림 4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060E4CA8-4B45-13CA-E164-938A8B40B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05" y="1586250"/>
            <a:ext cx="4137936" cy="30649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7FF324-F6DB-5E94-BE71-A0809DA12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9" y="2816824"/>
            <a:ext cx="3421355" cy="6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BM3</a:t>
            </a:r>
            <a:endParaRPr dirty="0"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663" y="1794203"/>
            <a:ext cx="5740677" cy="271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5-fold</a:t>
            </a:r>
            <a:endParaRPr/>
          </a:p>
        </p:txBody>
      </p:sp>
      <p:graphicFrame>
        <p:nvGraphicFramePr>
          <p:cNvPr id="151" name="Google Shape;151;p21"/>
          <p:cNvGraphicFramePr/>
          <p:nvPr/>
        </p:nvGraphicFramePr>
        <p:xfrm>
          <a:off x="1319225" y="1978688"/>
          <a:ext cx="2915850" cy="2902095"/>
        </p:xfrm>
        <a:graphic>
          <a:graphicData uri="http://schemas.openxmlformats.org/drawingml/2006/table">
            <a:tbl>
              <a:tblPr>
                <a:noFill/>
                <a:tableStyleId>{CF354DDE-19B7-4E5A-A846-A22808515A8E}</a:tableStyleId>
              </a:tblPr>
              <a:tblGrid>
                <a:gridCol w="145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6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user - item Interaction 3인경우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Train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Valid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A, B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C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A, C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B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B, C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2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위 3가지 경우에서 2개 추가 선택</a:t>
                      </a:r>
                      <a:endParaRPr b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2" name="Google Shape;152;p21"/>
          <p:cNvGraphicFramePr/>
          <p:nvPr>
            <p:extLst>
              <p:ext uri="{D42A27DB-BD31-4B8C-83A1-F6EECF244321}">
                <p14:modId xmlns:p14="http://schemas.microsoft.com/office/powerpoint/2010/main" val="4128337990"/>
              </p:ext>
            </p:extLst>
          </p:nvPr>
        </p:nvGraphicFramePr>
        <p:xfrm>
          <a:off x="5100775" y="1978650"/>
          <a:ext cx="2915850" cy="2936600"/>
        </p:xfrm>
        <a:graphic>
          <a:graphicData uri="http://schemas.openxmlformats.org/drawingml/2006/table">
            <a:tbl>
              <a:tblPr>
                <a:noFill/>
                <a:tableStyleId>{CF354DDE-19B7-4E5A-A846-A22808515A8E}</a:tableStyleId>
              </a:tblPr>
              <a:tblGrid>
                <a:gridCol w="145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8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user - item Interection 4인경우</a:t>
                      </a:r>
                      <a:endParaRPr b="1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Train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Valid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A, B, C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A, B, D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C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A, C, D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B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B, C, D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82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위 4가지 경우에서 1개 추가 선택</a:t>
                      </a:r>
                      <a:endParaRPr b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4529400" y="2268400"/>
            <a:ext cx="4108800" cy="26310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518288" y="2268388"/>
            <a:ext cx="4108800" cy="2631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Hyperparameter Tuning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62" y="2414550"/>
            <a:ext cx="3815488" cy="237345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22"/>
          <p:cNvSpPr txBox="1"/>
          <p:nvPr/>
        </p:nvSpPr>
        <p:spPr>
          <a:xfrm>
            <a:off x="5763738" y="2051000"/>
            <a:ext cx="16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Google Shape;139;p19">
            <a:extLst>
              <a:ext uri="{FF2B5EF4-FFF2-40B4-BE49-F238E27FC236}">
                <a16:creationId xmlns:a16="http://schemas.microsoft.com/office/drawing/2014/main" id="{E9CEA291-FA32-274E-750C-1E9B6B041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446179"/>
              </p:ext>
            </p:extLst>
          </p:nvPr>
        </p:nvGraphicFramePr>
        <p:xfrm>
          <a:off x="4718152" y="2418185"/>
          <a:ext cx="3815488" cy="2384155"/>
        </p:xfrm>
        <a:graphic>
          <a:graphicData uri="http://schemas.openxmlformats.org/drawingml/2006/table">
            <a:tbl>
              <a:tblPr>
                <a:noFill/>
                <a:tableStyleId>{CF354DDE-19B7-4E5A-A846-A22808515A8E}</a:tableStyleId>
              </a:tblPr>
              <a:tblGrid>
                <a:gridCol w="190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1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Parameter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0000FF"/>
                          </a:solidFill>
                        </a:rPr>
                        <a:t>Value</a:t>
                      </a:r>
                      <a:endParaRPr b="1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Embedding_Size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64,128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Feat_embed_dim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64, 128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N_layer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1, 2, 3, 4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FF0000"/>
                          </a:solidFill>
                        </a:rPr>
                        <a:t>Drop_out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0.3, </a:t>
                      </a:r>
                      <a:r>
                        <a:rPr lang="ko" b="1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4529400" y="2268400"/>
            <a:ext cx="4108800" cy="26310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518288" y="2268388"/>
            <a:ext cx="4108800" cy="2631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Hyperparameter Tuning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25" y="2425624"/>
            <a:ext cx="3816000" cy="23723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2" name="Google Shape;172;p23"/>
          <p:cNvSpPr txBox="1"/>
          <p:nvPr/>
        </p:nvSpPr>
        <p:spPr>
          <a:xfrm>
            <a:off x="5763738" y="2051000"/>
            <a:ext cx="16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4738050" y="2414538"/>
          <a:ext cx="3815500" cy="2373425"/>
        </p:xfrm>
        <a:graphic>
          <a:graphicData uri="http://schemas.openxmlformats.org/drawingml/2006/table">
            <a:tbl>
              <a:tblPr>
                <a:noFill/>
                <a:tableStyleId>{CF354DDE-19B7-4E5A-A846-A22808515A8E}</a:tableStyleId>
              </a:tblPr>
              <a:tblGrid>
                <a:gridCol w="95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rgbClr val="0000FF"/>
                          </a:solidFill>
                        </a:rPr>
                        <a:t>N_layer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rgbClr val="0000FF"/>
                          </a:solidFill>
                        </a:rPr>
                        <a:t>Embedding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rgbClr val="0000FF"/>
                          </a:solidFill>
                        </a:rPr>
                        <a:t>Feat_embed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rgbClr val="0000FF"/>
                          </a:solidFill>
                        </a:rPr>
                        <a:t>ndcg@50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4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256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128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0.0369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3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256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128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0.0368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4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128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128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0.0366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4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128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256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0.0366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4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128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64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0.03649</a:t>
                      </a:r>
                      <a:endParaRPr sz="1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graphicFrame>
        <p:nvGraphicFramePr>
          <p:cNvPr id="186" name="Google Shape;186;p25"/>
          <p:cNvGraphicFramePr/>
          <p:nvPr/>
        </p:nvGraphicFramePr>
        <p:xfrm>
          <a:off x="661000" y="2425600"/>
          <a:ext cx="1465400" cy="1462920"/>
        </p:xfrm>
        <a:graphic>
          <a:graphicData uri="http://schemas.openxmlformats.org/drawingml/2006/table">
            <a:tbl>
              <a:tblPr>
                <a:noFill/>
                <a:tableStyleId>{CF354DDE-19B7-4E5A-A846-A22808515A8E}</a:tableStyleId>
              </a:tblPr>
              <a:tblGrid>
                <a:gridCol w="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User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Item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2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A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1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25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2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25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3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7" name="Google Shape;187;p25"/>
          <p:cNvGraphicFramePr/>
          <p:nvPr/>
        </p:nvGraphicFramePr>
        <p:xfrm>
          <a:off x="2271725" y="2425600"/>
          <a:ext cx="1465400" cy="1462920"/>
        </p:xfrm>
        <a:graphic>
          <a:graphicData uri="http://schemas.openxmlformats.org/drawingml/2006/table">
            <a:tbl>
              <a:tblPr>
                <a:noFill/>
                <a:tableStyleId>{CF354DDE-19B7-4E5A-A846-A22808515A8E}</a:tableStyleId>
              </a:tblPr>
              <a:tblGrid>
                <a:gridCol w="72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User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Item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2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A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2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25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1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25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3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8" name="Google Shape;188;p25"/>
          <p:cNvGraphicFramePr/>
          <p:nvPr/>
        </p:nvGraphicFramePr>
        <p:xfrm>
          <a:off x="3873375" y="2425600"/>
          <a:ext cx="1465400" cy="1462920"/>
        </p:xfrm>
        <a:graphic>
          <a:graphicData uri="http://schemas.openxmlformats.org/drawingml/2006/table">
            <a:tbl>
              <a:tblPr>
                <a:noFill/>
                <a:tableStyleId>{CF354DDE-19B7-4E5A-A846-A22808515A8E}</a:tableStyleId>
              </a:tblPr>
              <a:tblGrid>
                <a:gridCol w="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User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Item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2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A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1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25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3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25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2</a:t>
                      </a:r>
                      <a:endParaRPr sz="1200"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9" name="Google Shape;189;p25"/>
          <p:cNvSpPr/>
          <p:nvPr/>
        </p:nvSpPr>
        <p:spPr>
          <a:xfrm>
            <a:off x="7431500" y="2021225"/>
            <a:ext cx="1144200" cy="591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7431500" y="2861400"/>
            <a:ext cx="1144200" cy="591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7431500" y="3701575"/>
            <a:ext cx="1144200" cy="591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5605588" y="2861388"/>
            <a:ext cx="1559100" cy="38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25"/>
          <p:cNvCxnSpPr>
            <a:endCxn id="189" idx="1"/>
          </p:cNvCxnSpPr>
          <p:nvPr/>
        </p:nvCxnSpPr>
        <p:spPr>
          <a:xfrm rot="10800000" flipH="1">
            <a:off x="5224400" y="2316875"/>
            <a:ext cx="2207100" cy="661500"/>
          </a:xfrm>
          <a:prstGeom prst="bentConnector3">
            <a:avLst>
              <a:gd name="adj1" fmla="val 12496"/>
            </a:avLst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5"/>
          <p:cNvCxnSpPr>
            <a:endCxn id="189" idx="1"/>
          </p:cNvCxnSpPr>
          <p:nvPr/>
        </p:nvCxnSpPr>
        <p:spPr>
          <a:xfrm rot="10800000" flipH="1">
            <a:off x="3598400" y="2316875"/>
            <a:ext cx="3833100" cy="1055700"/>
          </a:xfrm>
          <a:prstGeom prst="bentConnector3">
            <a:avLst>
              <a:gd name="adj1" fmla="val 5400"/>
            </a:avLst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6" name="Google Shape;196;p25"/>
          <p:cNvSpPr txBox="1"/>
          <p:nvPr/>
        </p:nvSpPr>
        <p:spPr>
          <a:xfrm>
            <a:off x="651950" y="3888500"/>
            <a:ext cx="1483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Lato"/>
                <a:ea typeface="Lato"/>
                <a:cs typeface="Lato"/>
                <a:sym typeface="Lato"/>
              </a:rPr>
              <a:t>model 1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2262675" y="3888500"/>
            <a:ext cx="1483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Lato"/>
                <a:ea typeface="Lato"/>
                <a:cs typeface="Lato"/>
                <a:sym typeface="Lato"/>
              </a:rPr>
              <a:t>model 2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873400" y="3888500"/>
            <a:ext cx="1483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Lato"/>
                <a:ea typeface="Lato"/>
                <a:cs typeface="Lato"/>
                <a:sym typeface="Lato"/>
              </a:rPr>
              <a:t>model 3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Google Shape;199;p25"/>
          <p:cNvCxnSpPr>
            <a:endCxn id="189" idx="1"/>
          </p:cNvCxnSpPr>
          <p:nvPr/>
        </p:nvCxnSpPr>
        <p:spPr>
          <a:xfrm rot="10800000" flipH="1">
            <a:off x="2012000" y="2316875"/>
            <a:ext cx="5419500" cy="661500"/>
          </a:xfrm>
          <a:prstGeom prst="bentConnector3">
            <a:avLst>
              <a:gd name="adj1" fmla="val 3456"/>
            </a:avLst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2" name="Google Shape;193;p25">
            <a:extLst>
              <a:ext uri="{FF2B5EF4-FFF2-40B4-BE49-F238E27FC236}">
                <a16:creationId xmlns:a16="http://schemas.microsoft.com/office/drawing/2014/main" id="{3DCB8A57-30C0-D605-D907-D82244CF2212}"/>
              </a:ext>
            </a:extLst>
          </p:cNvPr>
          <p:cNvSpPr txBox="1"/>
          <p:nvPr/>
        </p:nvSpPr>
        <p:spPr>
          <a:xfrm>
            <a:off x="5586188" y="2632325"/>
            <a:ext cx="1483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latin typeface="Lato"/>
                <a:ea typeface="Lato"/>
                <a:cs typeface="Lato"/>
                <a:sym typeface="Lato"/>
              </a:rPr>
              <a:t>Weight</a:t>
            </a:r>
            <a:endParaRPr sz="1200" b="1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Google Shape;200;p25">
            <a:extLst>
              <a:ext uri="{FF2B5EF4-FFF2-40B4-BE49-F238E27FC236}">
                <a16:creationId xmlns:a16="http://schemas.microsoft.com/office/drawing/2014/main" id="{7646B319-895F-C340-1CA8-7A0E4551F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160862"/>
              </p:ext>
            </p:extLst>
          </p:nvPr>
        </p:nvGraphicFramePr>
        <p:xfrm>
          <a:off x="5604288" y="3504897"/>
          <a:ext cx="1465400" cy="1462950"/>
        </p:xfrm>
        <a:graphic>
          <a:graphicData uri="http://schemas.openxmlformats.org/drawingml/2006/table">
            <a:tbl>
              <a:tblPr>
                <a:noFill/>
                <a:tableStyleId>{CF354DDE-19B7-4E5A-A846-A22808515A8E}</a:tableStyleId>
              </a:tblPr>
              <a:tblGrid>
                <a:gridCol w="14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          </a:t>
                      </a:r>
                      <a:r>
                        <a:rPr lang="en-US" altLang="ko" sz="12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    </a:t>
                      </a:r>
                      <a:r>
                        <a:rPr lang="ko" sz="12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/ #Model</a:t>
                      </a:r>
                      <a:endParaRPr sz="12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Google Shape;201;p25">
            <a:extLst>
              <a:ext uri="{FF2B5EF4-FFF2-40B4-BE49-F238E27FC236}">
                <a16:creationId xmlns:a16="http://schemas.microsoft.com/office/drawing/2014/main" id="{72E7C6DC-2845-FFDC-CF30-1FBD73D427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694" y="3988706"/>
            <a:ext cx="381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2;p25">
            <a:extLst>
              <a:ext uri="{FF2B5EF4-FFF2-40B4-BE49-F238E27FC236}">
                <a16:creationId xmlns:a16="http://schemas.microsoft.com/office/drawing/2014/main" id="{ABBCB6BF-01CA-12EA-EF80-F398721EA1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784" y="4480209"/>
            <a:ext cx="10572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 title="Chart"/>
          <p:cNvPicPr preferRelativeResize="0"/>
          <p:nvPr/>
        </p:nvPicPr>
        <p:blipFill rotWithShape="1">
          <a:blip r:embed="rId3">
            <a:alphaModFix/>
          </a:blip>
          <a:srcRect l="11369" r="6481"/>
          <a:stretch/>
        </p:blipFill>
        <p:spPr>
          <a:xfrm>
            <a:off x="729450" y="2047800"/>
            <a:ext cx="3561726" cy="268075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결과</a:t>
            </a:r>
            <a:endParaRPr dirty="0"/>
          </a:p>
        </p:txBody>
      </p:sp>
      <p:graphicFrame>
        <p:nvGraphicFramePr>
          <p:cNvPr id="209" name="Google Shape;209;p26"/>
          <p:cNvGraphicFramePr/>
          <p:nvPr>
            <p:extLst>
              <p:ext uri="{D42A27DB-BD31-4B8C-83A1-F6EECF244321}">
                <p14:modId xmlns:p14="http://schemas.microsoft.com/office/powerpoint/2010/main" val="1884450375"/>
              </p:ext>
            </p:extLst>
          </p:nvPr>
        </p:nvGraphicFramePr>
        <p:xfrm>
          <a:off x="4572001" y="2502413"/>
          <a:ext cx="3955188" cy="1771500"/>
        </p:xfrm>
        <a:graphic>
          <a:graphicData uri="http://schemas.openxmlformats.org/drawingml/2006/table">
            <a:tbl>
              <a:tblPr>
                <a:noFill/>
                <a:tableStyleId>{453350DF-8C4E-48D5-92CE-D8E911387AB1}</a:tableStyleId>
              </a:tblPr>
              <a:tblGrid>
                <a:gridCol w="1549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191">
                  <a:extLst>
                    <a:ext uri="{9D8B030D-6E8A-4147-A177-3AD203B41FA5}">
                      <a16:colId xmlns:a16="http://schemas.microsoft.com/office/drawing/2014/main" val="3203679541"/>
                    </a:ext>
                  </a:extLst>
                </a:gridCol>
                <a:gridCol w="46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dk2"/>
                          </a:solidFill>
                        </a:rPr>
                        <a:t>Ensemble Method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2"/>
                          </a:solidFill>
                        </a:rPr>
                        <a:t>Weight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2"/>
                          </a:solidFill>
                        </a:rPr>
                        <a:t>Id = 1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2"/>
                          </a:solidFill>
                        </a:rPr>
                        <a:t>Id = 2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2"/>
                          </a:solidFill>
                        </a:rPr>
                        <a:t>Id = 3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Hard_Voting</a:t>
                      </a:r>
                      <a:endParaRPr sz="1000" b="1" dirty="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0</a:t>
                      </a:r>
                      <a:endParaRPr sz="1000" b="1" dirty="0"/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3</a:t>
                      </a:r>
                      <a:endParaRPr sz="10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3</a:t>
                      </a:r>
                      <a:endParaRPr sz="1000" b="1" dirty="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3</a:t>
                      </a:r>
                      <a:endParaRPr sz="10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Weighted_Voting_1</a:t>
                      </a:r>
                      <a:endParaRPr sz="1000" b="1" dirty="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             / # model</a:t>
                      </a:r>
                      <a:endParaRPr sz="1000" b="1" dirty="0"/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3.416</a:t>
                      </a:r>
                      <a:endParaRPr sz="10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3.291</a:t>
                      </a:r>
                      <a:endParaRPr sz="10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3.166</a:t>
                      </a:r>
                      <a:endParaRPr sz="10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Weighted_Voting_2</a:t>
                      </a:r>
                      <a:endParaRPr sz="1000" b="1" dirty="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/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5.631</a:t>
                      </a:r>
                      <a:endParaRPr sz="10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5.131</a:t>
                      </a:r>
                      <a:endParaRPr sz="10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4.631</a:t>
                      </a:r>
                      <a:endParaRPr sz="1000" b="1" dirty="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Google Shape;201;p25">
            <a:extLst>
              <a:ext uri="{FF2B5EF4-FFF2-40B4-BE49-F238E27FC236}">
                <a16:creationId xmlns:a16="http://schemas.microsoft.com/office/drawing/2014/main" id="{DFB3FE35-0C96-C47E-F331-F829F3EB794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882" y="3424907"/>
            <a:ext cx="278692" cy="345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02;p25">
            <a:extLst>
              <a:ext uri="{FF2B5EF4-FFF2-40B4-BE49-F238E27FC236}">
                <a16:creationId xmlns:a16="http://schemas.microsoft.com/office/drawing/2014/main" id="{DD0796E2-B6FE-D253-78E0-51918F12263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5942" y="3894826"/>
            <a:ext cx="773369" cy="37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결과</a:t>
            </a:r>
            <a:endParaRPr dirty="0"/>
          </a:p>
        </p:txBody>
      </p:sp>
      <p:graphicFrame>
        <p:nvGraphicFramePr>
          <p:cNvPr id="2" name="Google Shape;210;p26">
            <a:extLst>
              <a:ext uri="{FF2B5EF4-FFF2-40B4-BE49-F238E27FC236}">
                <a16:creationId xmlns:a16="http://schemas.microsoft.com/office/drawing/2014/main" id="{40CF7990-9928-57A0-98C6-0F206098D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020624"/>
              </p:ext>
            </p:extLst>
          </p:nvPr>
        </p:nvGraphicFramePr>
        <p:xfrm>
          <a:off x="864440" y="1945533"/>
          <a:ext cx="7688699" cy="2600525"/>
        </p:xfrm>
        <a:graphic>
          <a:graphicData uri="http://schemas.openxmlformats.org/drawingml/2006/table">
            <a:tbl>
              <a:tblPr>
                <a:noFill/>
                <a:tableStyleId>{453350DF-8C4E-48D5-92CE-D8E911387AB1}</a:tableStyleId>
              </a:tblPr>
              <a:tblGrid>
                <a:gridCol w="1774998">
                  <a:extLst>
                    <a:ext uri="{9D8B030D-6E8A-4147-A177-3AD203B41FA5}">
                      <a16:colId xmlns:a16="http://schemas.microsoft.com/office/drawing/2014/main" val="1731100305"/>
                    </a:ext>
                  </a:extLst>
                </a:gridCol>
                <a:gridCol w="178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98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FFFF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Type</a:t>
                      </a:r>
                      <a:endParaRPr dirty="0">
                        <a:solidFill>
                          <a:srgbClr val="FFFFFF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>
                          <a:solidFill>
                            <a:srgbClr val="FFFFFF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Weight</a:t>
                      </a:r>
                      <a:endParaRPr dirty="0">
                        <a:solidFill>
                          <a:srgbClr val="FFFFFF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FFFF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Public(30%)</a:t>
                      </a:r>
                      <a:endParaRPr dirty="0">
                        <a:solidFill>
                          <a:srgbClr val="FFFFFF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Private</a:t>
                      </a:r>
                      <a:endParaRPr>
                        <a:solidFill>
                          <a:srgbClr val="FFFFFF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38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BM3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0.0359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Lato"/>
                          <a:ea typeface="Lato"/>
                          <a:cs typeface="Lato"/>
                          <a:sym typeface="Lato"/>
                        </a:rPr>
                        <a:t>0.0370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38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Hard_voting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0.0386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0.0399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38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weighted_voting_1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 </a:t>
                      </a:r>
                      <a:r>
                        <a:rPr lang="en-US" altLang="ko-KR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/ (#</a:t>
                      </a:r>
                      <a:r>
                        <a:rPr lang="ko-KR" altLang="en-US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-US" altLang="ko-KR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Model)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Lato"/>
                          <a:ea typeface="Lato"/>
                          <a:cs typeface="Lato"/>
                          <a:sym typeface="Lato"/>
                        </a:rPr>
                        <a:t>0.0414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0.0428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38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weighted_voting_2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0.0428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0.0442</a:t>
                      </a:r>
                      <a:endParaRPr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Google Shape;201;p25">
            <a:extLst>
              <a:ext uri="{FF2B5EF4-FFF2-40B4-BE49-F238E27FC236}">
                <a16:creationId xmlns:a16="http://schemas.microsoft.com/office/drawing/2014/main" id="{6A3D31FD-2970-69FB-378D-6EA8657949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567" y="3496015"/>
            <a:ext cx="429658" cy="5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2;p25">
            <a:extLst>
              <a:ext uri="{FF2B5EF4-FFF2-40B4-BE49-F238E27FC236}">
                <a16:creationId xmlns:a16="http://schemas.microsoft.com/office/drawing/2014/main" id="{25F74CA9-1C4D-4366-F08D-FD4E14CF00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627" y="3991875"/>
            <a:ext cx="1192300" cy="590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9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/>
              <a:t>데이터</a:t>
            </a:r>
            <a:br>
              <a:rPr lang="ko" sz="1800" dirty="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/>
              <a:t>모델</a:t>
            </a:r>
            <a:br>
              <a:rPr lang="ko" sz="1800" dirty="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/>
              <a:t>결과</a:t>
            </a:r>
            <a:br>
              <a:rPr lang="ko" sz="1800" dirty="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sz="1800" dirty="0"/>
              <a:t>실패한 시도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시도1 : submission 후처리</a:t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975" y="2238022"/>
            <a:ext cx="1124675" cy="1124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300" y="3781734"/>
            <a:ext cx="1124675" cy="1124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500" y="2238013"/>
            <a:ext cx="1124675" cy="11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238013"/>
            <a:ext cx="1124675" cy="11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7650" y="3781725"/>
            <a:ext cx="1124675" cy="11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8950" y="3781725"/>
            <a:ext cx="1124675" cy="11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5782750" y="2758025"/>
            <a:ext cx="711675" cy="7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5733225" y="1657700"/>
            <a:ext cx="3336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Lato"/>
                <a:ea typeface="Lato"/>
                <a:cs typeface="Lato"/>
                <a:sym typeface="Lato"/>
              </a:rPr>
              <a:t> [인기상품 우선 추천]</a:t>
            </a:r>
            <a:br>
              <a:rPr lang="ko" b="1" dirty="0">
                <a:latin typeface="Lato"/>
                <a:ea typeface="Lato"/>
                <a:cs typeface="Lato"/>
                <a:sym typeface="Lato"/>
              </a:rPr>
            </a:br>
            <a:endParaRPr sz="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Lato"/>
                <a:ea typeface="Lato"/>
                <a:cs typeface="Lato"/>
                <a:sym typeface="Lato"/>
              </a:rPr>
              <a:t>인기상품 Top 50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 b="1" dirty="0">
                <a:latin typeface="Lato"/>
                <a:ea typeface="Lato"/>
                <a:cs typeface="Lato"/>
                <a:sym typeface="Lato"/>
              </a:rPr>
              <a:t>user-item 정보가 4이하인 경우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 b="1" dirty="0">
                <a:latin typeface="Lato"/>
                <a:ea typeface="Lato"/>
                <a:cs typeface="Lato"/>
                <a:sym typeface="Lato"/>
              </a:rPr>
              <a:t>ndcg@50 : </a:t>
            </a:r>
            <a:r>
              <a:rPr lang="ko-KR" altLang="en-US" b="1" dirty="0">
                <a:latin typeface="Lato"/>
                <a:ea typeface="Lato"/>
                <a:cs typeface="Lato"/>
                <a:sym typeface="Lato"/>
              </a:rPr>
              <a:t>약 </a:t>
            </a:r>
            <a:r>
              <a:rPr lang="en-US" altLang="ko-KR" b="1" dirty="0">
                <a:latin typeface="Lato"/>
                <a:ea typeface="Lato"/>
                <a:cs typeface="Lato"/>
                <a:sym typeface="Lato"/>
              </a:rPr>
              <a:t>0.02</a:t>
            </a:r>
            <a:r>
              <a:rPr lang="ko" alt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b="1" dirty="0">
                <a:latin typeface="Lato"/>
                <a:ea typeface="Lato"/>
                <a:cs typeface="Lato"/>
                <a:sym typeface="Lato"/>
              </a:rPr>
              <a:t>감소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727650" y="1335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시도2 : 연결성분 데이터 분할</a:t>
            </a:r>
            <a:endParaRPr/>
          </a:p>
        </p:txBody>
      </p:sp>
      <p:graphicFrame>
        <p:nvGraphicFramePr>
          <p:cNvPr id="230" name="Google Shape;230;p28"/>
          <p:cNvGraphicFramePr/>
          <p:nvPr/>
        </p:nvGraphicFramePr>
        <p:xfrm>
          <a:off x="4572000" y="2094300"/>
          <a:ext cx="3596250" cy="1188630"/>
        </p:xfrm>
        <a:graphic>
          <a:graphicData uri="http://schemas.openxmlformats.org/drawingml/2006/table">
            <a:tbl>
              <a:tblPr>
                <a:noFill/>
                <a:tableStyleId>{CF354DDE-19B7-4E5A-A846-A22808515A8E}</a:tableStyleId>
              </a:tblPr>
              <a:tblGrid>
                <a:gridCol w="119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Case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Rating_All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Rating = 5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Counts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255,392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240,154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Connected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255,392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239,670</a:t>
                      </a:r>
                      <a:endParaRPr b="1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1" name="Google Shape;231;p28"/>
          <p:cNvSpPr/>
          <p:nvPr/>
        </p:nvSpPr>
        <p:spPr>
          <a:xfrm>
            <a:off x="1122425" y="2240275"/>
            <a:ext cx="342900" cy="342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1122425" y="2781300"/>
            <a:ext cx="342900" cy="342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1122425" y="3322325"/>
            <a:ext cx="342900" cy="342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1122425" y="4480550"/>
            <a:ext cx="342900" cy="342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122425" y="3863350"/>
            <a:ext cx="342900" cy="342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2935975" y="2240275"/>
            <a:ext cx="342900" cy="342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2935975" y="2781300"/>
            <a:ext cx="342900" cy="342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2935975" y="3322325"/>
            <a:ext cx="342900" cy="342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2935975" y="3863350"/>
            <a:ext cx="342900" cy="342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2935975" y="4480550"/>
            <a:ext cx="342900" cy="342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28"/>
          <p:cNvCxnSpPr>
            <a:stCxn id="231" idx="6"/>
            <a:endCxn id="236" idx="2"/>
          </p:cNvCxnSpPr>
          <p:nvPr/>
        </p:nvCxnSpPr>
        <p:spPr>
          <a:xfrm>
            <a:off x="1465325" y="2411725"/>
            <a:ext cx="147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28"/>
          <p:cNvCxnSpPr>
            <a:stCxn id="231" idx="6"/>
            <a:endCxn id="237" idx="2"/>
          </p:cNvCxnSpPr>
          <p:nvPr/>
        </p:nvCxnSpPr>
        <p:spPr>
          <a:xfrm>
            <a:off x="1465325" y="2411725"/>
            <a:ext cx="1470600" cy="54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8"/>
          <p:cNvCxnSpPr>
            <a:stCxn id="232" idx="6"/>
            <a:endCxn id="237" idx="2"/>
          </p:cNvCxnSpPr>
          <p:nvPr/>
        </p:nvCxnSpPr>
        <p:spPr>
          <a:xfrm>
            <a:off x="1465325" y="2952750"/>
            <a:ext cx="147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8"/>
          <p:cNvCxnSpPr/>
          <p:nvPr/>
        </p:nvCxnSpPr>
        <p:spPr>
          <a:xfrm>
            <a:off x="1465325" y="3493775"/>
            <a:ext cx="147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8"/>
          <p:cNvCxnSpPr>
            <a:stCxn id="231" idx="6"/>
            <a:endCxn id="239" idx="2"/>
          </p:cNvCxnSpPr>
          <p:nvPr/>
        </p:nvCxnSpPr>
        <p:spPr>
          <a:xfrm>
            <a:off x="1465325" y="2411725"/>
            <a:ext cx="1470600" cy="16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8"/>
          <p:cNvCxnSpPr/>
          <p:nvPr/>
        </p:nvCxnSpPr>
        <p:spPr>
          <a:xfrm>
            <a:off x="1465325" y="4034800"/>
            <a:ext cx="147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8"/>
          <p:cNvCxnSpPr>
            <a:stCxn id="234" idx="6"/>
            <a:endCxn id="240" idx="2"/>
          </p:cNvCxnSpPr>
          <p:nvPr/>
        </p:nvCxnSpPr>
        <p:spPr>
          <a:xfrm>
            <a:off x="1465325" y="4652000"/>
            <a:ext cx="147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8"/>
          <p:cNvCxnSpPr>
            <a:stCxn id="235" idx="6"/>
            <a:endCxn id="237" idx="2"/>
          </p:cNvCxnSpPr>
          <p:nvPr/>
        </p:nvCxnSpPr>
        <p:spPr>
          <a:xfrm rot="10800000" flipH="1">
            <a:off x="1465325" y="2952700"/>
            <a:ext cx="1470600" cy="108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28"/>
          <p:cNvSpPr txBox="1"/>
          <p:nvPr/>
        </p:nvSpPr>
        <p:spPr>
          <a:xfrm>
            <a:off x="933875" y="1833050"/>
            <a:ext cx="720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Lato"/>
                <a:ea typeface="Lato"/>
                <a:cs typeface="Lato"/>
                <a:sym typeface="Lato"/>
              </a:rPr>
              <a:t>User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2787325" y="1890200"/>
            <a:ext cx="640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Lato"/>
                <a:ea typeface="Lato"/>
                <a:cs typeface="Lato"/>
                <a:sym typeface="Lato"/>
              </a:rPr>
              <a:t>Item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4572000" y="3507775"/>
            <a:ext cx="3596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 [연결그래프 분할 시도]</a:t>
            </a:r>
            <a:br>
              <a:rPr lang="ko" b="1">
                <a:latin typeface="Lato"/>
                <a:ea typeface="Lato"/>
                <a:cs typeface="Lato"/>
                <a:sym typeface="Lato"/>
              </a:rPr>
            </a:b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Using DFS to find Connected Graph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All node was connected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Only Rating=5 nodes were almost connected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1001750" y="2138250"/>
            <a:ext cx="2369700" cy="21978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1080350" y="4440475"/>
            <a:ext cx="2246100" cy="4380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A4238-D68C-9A93-07C4-277E7AA0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700" cy="3143103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ko-Kore-KR" sz="7000" dirty="0"/>
              <a:t>Q &amp; A</a:t>
            </a:r>
            <a:endParaRPr kumimoji="1" lang="ko-Kore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99173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대회</a:t>
            </a:r>
            <a:r>
              <a:rPr lang="ko-KR" altLang="en-US" dirty="0"/>
              <a:t> 설명</a:t>
            </a:r>
            <a:endParaRPr dirty="0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B53BBC18-2900-E876-39FE-033063F2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395966"/>
            <a:ext cx="893685" cy="893685"/>
          </a:xfrm>
          <a:prstGeom prst="rect">
            <a:avLst/>
          </a:prstGeom>
        </p:spPr>
      </p:pic>
      <p:pic>
        <p:nvPicPr>
          <p:cNvPr id="7" name="그림 6" descr="스크린샷, 디자인, 예술이(가) 표시된 사진&#10;&#10;자동 생성된 설명">
            <a:extLst>
              <a:ext uri="{FF2B5EF4-FFF2-40B4-BE49-F238E27FC236}">
                <a16:creationId xmlns:a16="http://schemas.microsoft.com/office/drawing/2014/main" id="{C9B30EB7-B7A9-7531-712E-433B50ACC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93" y="2307188"/>
            <a:ext cx="893685" cy="893685"/>
          </a:xfrm>
          <a:prstGeom prst="rect">
            <a:avLst/>
          </a:prstGeom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16D88584-7459-4D6B-AB30-0DA3A329D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111" y="2387087"/>
            <a:ext cx="893685" cy="893685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D6203DA7-F1A4-6DD6-0118-8CAA50010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734" y="3896283"/>
            <a:ext cx="893685" cy="893685"/>
          </a:xfrm>
          <a:prstGeom prst="rect">
            <a:avLst/>
          </a:prstGeom>
        </p:spPr>
      </p:pic>
      <p:pic>
        <p:nvPicPr>
          <p:cNvPr id="13" name="그림 12" descr="스크린샷, 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BD43EE37-9EE6-A1A2-EF2B-57C16D8F7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6364" y="3896283"/>
            <a:ext cx="893685" cy="893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34965A-B6D4-38E6-4EED-061CA5451593}"/>
              </a:ext>
            </a:extLst>
          </p:cNvPr>
          <p:cNvSpPr txBox="1"/>
          <p:nvPr/>
        </p:nvSpPr>
        <p:spPr>
          <a:xfrm>
            <a:off x="910033" y="340902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user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3BF9A-5378-A535-AAB0-C65A593D5E1D}"/>
              </a:ext>
            </a:extLst>
          </p:cNvPr>
          <p:cNvSpPr txBox="1"/>
          <p:nvPr/>
        </p:nvSpPr>
        <p:spPr>
          <a:xfrm>
            <a:off x="3932876" y="332024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item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4C816-CCD8-A368-98AC-3075BD7F8FD7}"/>
              </a:ext>
            </a:extLst>
          </p:cNvPr>
          <p:cNvSpPr txBox="1"/>
          <p:nvPr/>
        </p:nvSpPr>
        <p:spPr>
          <a:xfrm>
            <a:off x="7130503" y="340902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rating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27ED2-B71B-1F41-9E92-614DA90379E1}"/>
              </a:ext>
            </a:extLst>
          </p:cNvPr>
          <p:cNvSpPr txBox="1"/>
          <p:nvPr/>
        </p:nvSpPr>
        <p:spPr>
          <a:xfrm>
            <a:off x="2987216" y="47899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image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5E5538-8C56-993A-A10A-305263628AA5}"/>
              </a:ext>
            </a:extLst>
          </p:cNvPr>
          <p:cNvSpPr txBox="1"/>
          <p:nvPr/>
        </p:nvSpPr>
        <p:spPr>
          <a:xfrm>
            <a:off x="4873973" y="478996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text</a:t>
            </a:r>
            <a:endParaRPr kumimoji="1" lang="ko-Kore-KR" altLang="en-US" dirty="0"/>
          </a:p>
        </p:txBody>
      </p:sp>
      <p:pic>
        <p:nvPicPr>
          <p:cNvPr id="20" name="그림 19" descr="블랙, 어둠이(가) 표시된 사진&#10;&#10;자동 생성된 설명">
            <a:extLst>
              <a:ext uri="{FF2B5EF4-FFF2-40B4-BE49-F238E27FC236}">
                <a16:creationId xmlns:a16="http://schemas.microsoft.com/office/drawing/2014/main" id="{CCFCCAA5-6B19-9082-8F25-2DCCEAD304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0906" y="2517490"/>
            <a:ext cx="853616" cy="853616"/>
          </a:xfrm>
          <a:prstGeom prst="rect">
            <a:avLst/>
          </a:prstGeom>
        </p:spPr>
      </p:pic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id="{59CCB17C-A79C-F79E-F3AB-908B5DED4D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6331" y="2465894"/>
            <a:ext cx="853616" cy="853616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1B0050F3-EBE4-3394-F391-05B3BE64A7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9629" y="3371106"/>
            <a:ext cx="467557" cy="467557"/>
          </a:xfrm>
          <a:prstGeom prst="rect">
            <a:avLst/>
          </a:prstGeom>
        </p:spPr>
      </p:pic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080CDFA4-36B5-0BB5-35B7-8A01B4790D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730542" y="3371105"/>
            <a:ext cx="467557" cy="4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평가 산식</a:t>
            </a:r>
            <a:br>
              <a:rPr lang="en-US" altLang="ko-KR" dirty="0"/>
            </a:br>
            <a:endParaRPr dirty="0"/>
          </a:p>
        </p:txBody>
      </p:sp>
      <p:pic>
        <p:nvPicPr>
          <p:cNvPr id="3" name="그림 2" descr="텍스트, 영수증, 대수학이(가) 표시된 사진&#10;&#10;자동 생성된 설명">
            <a:extLst>
              <a:ext uri="{FF2B5EF4-FFF2-40B4-BE49-F238E27FC236}">
                <a16:creationId xmlns:a16="http://schemas.microsoft.com/office/drawing/2014/main" id="{AA72F131-4D3C-4939-89FB-A2FA419AB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46324"/>
            <a:ext cx="7772400" cy="26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0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데이터</a:t>
            </a:r>
            <a:endParaRPr dirty="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97" y="2201468"/>
            <a:ext cx="4490797" cy="254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074" y="2162460"/>
            <a:ext cx="1731503" cy="2093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선정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300" y="2093900"/>
            <a:ext cx="5666564" cy="15210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08" name="Google Shape;108;p16"/>
          <p:cNvGraphicFramePr/>
          <p:nvPr>
            <p:extLst>
              <p:ext uri="{D42A27DB-BD31-4B8C-83A1-F6EECF244321}">
                <p14:modId xmlns:p14="http://schemas.microsoft.com/office/powerpoint/2010/main" val="1576265534"/>
              </p:ext>
            </p:extLst>
          </p:nvPr>
        </p:nvGraphicFramePr>
        <p:xfrm>
          <a:off x="2094301" y="3744632"/>
          <a:ext cx="5666562" cy="396210"/>
        </p:xfrm>
        <a:graphic>
          <a:graphicData uri="http://schemas.openxmlformats.org/drawingml/2006/table">
            <a:tbl>
              <a:tblPr>
                <a:noFill/>
                <a:tableStyleId>{CF354DDE-19B7-4E5A-A846-A22808515A8E}</a:tableStyleId>
              </a:tblPr>
              <a:tblGrid>
                <a:gridCol w="107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  Inha 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 192,403       62,989            1,254,441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99.9896%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11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564425" y="4717950"/>
            <a:ext cx="580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참고 : https://arxiv.org/pdf/2302.04473.pdf</a:t>
            </a:r>
            <a:r>
              <a:rPr lang="ko" sz="800">
                <a:latin typeface="Lato"/>
                <a:ea typeface="Lato"/>
                <a:cs typeface="Lato"/>
                <a:sym typeface="Lato"/>
              </a:rPr>
              <a:t>  - Table 6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선정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00" y="2291152"/>
            <a:ext cx="7172501" cy="24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800" y="2046362"/>
            <a:ext cx="7172501" cy="28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564425" y="4717950"/>
            <a:ext cx="580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참고 : https://arxiv.org/pdf/2302.04473.pdf</a:t>
            </a:r>
            <a:r>
              <a:rPr lang="ko" sz="800">
                <a:latin typeface="Lato"/>
                <a:ea typeface="Lato"/>
                <a:cs typeface="Lato"/>
                <a:sym typeface="Lato"/>
              </a:rPr>
              <a:t>  - Table 7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6057025" y="2146500"/>
            <a:ext cx="3071100" cy="239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3038250" y="2146500"/>
            <a:ext cx="3071100" cy="2399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-34900" y="2146500"/>
            <a:ext cx="3071100" cy="2399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ㅊ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모델 시도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1084263" y="2146500"/>
            <a:ext cx="10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DRAGON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800" y="2546700"/>
            <a:ext cx="2958002" cy="18886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p18"/>
          <p:cNvSpPr txBox="1"/>
          <p:nvPr/>
        </p:nvSpPr>
        <p:spPr>
          <a:xfrm>
            <a:off x="4047575" y="2146500"/>
            <a:ext cx="12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DualGNN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7414800" y="2146500"/>
            <a:ext cx="6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NCL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950" y="2546700"/>
            <a:ext cx="2909049" cy="18886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50" y="2546700"/>
            <a:ext cx="2958002" cy="18886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" name="Google Shape;132;p18"/>
          <p:cNvSpPr txBox="1"/>
          <p:nvPr/>
        </p:nvSpPr>
        <p:spPr>
          <a:xfrm>
            <a:off x="194274" y="4650325"/>
            <a:ext cx="597367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이외에 FM, FREEDOM, Multi-VAE, BSPM 등 좋은 성능을 보여주지 못함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선택 : BM3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2387250"/>
            <a:ext cx="3888449" cy="24188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19"/>
          <p:cNvGraphicFramePr/>
          <p:nvPr/>
        </p:nvGraphicFramePr>
        <p:xfrm>
          <a:off x="508875" y="2556613"/>
          <a:ext cx="3925200" cy="2080130"/>
        </p:xfrm>
        <a:graphic>
          <a:graphicData uri="http://schemas.openxmlformats.org/drawingml/2006/table">
            <a:tbl>
              <a:tblPr>
                <a:noFill/>
                <a:tableStyleId>{CF354DDE-19B7-4E5A-A846-A22808515A8E}</a:tableStyleId>
              </a:tblPr>
              <a:tblGrid>
                <a:gridCol w="19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Parameter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0000FF"/>
                          </a:solidFill>
                        </a:rPr>
                        <a:t>Value</a:t>
                      </a:r>
                      <a:endParaRPr b="1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Embedding_Size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64,128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Feat_embed_dim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64, 128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N_layer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1, 2, 3, 4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Drop_out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0.3, 0.5</a:t>
                      </a:r>
                      <a:endParaRPr b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7488</TotalTime>
  <Words>477</Words>
  <Application>Microsoft Macintosh PowerPoint</Application>
  <PresentationFormat>화면 슬라이드 쇼(16:9)</PresentationFormat>
  <Paragraphs>199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Lato</vt:lpstr>
      <vt:lpstr>Raleway</vt:lpstr>
      <vt:lpstr>Arial</vt:lpstr>
      <vt:lpstr>Lato Black</vt:lpstr>
      <vt:lpstr>Streamline</vt:lpstr>
      <vt:lpstr>2023 인하 인공지능 챌린지</vt:lpstr>
      <vt:lpstr>목차</vt:lpstr>
      <vt:lpstr>대회 설명</vt:lpstr>
      <vt:lpstr>평가 산식 </vt:lpstr>
      <vt:lpstr>데이터</vt:lpstr>
      <vt:lpstr>모델 선정</vt:lpstr>
      <vt:lpstr>모델 선정</vt:lpstr>
      <vt:lpstr>다양한 모델 시도</vt:lpstr>
      <vt:lpstr>최종 선택 : BM3</vt:lpstr>
      <vt:lpstr>GCN</vt:lpstr>
      <vt:lpstr>GCN</vt:lpstr>
      <vt:lpstr>Light GCN</vt:lpstr>
      <vt:lpstr>BM3</vt:lpstr>
      <vt:lpstr>5-fold</vt:lpstr>
      <vt:lpstr>Hyperparameter Tuning</vt:lpstr>
      <vt:lpstr>Hyperparameter Tuning </vt:lpstr>
      <vt:lpstr>결과</vt:lpstr>
      <vt:lpstr>결과</vt:lpstr>
      <vt:lpstr>결과</vt:lpstr>
      <vt:lpstr>시도1 : submission 후처리</vt:lpstr>
      <vt:lpstr>시도2 : 연결성분 데이터 분할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인하 인공지능 챌린지</dc:title>
  <cp:lastModifiedBy>허건혁</cp:lastModifiedBy>
  <cp:revision>6</cp:revision>
  <dcterms:modified xsi:type="dcterms:W3CDTF">2023-08-16T08:39:25Z</dcterms:modified>
</cp:coreProperties>
</file>