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48" r:id="rId2"/>
    <p:sldMasterId id="2147483660" r:id="rId3"/>
  </p:sldMasterIdLst>
  <p:notesMasterIdLst>
    <p:notesMasterId r:id="rId30"/>
  </p:notesMasterIdLst>
  <p:sldIdLst>
    <p:sldId id="295" r:id="rId4"/>
    <p:sldId id="283" r:id="rId5"/>
    <p:sldId id="305" r:id="rId6"/>
    <p:sldId id="272" r:id="rId7"/>
    <p:sldId id="306" r:id="rId8"/>
    <p:sldId id="319" r:id="rId9"/>
    <p:sldId id="322" r:id="rId10"/>
    <p:sldId id="342" r:id="rId11"/>
    <p:sldId id="333" r:id="rId12"/>
    <p:sldId id="320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41" r:id="rId21"/>
    <p:sldId id="330" r:id="rId22"/>
    <p:sldId id="331" r:id="rId23"/>
    <p:sldId id="334" r:id="rId24"/>
    <p:sldId id="335" r:id="rId25"/>
    <p:sldId id="336" r:id="rId26"/>
    <p:sldId id="337" r:id="rId27"/>
    <p:sldId id="338" r:id="rId28"/>
    <p:sldId id="34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C244DE2-F00B-41C7-A9A6-0813476B8826}">
          <p14:sldIdLst>
            <p14:sldId id="295"/>
            <p14:sldId id="283"/>
            <p14:sldId id="305"/>
            <p14:sldId id="272"/>
            <p14:sldId id="306"/>
            <p14:sldId id="319"/>
            <p14:sldId id="322"/>
            <p14:sldId id="342"/>
            <p14:sldId id="333"/>
            <p14:sldId id="320"/>
            <p14:sldId id="323"/>
            <p14:sldId id="324"/>
            <p14:sldId id="325"/>
            <p14:sldId id="326"/>
            <p14:sldId id="327"/>
            <p14:sldId id="328"/>
            <p14:sldId id="329"/>
            <p14:sldId id="341"/>
            <p14:sldId id="330"/>
            <p14:sldId id="331"/>
            <p14:sldId id="334"/>
            <p14:sldId id="335"/>
            <p14:sldId id="336"/>
            <p14:sldId id="337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6A9A"/>
    <a:srgbClr val="F6BF4A"/>
    <a:srgbClr val="A0C458"/>
    <a:srgbClr val="73B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>
      <p:cViewPr varScale="1">
        <p:scale>
          <a:sx n="87" d="100"/>
          <a:sy n="87" d="100"/>
        </p:scale>
        <p:origin x="1358" y="77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B4109-F652-4CAC-954A-07376F4702E4}" type="datetimeFigureOut">
              <a:rPr lang="ko-KR" altLang="en-US" smtClean="0"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09293-8D3E-4D8A-9106-BF5464F565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79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5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95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3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4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5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63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7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82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8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45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53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59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18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98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8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6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3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05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94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1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7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endParaRPr lang="en-US" altLang="ko-KR" sz="1200" b="1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09293-8D3E-4D8A-9106-BF5464F565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8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088407" y="620688"/>
            <a:ext cx="5516041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VISION PRESENTATION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84923" y="126876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84923" y="153164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 rot="19246847">
            <a:off x="6444208" y="1785239"/>
            <a:ext cx="2124236" cy="2016224"/>
            <a:chOff x="1331640" y="1700808"/>
            <a:chExt cx="2124236" cy="2016224"/>
          </a:xfrm>
        </p:grpSpPr>
        <p:sp>
          <p:nvSpPr>
            <p:cNvPr id="10" name="Oval 9"/>
            <p:cNvSpPr/>
            <p:nvPr/>
          </p:nvSpPr>
          <p:spPr>
            <a:xfrm>
              <a:off x="1331640" y="1700808"/>
              <a:ext cx="2016224" cy="2016224"/>
            </a:xfrm>
            <a:prstGeom prst="ellipse">
              <a:avLst/>
            </a:prstGeom>
            <a:noFill/>
            <a:ln>
              <a:solidFill>
                <a:srgbClr val="F86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9852" y="2600908"/>
              <a:ext cx="216024" cy="216024"/>
            </a:xfrm>
            <a:prstGeom prst="ellipse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9246847">
            <a:off x="647564" y="1785239"/>
            <a:ext cx="2124236" cy="2016224"/>
            <a:chOff x="4355976" y="1684290"/>
            <a:chExt cx="2124236" cy="2016224"/>
          </a:xfrm>
        </p:grpSpPr>
        <p:sp>
          <p:nvSpPr>
            <p:cNvPr id="14" name="Oval 13"/>
            <p:cNvSpPr/>
            <p:nvPr/>
          </p:nvSpPr>
          <p:spPr>
            <a:xfrm>
              <a:off x="4355976" y="1684290"/>
              <a:ext cx="2016224" cy="2016224"/>
            </a:xfrm>
            <a:prstGeom prst="ellipse">
              <a:avLst/>
            </a:prstGeom>
            <a:noFill/>
            <a:ln>
              <a:solidFill>
                <a:srgbClr val="73B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64188" y="2584390"/>
              <a:ext cx="216024" cy="216024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rot="19246847">
            <a:off x="3545886" y="1785239"/>
            <a:ext cx="2124236" cy="2016224"/>
            <a:chOff x="4355976" y="3988546"/>
            <a:chExt cx="2124236" cy="2016224"/>
          </a:xfrm>
        </p:grpSpPr>
        <p:sp>
          <p:nvSpPr>
            <p:cNvPr id="17" name="Oval 16"/>
            <p:cNvSpPr/>
            <p:nvPr/>
          </p:nvSpPr>
          <p:spPr>
            <a:xfrm>
              <a:off x="4355976" y="3988546"/>
              <a:ext cx="2016224" cy="2016224"/>
            </a:xfrm>
            <a:prstGeom prst="ellipse">
              <a:avLst/>
            </a:prstGeom>
            <a:noFill/>
            <a:ln>
              <a:solidFill>
                <a:srgbClr val="A0C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64188" y="4888646"/>
              <a:ext cx="216024" cy="21602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808534" y="1965259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3702068" y="1963402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595602" y="1961545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765101" y="4053491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765101" y="4307967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62967" y="4701563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762967" y="4909730"/>
            <a:ext cx="216026" cy="143208"/>
          </a:xfrm>
          <a:prstGeom prst="rect">
            <a:avLst/>
          </a:prstGeom>
        </p:spPr>
      </p:pic>
      <p:pic>
        <p:nvPicPr>
          <p:cNvPr id="25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3" y="5421643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7" y="5205619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1053133" y="4856544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053133" y="512408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1053133" y="539162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87228" y="4077072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687228" y="4331548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85094" y="4725144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3685094" y="4933311"/>
            <a:ext cx="216026" cy="143208"/>
          </a:xfrm>
          <a:prstGeom prst="rect">
            <a:avLst/>
          </a:prstGeom>
        </p:spPr>
      </p:pic>
      <p:pic>
        <p:nvPicPr>
          <p:cNvPr id="34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90" y="5445224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94" y="5229200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3975260" y="4880125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3975260" y="5147667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975260" y="5415209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6590305" y="4100653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590305" y="4355129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588171" y="4748725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6588171" y="4956892"/>
            <a:ext cx="216026" cy="143208"/>
          </a:xfrm>
          <a:prstGeom prst="rect">
            <a:avLst/>
          </a:prstGeom>
        </p:spPr>
      </p:pic>
      <p:pic>
        <p:nvPicPr>
          <p:cNvPr id="43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767" y="5468805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71" y="5252781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878337" y="490370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878337" y="517124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6878337" y="5438790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4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52536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48072" y="1775183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7776864" y="1787674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160240" y="2200275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54993" y="2730337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7783785" y="2742828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167161" y="3155429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661914" y="3685491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7790706" y="3697982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2174082" y="4110583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668835" y="4640645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7797627" y="4653136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2181003" y="5065737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50923" y="366940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869630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699792" y="595"/>
            <a:ext cx="3672408" cy="2420888"/>
            <a:chOff x="2699792" y="595"/>
            <a:chExt cx="3672408" cy="2420888"/>
          </a:xfrm>
        </p:grpSpPr>
        <p:sp>
          <p:nvSpPr>
            <p:cNvPr id="7" name="Rectangle 6"/>
            <p:cNvSpPr/>
            <p:nvPr userDrawn="1"/>
          </p:nvSpPr>
          <p:spPr>
            <a:xfrm>
              <a:off x="2699792" y="595"/>
              <a:ext cx="864096" cy="2420888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635896" y="595"/>
              <a:ext cx="864096" cy="2420888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572000" y="595"/>
              <a:ext cx="864096" cy="2420888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508104" y="595"/>
              <a:ext cx="864096" cy="2420888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395535" y="3108380"/>
            <a:ext cx="8352928" cy="4613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5" y="3832647"/>
            <a:ext cx="8352929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 Here</a:t>
            </a:r>
            <a:endParaRPr lang="ko-KR" alt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339751" y="3701164"/>
            <a:ext cx="44644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50923" y="366940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869630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032448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5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40907" y="3597573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543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5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76465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 userDrawn="1"/>
        </p:nvSpPr>
        <p:spPr>
          <a:xfrm flipH="1">
            <a:off x="0" y="2636912"/>
            <a:ext cx="9144000" cy="3672408"/>
          </a:xfrm>
          <a:prstGeom prst="rtTriangl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37880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67681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273194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73194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248376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26088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266672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37193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267783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4917463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4744388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4744388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4905671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4916776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7144517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951469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951469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Isosceles Triangle 4"/>
          <p:cNvSpPr/>
          <p:nvPr userDrawn="1"/>
        </p:nvSpPr>
        <p:spPr>
          <a:xfrm>
            <a:off x="7134426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7145531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586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069174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366296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904488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904488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346991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346991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1057382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365287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068487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366398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235281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062206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6062206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6223489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6234594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427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"/>
          <p:cNvSpPr/>
          <p:nvPr userDrawn="1"/>
        </p:nvSpPr>
        <p:spPr>
          <a:xfrm rot="10800000">
            <a:off x="3426296" y="1588445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3930352" y="182103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234608" y="1824687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09738" y="1575842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23056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20002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3B2D1">
                  <a:lumMod val="83000"/>
                </a:srgbClr>
              </a:gs>
              <a:gs pos="100000">
                <a:srgbClr val="73B2D1">
                  <a:lumMod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545976" y="1764286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761999" y="1906220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761999" y="2152308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3930353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35725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Rounded Rectangle 5"/>
          <p:cNvSpPr/>
          <p:nvPr userDrawn="1"/>
        </p:nvSpPr>
        <p:spPr>
          <a:xfrm rot="10800000">
            <a:off x="3426296" y="3781506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3930352" y="4014099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234608" y="401774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Rectangle 13"/>
          <p:cNvSpPr/>
          <p:nvPr userDrawn="1"/>
        </p:nvSpPr>
        <p:spPr>
          <a:xfrm>
            <a:off x="3409738" y="3768903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6BF4A">
                  <a:lumMod val="70000"/>
                </a:srgbClr>
              </a:gs>
              <a:gs pos="100000">
                <a:srgbClr val="F6BF4A">
                  <a:lumMod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5"/>
          <p:cNvSpPr/>
          <p:nvPr userDrawn="1"/>
        </p:nvSpPr>
        <p:spPr>
          <a:xfrm>
            <a:off x="545976" y="3957347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761999" y="4099281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761999" y="4345369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930353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235725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2" r:id="rId3"/>
    <p:sldLayoutId id="214748366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91743"/>
            <a:ext cx="9144000" cy="566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09237" y="6444947"/>
            <a:ext cx="1066419" cy="307777"/>
            <a:chOff x="208470" y="6453336"/>
            <a:chExt cx="1066419" cy="30777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208470" y="6470191"/>
              <a:ext cx="157003" cy="223732"/>
              <a:chOff x="1851337" y="1965067"/>
              <a:chExt cx="157003" cy="223732"/>
            </a:xfrm>
          </p:grpSpPr>
          <p:sp>
            <p:nvSpPr>
              <p:cNvPr id="10" name="Rounded Rectangle 9"/>
              <p:cNvSpPr/>
              <p:nvPr userDrawn="1"/>
            </p:nvSpPr>
            <p:spPr>
              <a:xfrm rot="1800000">
                <a:off x="1851337" y="2000251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 rot="1800000">
                <a:off x="1952245" y="1965067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5139" y="6453336"/>
              <a:ext cx="959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</a:rPr>
                <a:t>LOGOTYPE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Oval 14"/>
          <p:cNvSpPr/>
          <p:nvPr userDrawn="1"/>
        </p:nvSpPr>
        <p:spPr>
          <a:xfrm>
            <a:off x="8363257" y="6353887"/>
            <a:ext cx="453365" cy="453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96813" y="643384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07704" y="764704"/>
            <a:ext cx="6693839" cy="576063"/>
          </a:xfrm>
        </p:spPr>
        <p:txBody>
          <a:bodyPr/>
          <a:lstStyle/>
          <a:p>
            <a:r>
              <a:rPr lang="ko-KR" altLang="en-US" dirty="0" smtClean="0"/>
              <a:t>보험처리 웹 프로젝트 기획서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115616" y="2276872"/>
            <a:ext cx="7488832" cy="720080"/>
          </a:xfrm>
        </p:spPr>
        <p:txBody>
          <a:bodyPr/>
          <a:lstStyle/>
          <a:p>
            <a:r>
              <a:rPr lang="ko-KR" altLang="en-US" sz="3000" dirty="0" err="1" smtClean="0"/>
              <a:t>김건영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085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보험 가이드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4561" y="2296932"/>
            <a:ext cx="8064896" cy="565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2370356"/>
            <a:ext cx="78488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2036881"/>
            <a:ext cx="78488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dirty="0"/>
          </a:p>
          <a:p>
            <a:r>
              <a:rPr lang="en-US" altLang="ko-KR" sz="1700" dirty="0" smtClean="0"/>
              <a:t>*</a:t>
            </a:r>
            <a:r>
              <a:rPr lang="ko-KR" altLang="en-US" sz="1700" dirty="0" smtClean="0"/>
              <a:t>자동차 보험</a:t>
            </a:r>
            <a:r>
              <a:rPr lang="en-US" altLang="ko-KR" sz="1700" dirty="0" smtClean="0"/>
              <a:t>		        * </a:t>
            </a:r>
            <a:r>
              <a:rPr lang="ko-KR" altLang="en-US" sz="1700" dirty="0" smtClean="0"/>
              <a:t>상해보험</a:t>
            </a:r>
            <a:r>
              <a:rPr lang="en-US" altLang="ko-KR" sz="1700" dirty="0" smtClean="0"/>
              <a:t>			* </a:t>
            </a:r>
            <a:r>
              <a:rPr lang="ko-KR" altLang="en-US" sz="1700" dirty="0" err="1" smtClean="0"/>
              <a:t>실버보험</a:t>
            </a:r>
            <a:endParaRPr lang="en-US" altLang="ko-KR" sz="1700" dirty="0" smtClean="0"/>
          </a:p>
          <a:p>
            <a:r>
              <a:rPr lang="en-US" altLang="ko-KR" sz="1700" dirty="0" smtClean="0"/>
              <a:t>* </a:t>
            </a:r>
            <a:r>
              <a:rPr lang="ko-KR" altLang="en-US" sz="1700" dirty="0" smtClean="0"/>
              <a:t>연금보험</a:t>
            </a:r>
            <a:r>
              <a:rPr lang="en-US" altLang="ko-KR" sz="1700" dirty="0" smtClean="0"/>
              <a:t>		        * </a:t>
            </a:r>
            <a:r>
              <a:rPr lang="ko-KR" altLang="en-US" sz="1700" dirty="0" smtClean="0"/>
              <a:t>종신보험</a:t>
            </a:r>
            <a:r>
              <a:rPr lang="en-US" altLang="ko-KR" sz="1700" dirty="0" smtClean="0"/>
              <a:t>			* </a:t>
            </a:r>
            <a:r>
              <a:rPr lang="ko-KR" altLang="en-US" sz="1700" dirty="0" smtClean="0"/>
              <a:t>여행자보험</a:t>
            </a:r>
            <a:endParaRPr lang="ko-KR" altLang="en-US" sz="1700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552" y="2928557"/>
            <a:ext cx="7992888" cy="52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9172628" y="1021378"/>
            <a:ext cx="2917826" cy="5215934"/>
            <a:chOff x="9683552" y="-208846"/>
            <a:chExt cx="2917826" cy="3168352"/>
          </a:xfrm>
        </p:grpSpPr>
        <p:sp>
          <p:nvSpPr>
            <p:cNvPr id="22" name="직사각형 21"/>
            <p:cNvSpPr/>
            <p:nvPr/>
          </p:nvSpPr>
          <p:spPr>
            <a:xfrm>
              <a:off x="9683552" y="-208846"/>
              <a:ext cx="2880320" cy="31683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865074" y="-32033"/>
              <a:ext cx="2736304" cy="29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1. </a:t>
              </a:r>
              <a:r>
                <a:rPr lang="ko-KR" altLang="en-US" sz="1000" b="1" dirty="0" smtClean="0"/>
                <a:t>로그인 로그아웃 기능</a:t>
              </a:r>
              <a:endParaRPr lang="en-US" altLang="ko-KR" sz="1000" b="1" dirty="0" smtClean="0"/>
            </a:p>
            <a:p>
              <a:r>
                <a:rPr lang="en-US" altLang="ko-KR" sz="1000" dirty="0" smtClean="0"/>
                <a:t>    =&gt;  </a:t>
              </a:r>
              <a:r>
                <a:rPr lang="ko-KR" altLang="en-US" sz="1000" dirty="0" smtClean="0"/>
                <a:t>가이드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양식 부분은 </a:t>
              </a:r>
              <a:r>
                <a:rPr lang="ko-KR" altLang="en-US" sz="1000" dirty="0" err="1" smtClean="0"/>
                <a:t>로그인이</a:t>
              </a:r>
              <a:r>
                <a:rPr lang="ko-KR" altLang="en-US" sz="1000" dirty="0" smtClean="0"/>
                <a:t> 아니더라도 서비스 이용가능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en-US" altLang="ko-KR" sz="1000" b="1" dirty="0" smtClean="0"/>
                <a:t>2. </a:t>
              </a:r>
              <a:r>
                <a:rPr lang="ko-KR" altLang="en-US" sz="1000" b="1" dirty="0" smtClean="0"/>
                <a:t>보험 가이드 </a:t>
              </a:r>
              <a:endParaRPr lang="en-US" altLang="ko-KR" sz="1000" b="1" dirty="0" smtClean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=&gt;  </a:t>
              </a:r>
              <a:r>
                <a:rPr lang="ko-KR" altLang="en-US" sz="1000" dirty="0" smtClean="0"/>
                <a:t>클릭 시 아래 보험 종류와 함께 기본 보험의 가이드를 보여준다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 smtClean="0"/>
            </a:p>
            <a:p>
              <a:r>
                <a:rPr lang="en-US" altLang="ko-KR" sz="1000" b="1" dirty="0" smtClean="0"/>
                <a:t>3. </a:t>
              </a:r>
              <a:r>
                <a:rPr lang="ko-KR" altLang="en-US" sz="1000" b="1" dirty="0" smtClean="0"/>
                <a:t>종류 별 보험</a:t>
              </a:r>
              <a:endParaRPr lang="en-US" altLang="ko-KR" sz="1000" b="1" dirty="0" smtClean="0"/>
            </a:p>
            <a:p>
              <a:r>
                <a:rPr lang="en-US" altLang="ko-KR" sz="1000" dirty="0" smtClean="0"/>
                <a:t>    =&gt; </a:t>
              </a:r>
              <a:r>
                <a:rPr lang="ko-KR" altLang="en-US" sz="1000" dirty="0" smtClean="0"/>
                <a:t>클릭 시 </a:t>
              </a:r>
              <a:r>
                <a:rPr lang="en-US" altLang="ko-KR" sz="1000" dirty="0" smtClean="0"/>
                <a:t>5</a:t>
              </a:r>
              <a:r>
                <a:rPr lang="ko-KR" altLang="en-US" sz="1000" dirty="0" smtClean="0"/>
                <a:t>번 뷰를 보여줌</a:t>
              </a:r>
              <a:endParaRPr lang="en-US" altLang="ko-KR" sz="1000" dirty="0" smtClean="0"/>
            </a:p>
            <a:p>
              <a:endParaRPr lang="en-US" altLang="ko-KR" sz="1000" b="1" dirty="0"/>
            </a:p>
            <a:p>
              <a:r>
                <a:rPr lang="en-US" altLang="ko-KR" sz="1000" b="1" dirty="0" smtClean="0"/>
                <a:t>4. </a:t>
              </a:r>
              <a:r>
                <a:rPr lang="ko-KR" altLang="en-US" sz="1000" b="1" dirty="0" smtClean="0"/>
                <a:t>스크롤</a:t>
              </a:r>
              <a:endParaRPr lang="en-US" altLang="ko-KR" sz="1000" b="1" dirty="0" smtClean="0"/>
            </a:p>
            <a:p>
              <a:r>
                <a:rPr lang="en-US" altLang="ko-KR" sz="1000" dirty="0" smtClean="0"/>
                <a:t>    =&gt;  </a:t>
              </a:r>
              <a:r>
                <a:rPr lang="ko-KR" altLang="en-US" sz="1000" dirty="0" smtClean="0"/>
                <a:t>스크롤을 통하여 가이드를 위에서 아래로 </a:t>
              </a:r>
              <a:r>
                <a:rPr lang="ko-KR" altLang="en-US" sz="1000" dirty="0" err="1" smtClean="0"/>
                <a:t>흐름순으로</a:t>
              </a:r>
              <a:r>
                <a:rPr lang="ko-KR" altLang="en-US" sz="1000" dirty="0" smtClean="0"/>
                <a:t> 볼 수 있도록 한다</a:t>
              </a:r>
              <a:r>
                <a:rPr lang="en-US" altLang="ko-KR" sz="1000" dirty="0" smtClean="0"/>
                <a:t>.</a:t>
              </a:r>
            </a:p>
            <a:p>
              <a:endParaRPr lang="en-US" altLang="ko-KR" sz="1000" dirty="0"/>
            </a:p>
            <a:p>
              <a:r>
                <a:rPr lang="en-US" altLang="ko-KR" sz="1000" b="1" dirty="0" smtClean="0"/>
                <a:t>5. </a:t>
              </a:r>
              <a:r>
                <a:rPr lang="ko-KR" altLang="en-US" sz="1000" b="1" dirty="0" smtClean="0"/>
                <a:t>보험 별 회사 </a:t>
              </a:r>
              <a:endParaRPr lang="en-US" altLang="ko-KR" sz="1000" b="1" dirty="0" smtClean="0"/>
            </a:p>
            <a:p>
              <a:r>
                <a:rPr lang="en-US" altLang="ko-KR" sz="1000" dirty="0"/>
                <a:t> </a:t>
              </a:r>
              <a:r>
                <a:rPr lang="en-US" altLang="ko-KR" sz="1000" dirty="0" smtClean="0"/>
                <a:t>   =&gt; </a:t>
              </a:r>
              <a:r>
                <a:rPr lang="ko-KR" altLang="en-US" sz="1000" dirty="0" smtClean="0"/>
                <a:t>보험 회사를 선택 시 해당 보험의 보상 절차 가이드를 볼 수 있다</a:t>
              </a:r>
              <a:r>
                <a:rPr lang="en-US" altLang="ko-KR" sz="1000" dirty="0" smtClean="0"/>
                <a:t>.</a:t>
              </a:r>
              <a:r>
                <a:rPr lang="ko-KR" altLang="en-US" sz="1000" dirty="0" smtClean="0"/>
                <a:t> </a:t>
              </a:r>
              <a:endParaRPr lang="en-US" altLang="ko-KR" sz="1000" dirty="0" smtClean="0"/>
            </a:p>
            <a:p>
              <a:endParaRPr lang="en-US" altLang="ko-KR" sz="1000" b="1" dirty="0"/>
            </a:p>
            <a:p>
              <a:r>
                <a:rPr lang="en-US" altLang="ko-KR" sz="1000" b="1" dirty="0" smtClean="0"/>
                <a:t>6. </a:t>
              </a:r>
              <a:r>
                <a:rPr lang="ko-KR" altLang="en-US" sz="1000" b="1" dirty="0" smtClean="0"/>
                <a:t>보험 가이드 내용 및 양식 다운</a:t>
              </a:r>
              <a:endParaRPr lang="en-US" altLang="ko-KR" sz="1000" b="1" dirty="0"/>
            </a:p>
            <a:p>
              <a:r>
                <a:rPr lang="en-US" altLang="ko-KR" sz="1000" dirty="0" smtClean="0"/>
                <a:t>-  </a:t>
              </a:r>
              <a:r>
                <a:rPr lang="ko-KR" altLang="en-US" sz="1000" dirty="0" smtClean="0"/>
                <a:t>기본적으로 </a:t>
              </a:r>
              <a:r>
                <a:rPr lang="en-US" altLang="ko-KR" sz="1000" dirty="0" smtClean="0"/>
                <a:t>3</a:t>
              </a:r>
              <a:r>
                <a:rPr lang="ko-KR" altLang="en-US" sz="1000" dirty="0" smtClean="0"/>
                <a:t>개의 단위의 카드 형식으로 보여줄 것입니다</a:t>
              </a:r>
              <a:r>
                <a:rPr lang="en-US" altLang="ko-KR" sz="1000" dirty="0" smtClean="0"/>
                <a:t>.</a:t>
              </a:r>
            </a:p>
            <a:p>
              <a:r>
                <a:rPr lang="en-US" altLang="ko-KR" sz="1000" dirty="0" smtClean="0"/>
                <a:t>-  </a:t>
              </a:r>
              <a:r>
                <a:rPr lang="ko-KR" altLang="en-US" sz="1000" dirty="0" smtClean="0"/>
                <a:t>각 가이드에 대한 내용을 </a:t>
              </a:r>
              <a:r>
                <a:rPr lang="en-US" altLang="ko-KR" sz="1000" dirty="0" err="1" smtClean="0"/>
                <a:t>json</a:t>
              </a:r>
              <a:r>
                <a:rPr lang="ko-KR" altLang="en-US" sz="1000" dirty="0" smtClean="0"/>
                <a:t>을 이용하여 전달받아 각 </a:t>
              </a:r>
              <a:r>
                <a:rPr lang="en-US" altLang="ko-KR" sz="1000" dirty="0" smtClean="0"/>
                <a:t>key</a:t>
              </a:r>
              <a:r>
                <a:rPr lang="ko-KR" altLang="en-US" sz="1000" dirty="0" smtClean="0"/>
                <a:t>에 맞게 사용할 것입니다</a:t>
              </a:r>
              <a:r>
                <a:rPr lang="en-US" altLang="ko-KR" sz="1000" dirty="0" smtClean="0"/>
                <a:t>.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000" dirty="0" smtClean="0"/>
                <a:t>미리 보기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다운로드 기능은 이미지 버튼을 사용하여 제공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미리 보기의 경우 </a:t>
              </a:r>
              <a:r>
                <a:rPr lang="ko-KR" altLang="en-US" sz="1000" dirty="0" err="1" smtClean="0"/>
                <a:t>모달</a:t>
              </a:r>
              <a:r>
                <a:rPr lang="ko-KR" altLang="en-US" sz="1000" dirty="0" smtClean="0"/>
                <a:t> 사용</a:t>
              </a:r>
              <a:r>
                <a:rPr lang="en-US" altLang="ko-KR" sz="1000" dirty="0" smtClean="0"/>
                <a:t>)</a:t>
              </a:r>
            </a:p>
            <a:p>
              <a:r>
                <a:rPr lang="en-US" altLang="ko-KR" sz="1000" b="1" dirty="0" smtClean="0"/>
                <a:t>7. </a:t>
              </a:r>
              <a:r>
                <a:rPr lang="ko-KR" altLang="en-US" sz="1000" b="1" dirty="0" smtClean="0"/>
                <a:t>꿀 팁</a:t>
              </a:r>
              <a:endParaRPr lang="en-US" altLang="ko-KR" sz="1000" b="1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000" dirty="0" err="1" smtClean="0"/>
                <a:t>꿀팁</a:t>
              </a:r>
              <a:r>
                <a:rPr lang="ko-KR" altLang="en-US" sz="1000" dirty="0" smtClean="0"/>
                <a:t> 또한 카드형식으로 제공</a:t>
              </a:r>
              <a:endParaRPr lang="en-US" altLang="ko-KR" sz="10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000" dirty="0" smtClean="0"/>
                <a:t>가이드의 내용이 </a:t>
              </a:r>
              <a:r>
                <a:rPr lang="ko-KR" altLang="en-US" sz="1000" dirty="0" err="1" smtClean="0"/>
                <a:t>끝난뒤</a:t>
              </a:r>
              <a:r>
                <a:rPr lang="ko-KR" altLang="en-US" sz="1000" dirty="0" smtClean="0"/>
                <a:t> 마지막 카드에 </a:t>
              </a:r>
              <a:r>
                <a:rPr lang="ko-KR" altLang="en-US" sz="1000" dirty="0" err="1" smtClean="0"/>
                <a:t>꿀팁</a:t>
              </a:r>
              <a:r>
                <a:rPr lang="ko-KR" altLang="en-US" sz="1000" dirty="0" smtClean="0"/>
                <a:t> 정보 배치</a:t>
              </a:r>
              <a:endParaRPr lang="en-US" altLang="ko-KR" sz="1000" dirty="0" smtClean="0"/>
            </a:p>
            <a:p>
              <a:pPr marL="171450" indent="-171450">
                <a:buFontTx/>
                <a:buChar char="-"/>
              </a:pPr>
              <a:r>
                <a:rPr lang="ko-KR" altLang="en-US" sz="1000" dirty="0" smtClean="0"/>
                <a:t>가이드와 같이 필요시 파일로도 제공</a:t>
              </a:r>
              <a:endParaRPr lang="ko-KR" altLang="en-US" sz="1000" dirty="0"/>
            </a:p>
          </p:txBody>
        </p:sp>
      </p:grpSp>
      <p:sp>
        <p:nvSpPr>
          <p:cNvPr id="24" name="모서리가 둥근 직사각형 23"/>
          <p:cNvSpPr/>
          <p:nvPr/>
        </p:nvSpPr>
        <p:spPr bwMode="auto">
          <a:xfrm>
            <a:off x="6952580" y="112747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36528" y="1434438"/>
            <a:ext cx="165587" cy="19436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53855" y="2348880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8676457" y="1021378"/>
            <a:ext cx="144016" cy="15161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4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26404" y="2934965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삼성 보험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2924944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한화 보험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14911" y="3222997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롯데 </a:t>
            </a:r>
            <a:r>
              <a:rPr lang="ko-KR" altLang="en-US" sz="900" dirty="0"/>
              <a:t>보험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31135" y="3217480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국민 </a:t>
            </a:r>
            <a:r>
              <a:rPr lang="ko-KR" altLang="en-US" sz="900" dirty="0"/>
              <a:t>보험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25023" y="2891852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5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0720" y="3499996"/>
            <a:ext cx="7992888" cy="2644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43"/>
          <p:cNvSpPr/>
          <p:nvPr/>
        </p:nvSpPr>
        <p:spPr bwMode="auto">
          <a:xfrm>
            <a:off x="312208" y="3359512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6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90324"/>
              </p:ext>
            </p:extLst>
          </p:nvPr>
        </p:nvGraphicFramePr>
        <p:xfrm>
          <a:off x="525835" y="3504289"/>
          <a:ext cx="7964055" cy="26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685">
                  <a:extLst>
                    <a:ext uri="{9D8B030D-6E8A-4147-A177-3AD203B41FA5}">
                      <a16:colId xmlns:a16="http://schemas.microsoft.com/office/drawing/2014/main" val="1523630035"/>
                    </a:ext>
                  </a:extLst>
                </a:gridCol>
                <a:gridCol w="2654685">
                  <a:extLst>
                    <a:ext uri="{9D8B030D-6E8A-4147-A177-3AD203B41FA5}">
                      <a16:colId xmlns:a16="http://schemas.microsoft.com/office/drawing/2014/main" val="3671094378"/>
                    </a:ext>
                  </a:extLst>
                </a:gridCol>
                <a:gridCol w="2654685">
                  <a:extLst>
                    <a:ext uri="{9D8B030D-6E8A-4147-A177-3AD203B41FA5}">
                      <a16:colId xmlns:a16="http://schemas.microsoft.com/office/drawing/2014/main" val="2870288996"/>
                    </a:ext>
                  </a:extLst>
                </a:gridCol>
              </a:tblGrid>
              <a:tr h="2628522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피보험자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운전자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관계인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사고 접수 방법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인터넷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모바일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콜센터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사고 접수 양식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1.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현장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경찰서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목격자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가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피해자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사고 조사서 양식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88285"/>
                  </a:ext>
                </a:extLst>
              </a:tr>
            </a:tbl>
          </a:graphicData>
        </a:graphic>
      </p:graphicFrame>
      <p:sp>
        <p:nvSpPr>
          <p:cNvPr id="30" name="아래쪽 화살표 29"/>
          <p:cNvSpPr/>
          <p:nvPr/>
        </p:nvSpPr>
        <p:spPr>
          <a:xfrm>
            <a:off x="2195736" y="4658404"/>
            <a:ext cx="144016" cy="172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462" y="4627296"/>
            <a:ext cx="201607" cy="23451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39552" y="4581128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63942"/>
              </p:ext>
            </p:extLst>
          </p:nvPr>
        </p:nvGraphicFramePr>
        <p:xfrm>
          <a:off x="525835" y="3502379"/>
          <a:ext cx="8005704" cy="33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568">
                  <a:extLst>
                    <a:ext uri="{9D8B030D-6E8A-4147-A177-3AD203B41FA5}">
                      <a16:colId xmlns:a16="http://schemas.microsoft.com/office/drawing/2014/main" val="991337489"/>
                    </a:ext>
                  </a:extLst>
                </a:gridCol>
                <a:gridCol w="2668568">
                  <a:extLst>
                    <a:ext uri="{9D8B030D-6E8A-4147-A177-3AD203B41FA5}">
                      <a16:colId xmlns:a16="http://schemas.microsoft.com/office/drawing/2014/main" val="3266758029"/>
                    </a:ext>
                  </a:extLst>
                </a:gridCol>
                <a:gridCol w="2668568">
                  <a:extLst>
                    <a:ext uri="{9D8B030D-6E8A-4147-A177-3AD203B41FA5}">
                      <a16:colId xmlns:a16="http://schemas.microsoft.com/office/drawing/2014/main" val="2405068411"/>
                    </a:ext>
                  </a:extLst>
                </a:gridCol>
              </a:tblGrid>
              <a:tr h="334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rgbClr val="0070C0"/>
                          </a:solidFill>
                        </a:rPr>
                        <a:t>1. </a:t>
                      </a:r>
                      <a:r>
                        <a:rPr lang="ko-KR" altLang="en-US" sz="1500" b="0" dirty="0" err="1" smtClean="0">
                          <a:solidFill>
                            <a:srgbClr val="0070C0"/>
                          </a:solidFill>
                        </a:rPr>
                        <a:t>사고접수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120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2.   </a:t>
                      </a:r>
                      <a:r>
                        <a:rPr lang="ko-KR" altLang="en-US" sz="1500" b="0" kern="120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보상처리 담당자 지정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kern="120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3.   </a:t>
                      </a:r>
                      <a:r>
                        <a:rPr lang="ko-KR" altLang="en-US" sz="1500" b="0" kern="120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사고조사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0795"/>
                  </a:ext>
                </a:extLst>
              </a:tr>
            </a:tbl>
          </a:graphicData>
        </a:graphic>
      </p:graphicFrame>
      <p:cxnSp>
        <p:nvCxnSpPr>
          <p:cNvPr id="53" name="직선 연결선 52"/>
          <p:cNvCxnSpPr/>
          <p:nvPr/>
        </p:nvCxnSpPr>
        <p:spPr>
          <a:xfrm>
            <a:off x="5868144" y="4293096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아래쪽 화살표 57"/>
          <p:cNvSpPr/>
          <p:nvPr/>
        </p:nvSpPr>
        <p:spPr>
          <a:xfrm>
            <a:off x="7615578" y="4468220"/>
            <a:ext cx="144016" cy="172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304" y="4437112"/>
            <a:ext cx="201607" cy="2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보험 가이드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4561" y="2296932"/>
            <a:ext cx="8064896" cy="565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2370356"/>
            <a:ext cx="78488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2036881"/>
            <a:ext cx="78488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dirty="0"/>
          </a:p>
          <a:p>
            <a:r>
              <a:rPr lang="en-US" altLang="ko-KR" sz="1700" dirty="0" smtClean="0"/>
              <a:t>*</a:t>
            </a:r>
            <a:r>
              <a:rPr lang="ko-KR" altLang="en-US" sz="1700" dirty="0" smtClean="0"/>
              <a:t>자동차 보험</a:t>
            </a:r>
            <a:r>
              <a:rPr lang="en-US" altLang="ko-KR" sz="1700" dirty="0" smtClean="0"/>
              <a:t>		        * </a:t>
            </a:r>
            <a:r>
              <a:rPr lang="ko-KR" altLang="en-US" sz="1700" dirty="0" smtClean="0"/>
              <a:t>상해보험</a:t>
            </a:r>
            <a:r>
              <a:rPr lang="en-US" altLang="ko-KR" sz="1700" dirty="0" smtClean="0"/>
              <a:t>			* </a:t>
            </a:r>
            <a:r>
              <a:rPr lang="ko-KR" altLang="en-US" sz="1700" dirty="0" err="1" smtClean="0"/>
              <a:t>실버보험</a:t>
            </a:r>
            <a:endParaRPr lang="en-US" altLang="ko-KR" sz="1700" dirty="0" smtClean="0"/>
          </a:p>
          <a:p>
            <a:r>
              <a:rPr lang="en-US" altLang="ko-KR" sz="1700" dirty="0" smtClean="0"/>
              <a:t>* </a:t>
            </a:r>
            <a:r>
              <a:rPr lang="ko-KR" altLang="en-US" sz="1700" dirty="0" smtClean="0"/>
              <a:t>연금보험</a:t>
            </a:r>
            <a:r>
              <a:rPr lang="en-US" altLang="ko-KR" sz="1700" dirty="0" smtClean="0"/>
              <a:t>		        * </a:t>
            </a:r>
            <a:r>
              <a:rPr lang="ko-KR" altLang="en-US" sz="1700" dirty="0" smtClean="0"/>
              <a:t>종신보험</a:t>
            </a:r>
            <a:r>
              <a:rPr lang="en-US" altLang="ko-KR" sz="1700" dirty="0" smtClean="0"/>
              <a:t>			* </a:t>
            </a:r>
            <a:r>
              <a:rPr lang="ko-KR" altLang="en-US" sz="1700" dirty="0" smtClean="0"/>
              <a:t>여행자보험</a:t>
            </a:r>
            <a:endParaRPr lang="ko-KR" altLang="en-US" sz="1700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552" y="2928557"/>
            <a:ext cx="7992888" cy="52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952580" y="112747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36528" y="1434438"/>
            <a:ext cx="165587" cy="19436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53855" y="2348880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8676457" y="1021378"/>
            <a:ext cx="144016" cy="15161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4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26404" y="2934965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삼성 보험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2924944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한화 보험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14911" y="3222997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롯데 </a:t>
            </a:r>
            <a:r>
              <a:rPr lang="ko-KR" altLang="en-US" sz="900" dirty="0"/>
              <a:t>보험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31135" y="3217480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국민 </a:t>
            </a:r>
            <a:r>
              <a:rPr lang="ko-KR" altLang="en-US" sz="900" dirty="0"/>
              <a:t>보험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25023" y="2891852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5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0720" y="3499996"/>
            <a:ext cx="7992888" cy="2644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43"/>
          <p:cNvSpPr/>
          <p:nvPr/>
        </p:nvSpPr>
        <p:spPr bwMode="auto">
          <a:xfrm>
            <a:off x="312208" y="3359512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6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10698"/>
              </p:ext>
            </p:extLst>
          </p:nvPr>
        </p:nvGraphicFramePr>
        <p:xfrm>
          <a:off x="525835" y="3504289"/>
          <a:ext cx="7964055" cy="26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685">
                  <a:extLst>
                    <a:ext uri="{9D8B030D-6E8A-4147-A177-3AD203B41FA5}">
                      <a16:colId xmlns:a16="http://schemas.microsoft.com/office/drawing/2014/main" val="1523630035"/>
                    </a:ext>
                  </a:extLst>
                </a:gridCol>
                <a:gridCol w="2654685">
                  <a:extLst>
                    <a:ext uri="{9D8B030D-6E8A-4147-A177-3AD203B41FA5}">
                      <a16:colId xmlns:a16="http://schemas.microsoft.com/office/drawing/2014/main" val="3671094378"/>
                    </a:ext>
                  </a:extLst>
                </a:gridCol>
                <a:gridCol w="2654685">
                  <a:extLst>
                    <a:ext uri="{9D8B030D-6E8A-4147-A177-3AD203B41FA5}">
                      <a16:colId xmlns:a16="http://schemas.microsoft.com/office/drawing/2014/main" val="2870288996"/>
                    </a:ext>
                  </a:extLst>
                </a:gridCol>
              </a:tblGrid>
              <a:tr h="2628522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병원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정비 공장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피해 조사서 양식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치료비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수리비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합의금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기타</a:t>
                      </a:r>
                      <a:endParaRPr lang="en-US" altLang="ko-KR" sz="12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88285"/>
                  </a:ext>
                </a:extLst>
              </a:tr>
            </a:tbl>
          </a:graphicData>
        </a:graphic>
      </p:graphicFrame>
      <p:sp>
        <p:nvSpPr>
          <p:cNvPr id="30" name="아래쪽 화살표 29"/>
          <p:cNvSpPr/>
          <p:nvPr/>
        </p:nvSpPr>
        <p:spPr>
          <a:xfrm>
            <a:off x="2339752" y="4305715"/>
            <a:ext cx="144016" cy="172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478" y="4274607"/>
            <a:ext cx="201607" cy="23451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539552" y="4221088"/>
            <a:ext cx="2592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22269"/>
              </p:ext>
            </p:extLst>
          </p:nvPr>
        </p:nvGraphicFramePr>
        <p:xfrm>
          <a:off x="525835" y="3502379"/>
          <a:ext cx="8005704" cy="33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568">
                  <a:extLst>
                    <a:ext uri="{9D8B030D-6E8A-4147-A177-3AD203B41FA5}">
                      <a16:colId xmlns:a16="http://schemas.microsoft.com/office/drawing/2014/main" val="991337489"/>
                    </a:ext>
                  </a:extLst>
                </a:gridCol>
                <a:gridCol w="2668568">
                  <a:extLst>
                    <a:ext uri="{9D8B030D-6E8A-4147-A177-3AD203B41FA5}">
                      <a16:colId xmlns:a16="http://schemas.microsoft.com/office/drawing/2014/main" val="3266758029"/>
                    </a:ext>
                  </a:extLst>
                </a:gridCol>
                <a:gridCol w="2668568">
                  <a:extLst>
                    <a:ext uri="{9D8B030D-6E8A-4147-A177-3AD203B41FA5}">
                      <a16:colId xmlns:a16="http://schemas.microsoft.com/office/drawing/2014/main" val="2405068411"/>
                    </a:ext>
                  </a:extLst>
                </a:gridCol>
              </a:tblGrid>
              <a:tr h="334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rgbClr val="0070C0"/>
                          </a:solidFill>
                        </a:rPr>
                        <a:t>4. </a:t>
                      </a:r>
                      <a:r>
                        <a:rPr lang="ko-KR" altLang="en-US" sz="1500" b="0" dirty="0" smtClean="0">
                          <a:solidFill>
                            <a:srgbClr val="0070C0"/>
                          </a:solidFill>
                        </a:rPr>
                        <a:t>피해조사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120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500" b="0" kern="120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보험금 결정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kern="120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500" b="0" kern="120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종결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0795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9354150" y="1312458"/>
            <a:ext cx="27363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1. </a:t>
            </a:r>
            <a:r>
              <a:rPr lang="ko-KR" altLang="en-US" sz="1000" b="1" dirty="0" smtClean="0"/>
              <a:t>로그인 로그아웃 기능</a:t>
            </a:r>
            <a:endParaRPr lang="en-US" altLang="ko-KR" sz="1000" b="1" dirty="0" smtClean="0"/>
          </a:p>
          <a:p>
            <a:r>
              <a:rPr lang="en-US" altLang="ko-KR" sz="1000" dirty="0" smtClean="0"/>
              <a:t>    =&gt;  </a:t>
            </a:r>
            <a:r>
              <a:rPr lang="ko-KR" altLang="en-US" sz="1000" dirty="0" smtClean="0"/>
              <a:t>가이드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양식 부분은 </a:t>
            </a:r>
            <a:r>
              <a:rPr lang="ko-KR" altLang="en-US" sz="1000" dirty="0" err="1" smtClean="0"/>
              <a:t>로그인이</a:t>
            </a:r>
            <a:r>
              <a:rPr lang="ko-KR" altLang="en-US" sz="1000" dirty="0" smtClean="0"/>
              <a:t> 아니더라도 서비스 이용가능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보험 가이드 </a:t>
            </a:r>
            <a:endParaRPr lang="en-US" altLang="ko-KR" sz="1000" b="1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=&gt;  </a:t>
            </a:r>
            <a:r>
              <a:rPr lang="ko-KR" altLang="en-US" sz="1000" dirty="0" smtClean="0"/>
              <a:t>클릭 시 아래 보험 종류와 함께 기본 보험의 가이드를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종류 별 보험</a:t>
            </a:r>
            <a:endParaRPr lang="en-US" altLang="ko-KR" sz="1000" b="1" dirty="0" smtClean="0"/>
          </a:p>
          <a:p>
            <a:r>
              <a:rPr lang="en-US" altLang="ko-KR" sz="1000" dirty="0" smtClean="0"/>
              <a:t>    =&gt;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번 뷰를 보여줌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스크롤</a:t>
            </a:r>
            <a:endParaRPr lang="en-US" altLang="ko-KR" sz="1000" b="1" dirty="0" smtClean="0"/>
          </a:p>
          <a:p>
            <a:r>
              <a:rPr lang="en-US" altLang="ko-KR" sz="1000" dirty="0" smtClean="0"/>
              <a:t>    =&gt;  </a:t>
            </a:r>
            <a:r>
              <a:rPr lang="ko-KR" altLang="en-US" sz="1000" dirty="0" smtClean="0"/>
              <a:t>스크롤을 통하여 가이드를 위에서 아래로 </a:t>
            </a:r>
            <a:r>
              <a:rPr lang="ko-KR" altLang="en-US" sz="1000" dirty="0" err="1" smtClean="0"/>
              <a:t>흐름순으로</a:t>
            </a:r>
            <a:r>
              <a:rPr lang="ko-KR" altLang="en-US" sz="1000" dirty="0" smtClean="0"/>
              <a:t> 볼 수 있도록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 smtClean="0"/>
              <a:t>5. </a:t>
            </a:r>
            <a:r>
              <a:rPr lang="ko-KR" altLang="en-US" sz="1000" b="1" dirty="0" smtClean="0"/>
              <a:t>보험 별 회사 </a:t>
            </a:r>
            <a:endParaRPr lang="en-US" altLang="ko-KR" sz="1000" b="1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=&gt; </a:t>
            </a:r>
            <a:r>
              <a:rPr lang="ko-KR" altLang="en-US" sz="1000" dirty="0" smtClean="0"/>
              <a:t>보험 회사를 선택 시 해당 보험의 보상 절차 가이드를 볼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6. </a:t>
            </a:r>
            <a:r>
              <a:rPr lang="ko-KR" altLang="en-US" sz="1000" b="1" dirty="0" smtClean="0"/>
              <a:t>보험 가이드 내용 및 양식 다운</a:t>
            </a:r>
            <a:endParaRPr lang="en-US" altLang="ko-KR" sz="1000" b="1" dirty="0"/>
          </a:p>
          <a:p>
            <a:r>
              <a:rPr lang="en-US" altLang="ko-KR" sz="1000" dirty="0" smtClean="0"/>
              <a:t>-  </a:t>
            </a:r>
            <a:r>
              <a:rPr lang="ko-KR" altLang="en-US" sz="1000" dirty="0" smtClean="0"/>
              <a:t>기본적으로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개의 단위의 카드 형식으로 보여줄 것입니다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-  </a:t>
            </a:r>
            <a:r>
              <a:rPr lang="ko-KR" altLang="en-US" sz="1000" dirty="0" smtClean="0"/>
              <a:t>각 가이드에 대한 내용을 </a:t>
            </a:r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을 이용하여 전달받아 각 </a:t>
            </a:r>
            <a:r>
              <a:rPr lang="en-US" altLang="ko-KR" sz="1000" dirty="0" smtClean="0"/>
              <a:t>key</a:t>
            </a:r>
            <a:r>
              <a:rPr lang="ko-KR" altLang="en-US" sz="1000" dirty="0" smtClean="0"/>
              <a:t>에 맞게 사용할 것입니다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미리 보기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기능은 이미지 버튼을 사용하여 제공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미리 보기의 경우 </a:t>
            </a:r>
            <a:r>
              <a:rPr lang="ko-KR" altLang="en-US" sz="1000" dirty="0" err="1" smtClean="0"/>
              <a:t>모달</a:t>
            </a:r>
            <a:r>
              <a:rPr lang="ko-KR" altLang="en-US" sz="1000" dirty="0" smtClean="0"/>
              <a:t> 사용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b="1" dirty="0" smtClean="0"/>
              <a:t>7. </a:t>
            </a:r>
            <a:r>
              <a:rPr lang="ko-KR" altLang="en-US" sz="1000" b="1" dirty="0" smtClean="0"/>
              <a:t>꿀 팁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꿀팁</a:t>
            </a:r>
            <a:r>
              <a:rPr lang="ko-KR" altLang="en-US" sz="1000" dirty="0" smtClean="0"/>
              <a:t> 또한 카드형식으로 제공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가이드의 내용이 </a:t>
            </a:r>
            <a:r>
              <a:rPr lang="ko-KR" altLang="en-US" sz="1000" dirty="0" err="1" smtClean="0"/>
              <a:t>끝난뒤</a:t>
            </a:r>
            <a:r>
              <a:rPr lang="ko-KR" altLang="en-US" sz="1000" dirty="0" smtClean="0"/>
              <a:t> 마지막 카드에 </a:t>
            </a:r>
            <a:r>
              <a:rPr lang="ko-KR" altLang="en-US" sz="1000" dirty="0" err="1" smtClean="0"/>
              <a:t>꿀팁</a:t>
            </a:r>
            <a:r>
              <a:rPr lang="ko-KR" altLang="en-US" sz="1000" dirty="0" smtClean="0"/>
              <a:t> 정보 배치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가이드와 같이 필요시 파일로도 제공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9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보험 가이드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44561" y="2296932"/>
            <a:ext cx="8064896" cy="5651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560" y="2370356"/>
            <a:ext cx="784887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2036881"/>
            <a:ext cx="784887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700" dirty="0"/>
          </a:p>
          <a:p>
            <a:r>
              <a:rPr lang="en-US" altLang="ko-KR" sz="1700" dirty="0" smtClean="0"/>
              <a:t>*</a:t>
            </a:r>
            <a:r>
              <a:rPr lang="ko-KR" altLang="en-US" sz="1700" dirty="0" smtClean="0"/>
              <a:t>자동차 보험</a:t>
            </a:r>
            <a:r>
              <a:rPr lang="en-US" altLang="ko-KR" sz="1700" dirty="0" smtClean="0"/>
              <a:t>		        * </a:t>
            </a:r>
            <a:r>
              <a:rPr lang="ko-KR" altLang="en-US" sz="1700" dirty="0" smtClean="0"/>
              <a:t>상해보험</a:t>
            </a:r>
            <a:r>
              <a:rPr lang="en-US" altLang="ko-KR" sz="1700" dirty="0" smtClean="0"/>
              <a:t>			* </a:t>
            </a:r>
            <a:r>
              <a:rPr lang="ko-KR" altLang="en-US" sz="1700" dirty="0" err="1" smtClean="0"/>
              <a:t>실버보험</a:t>
            </a:r>
            <a:endParaRPr lang="en-US" altLang="ko-KR" sz="1700" dirty="0" smtClean="0"/>
          </a:p>
          <a:p>
            <a:r>
              <a:rPr lang="en-US" altLang="ko-KR" sz="1700" dirty="0" smtClean="0"/>
              <a:t>* </a:t>
            </a:r>
            <a:r>
              <a:rPr lang="ko-KR" altLang="en-US" sz="1700" dirty="0" smtClean="0"/>
              <a:t>연금보험</a:t>
            </a:r>
            <a:r>
              <a:rPr lang="en-US" altLang="ko-KR" sz="1700" dirty="0" smtClean="0"/>
              <a:t>		        * </a:t>
            </a:r>
            <a:r>
              <a:rPr lang="ko-KR" altLang="en-US" sz="1700" dirty="0" smtClean="0"/>
              <a:t>종신보험</a:t>
            </a:r>
            <a:r>
              <a:rPr lang="en-US" altLang="ko-KR" sz="1700" dirty="0" smtClean="0"/>
              <a:t>			* </a:t>
            </a:r>
            <a:r>
              <a:rPr lang="ko-KR" altLang="en-US" sz="1700" dirty="0" smtClean="0"/>
              <a:t>여행자보험</a:t>
            </a:r>
            <a:endParaRPr lang="ko-KR" altLang="en-US" sz="1700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552" y="2928557"/>
            <a:ext cx="7992888" cy="525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6952580" y="112747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36528" y="1434438"/>
            <a:ext cx="165587" cy="19436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53855" y="2348880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8676457" y="1021378"/>
            <a:ext cx="144016" cy="15161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4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626404" y="2934965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삼성 보험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2924944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 </a:t>
            </a:r>
            <a:r>
              <a:rPr lang="ko-KR" altLang="en-US" sz="900" dirty="0" smtClean="0"/>
              <a:t>한화 보험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14911" y="3222997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롯데 </a:t>
            </a:r>
            <a:r>
              <a:rPr lang="ko-KR" altLang="en-US" sz="900" dirty="0"/>
              <a:t>보험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31135" y="3217480"/>
            <a:ext cx="1012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smtClean="0"/>
              <a:t>국민 </a:t>
            </a:r>
            <a:r>
              <a:rPr lang="ko-KR" altLang="en-US" sz="900" dirty="0"/>
              <a:t>보험</a:t>
            </a: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25023" y="2891852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5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0720" y="3499996"/>
            <a:ext cx="7992888" cy="2644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43"/>
          <p:cNvSpPr/>
          <p:nvPr/>
        </p:nvSpPr>
        <p:spPr bwMode="auto">
          <a:xfrm>
            <a:off x="312208" y="3359512"/>
            <a:ext cx="185697" cy="162102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7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14407"/>
              </p:ext>
            </p:extLst>
          </p:nvPr>
        </p:nvGraphicFramePr>
        <p:xfrm>
          <a:off x="525835" y="3504289"/>
          <a:ext cx="7964055" cy="262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685">
                  <a:extLst>
                    <a:ext uri="{9D8B030D-6E8A-4147-A177-3AD203B41FA5}">
                      <a16:colId xmlns:a16="http://schemas.microsoft.com/office/drawing/2014/main" val="1523630035"/>
                    </a:ext>
                  </a:extLst>
                </a:gridCol>
                <a:gridCol w="2654685">
                  <a:extLst>
                    <a:ext uri="{9D8B030D-6E8A-4147-A177-3AD203B41FA5}">
                      <a16:colId xmlns:a16="http://schemas.microsoft.com/office/drawing/2014/main" val="3671094378"/>
                    </a:ext>
                  </a:extLst>
                </a:gridCol>
                <a:gridCol w="2654685">
                  <a:extLst>
                    <a:ext uri="{9D8B030D-6E8A-4147-A177-3AD203B41FA5}">
                      <a16:colId xmlns:a16="http://schemas.microsoft.com/office/drawing/2014/main" val="2870288996"/>
                    </a:ext>
                  </a:extLst>
                </a:gridCol>
              </a:tblGrid>
              <a:tr h="2628522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교통비 영수증 첨부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치료비 영수증 첨부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latinLnBrk="1"/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288285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0469"/>
              </p:ext>
            </p:extLst>
          </p:nvPr>
        </p:nvGraphicFramePr>
        <p:xfrm>
          <a:off x="525835" y="3502379"/>
          <a:ext cx="8005704" cy="33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568">
                  <a:extLst>
                    <a:ext uri="{9D8B030D-6E8A-4147-A177-3AD203B41FA5}">
                      <a16:colId xmlns:a16="http://schemas.microsoft.com/office/drawing/2014/main" val="991337489"/>
                    </a:ext>
                  </a:extLst>
                </a:gridCol>
                <a:gridCol w="2668568">
                  <a:extLst>
                    <a:ext uri="{9D8B030D-6E8A-4147-A177-3AD203B41FA5}">
                      <a16:colId xmlns:a16="http://schemas.microsoft.com/office/drawing/2014/main" val="3266758029"/>
                    </a:ext>
                  </a:extLst>
                </a:gridCol>
                <a:gridCol w="2668568">
                  <a:extLst>
                    <a:ext uri="{9D8B030D-6E8A-4147-A177-3AD203B41FA5}">
                      <a16:colId xmlns:a16="http://schemas.microsoft.com/office/drawing/2014/main" val="2405068411"/>
                    </a:ext>
                  </a:extLst>
                </a:gridCol>
              </a:tblGrid>
              <a:tr h="334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 smtClean="0">
                          <a:solidFill>
                            <a:srgbClr val="0070C0"/>
                          </a:solidFill>
                        </a:rPr>
                        <a:t>꿀팁</a:t>
                      </a: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80795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9354150" y="1312458"/>
            <a:ext cx="27363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1. </a:t>
            </a:r>
            <a:r>
              <a:rPr lang="ko-KR" altLang="en-US" sz="1000" b="1" dirty="0" smtClean="0"/>
              <a:t>로그인 로그아웃 기능</a:t>
            </a:r>
            <a:endParaRPr lang="en-US" altLang="ko-KR" sz="1000" b="1" dirty="0" smtClean="0"/>
          </a:p>
          <a:p>
            <a:r>
              <a:rPr lang="en-US" altLang="ko-KR" sz="1000" dirty="0" smtClean="0"/>
              <a:t>    =&gt;  </a:t>
            </a:r>
            <a:r>
              <a:rPr lang="ko-KR" altLang="en-US" sz="1000" dirty="0" smtClean="0"/>
              <a:t>가이드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양식 부분은 </a:t>
            </a:r>
            <a:r>
              <a:rPr lang="ko-KR" altLang="en-US" sz="1000" dirty="0" err="1" smtClean="0"/>
              <a:t>로그인이</a:t>
            </a:r>
            <a:r>
              <a:rPr lang="ko-KR" altLang="en-US" sz="1000" dirty="0" smtClean="0"/>
              <a:t> 아니더라도 서비스 이용가능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보험 가이드 </a:t>
            </a:r>
            <a:endParaRPr lang="en-US" altLang="ko-KR" sz="1000" b="1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=&gt;  </a:t>
            </a:r>
            <a:r>
              <a:rPr lang="ko-KR" altLang="en-US" sz="1000" dirty="0" smtClean="0"/>
              <a:t>클릭 시 아래 보험 종류와 함께 기본 보험의 가이드를 보여준다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종류 별 보험</a:t>
            </a:r>
            <a:endParaRPr lang="en-US" altLang="ko-KR" sz="1000" b="1" dirty="0" smtClean="0"/>
          </a:p>
          <a:p>
            <a:r>
              <a:rPr lang="en-US" altLang="ko-KR" sz="1000" dirty="0" smtClean="0"/>
              <a:t>    =&gt;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번 뷰를 보여줌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스크롤</a:t>
            </a:r>
            <a:endParaRPr lang="en-US" altLang="ko-KR" sz="1000" b="1" dirty="0" smtClean="0"/>
          </a:p>
          <a:p>
            <a:r>
              <a:rPr lang="en-US" altLang="ko-KR" sz="1000" dirty="0" smtClean="0"/>
              <a:t>    =&gt;  </a:t>
            </a:r>
            <a:r>
              <a:rPr lang="ko-KR" altLang="en-US" sz="1000" dirty="0" smtClean="0"/>
              <a:t>스크롤을 통하여 가이드를 위에서 아래로 </a:t>
            </a:r>
            <a:r>
              <a:rPr lang="ko-KR" altLang="en-US" sz="1000" dirty="0" err="1" smtClean="0"/>
              <a:t>흐름순으로</a:t>
            </a:r>
            <a:r>
              <a:rPr lang="ko-KR" altLang="en-US" sz="1000" dirty="0" smtClean="0"/>
              <a:t> 볼 수 있도록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 smtClean="0"/>
              <a:t>5. </a:t>
            </a:r>
            <a:r>
              <a:rPr lang="ko-KR" altLang="en-US" sz="1000" b="1" dirty="0" smtClean="0"/>
              <a:t>보험 별 회사 </a:t>
            </a:r>
            <a:endParaRPr lang="en-US" altLang="ko-KR" sz="1000" b="1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=&gt; </a:t>
            </a:r>
            <a:r>
              <a:rPr lang="ko-KR" altLang="en-US" sz="1000" dirty="0" smtClean="0"/>
              <a:t>보험 회사를 선택 시 해당 보험의 보상 절차 가이드를 볼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6. </a:t>
            </a:r>
            <a:r>
              <a:rPr lang="ko-KR" altLang="en-US" sz="1000" b="1" dirty="0" smtClean="0"/>
              <a:t>보험 가이드 내용 및 양식 다운</a:t>
            </a:r>
            <a:endParaRPr lang="en-US" altLang="ko-KR" sz="1000" b="1" dirty="0"/>
          </a:p>
          <a:p>
            <a:r>
              <a:rPr lang="en-US" altLang="ko-KR" sz="1000" dirty="0" smtClean="0"/>
              <a:t>-  </a:t>
            </a:r>
            <a:r>
              <a:rPr lang="ko-KR" altLang="en-US" sz="1000" dirty="0" smtClean="0"/>
              <a:t>기본적으로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개의 단위의 카드 형식으로 보여줄 것입니다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-  </a:t>
            </a:r>
            <a:r>
              <a:rPr lang="ko-KR" altLang="en-US" sz="1000" dirty="0" smtClean="0"/>
              <a:t>각 가이드에 대한 내용을 </a:t>
            </a:r>
            <a:r>
              <a:rPr lang="en-US" altLang="ko-KR" sz="1000" dirty="0" err="1" smtClean="0"/>
              <a:t>json</a:t>
            </a:r>
            <a:r>
              <a:rPr lang="ko-KR" altLang="en-US" sz="1000" dirty="0" smtClean="0"/>
              <a:t>을 이용하여 전달받아 각 </a:t>
            </a:r>
            <a:r>
              <a:rPr lang="en-US" altLang="ko-KR" sz="1000" dirty="0" smtClean="0"/>
              <a:t>key</a:t>
            </a:r>
            <a:r>
              <a:rPr lang="ko-KR" altLang="en-US" sz="1000" dirty="0" smtClean="0"/>
              <a:t>에 맞게 사용할 것입니다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미리 보기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다운로드 기능은 이미지 버튼을 사용하여 제공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미리 보기의 경우 </a:t>
            </a:r>
            <a:r>
              <a:rPr lang="ko-KR" altLang="en-US" sz="1000" dirty="0" err="1" smtClean="0"/>
              <a:t>모달</a:t>
            </a:r>
            <a:r>
              <a:rPr lang="ko-KR" altLang="en-US" sz="1000" dirty="0" smtClean="0"/>
              <a:t> 사용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b="1" dirty="0" smtClean="0"/>
              <a:t>7. </a:t>
            </a:r>
            <a:r>
              <a:rPr lang="ko-KR" altLang="en-US" sz="1000" b="1" dirty="0" smtClean="0"/>
              <a:t>꿀 팁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꿀팁</a:t>
            </a:r>
            <a:r>
              <a:rPr lang="ko-KR" altLang="en-US" sz="1000" dirty="0" smtClean="0"/>
              <a:t> 또한 카드형식으로 제공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가이드의 내용이 </a:t>
            </a:r>
            <a:r>
              <a:rPr lang="ko-KR" altLang="en-US" sz="1000" dirty="0" err="1" smtClean="0"/>
              <a:t>끝난뒤</a:t>
            </a:r>
            <a:r>
              <a:rPr lang="ko-KR" altLang="en-US" sz="1000" dirty="0" smtClean="0"/>
              <a:t> 마지막 카드에 </a:t>
            </a:r>
            <a:r>
              <a:rPr lang="ko-KR" altLang="en-US" sz="1000" dirty="0" err="1" smtClean="0"/>
              <a:t>꿀팁</a:t>
            </a:r>
            <a:r>
              <a:rPr lang="ko-KR" altLang="en-US" sz="1000" dirty="0" smtClean="0"/>
              <a:t> 정보 배치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가이드와 같이 필요시 파일로도 제공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98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보험 처리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230791" y="1125900"/>
            <a:ext cx="27363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** </a:t>
            </a:r>
            <a:r>
              <a:rPr lang="ko-KR" altLang="en-US" sz="1000" b="1" dirty="0" smtClean="0"/>
              <a:t>로그인 상태에서 진행 가정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pPr marL="228600" indent="-228600">
              <a:buAutoNum type="arabicPeriod"/>
            </a:pPr>
            <a:r>
              <a:rPr lang="ko-KR" altLang="en-US" sz="1000" b="1" dirty="0" smtClean="0"/>
              <a:t>접수 추가 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보험처리를 위한 접수를 추가하는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Modal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select</a:t>
            </a:r>
            <a:r>
              <a:rPr lang="ko-KR" altLang="en-US" sz="1000" dirty="0" smtClean="0"/>
              <a:t>를 두어 보험 종류와 보험 회사를 선택하여 추가 가능하도록 구성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접수 중 테이블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접수 중인 보험들을 보여주는 테이블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상태는 접수 추가 시 바로 생기는 서류 미 제출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제출 후 공단에서 접수 승인이 나기 전까지의 서류 </a:t>
            </a:r>
            <a:r>
              <a:rPr lang="ko-KR" altLang="en-US" sz="1000" dirty="0" err="1" smtClean="0"/>
              <a:t>심사중</a:t>
            </a:r>
            <a:r>
              <a:rPr lang="ko-KR" altLang="en-US" sz="1000" dirty="0" smtClean="0"/>
              <a:t> 존재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서류 심사가 끝날 시 바로 접수 완료 테이블로 옮겨짐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제출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Input file</a:t>
            </a:r>
            <a:r>
              <a:rPr lang="ko-KR" altLang="en-US" sz="1000" dirty="0" smtClean="0"/>
              <a:t>을 통하여 서류를 </a:t>
            </a:r>
            <a:r>
              <a:rPr lang="en-US" altLang="ko-KR" sz="1000" dirty="0" smtClean="0"/>
              <a:t>multiple</a:t>
            </a:r>
            <a:r>
              <a:rPr lang="ko-KR" altLang="en-US" sz="1000" dirty="0" smtClean="0"/>
              <a:t>로 보낼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제출 시 바로 담당 고객이 가장 적은 담당자와 매칭되어 파일 전송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접수 완료 테이블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접수 완료된 보험들을 보여주는 프로젝트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접수 완료 시 사용자는 담당자의 이름과 번호를 볼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각 테이블의 로우는 채팅 방 입장의 기능으로 동작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보험 처리가 완료 시 자동으로 테이블에서 없어짐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b="1" dirty="0" smtClean="0"/>
              <a:t>5. </a:t>
            </a:r>
            <a:r>
              <a:rPr lang="ko-KR" altLang="en-US" sz="1000" b="1" dirty="0" smtClean="0"/>
              <a:t>테이블 검색</a:t>
            </a:r>
            <a:endParaRPr lang="en-US" altLang="ko-KR" sz="1000" b="1" dirty="0" smtClean="0"/>
          </a:p>
          <a:p>
            <a:endParaRPr lang="ko-KR" altLang="en-US" sz="10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903935" y="2338898"/>
            <a:ext cx="984527" cy="226006"/>
            <a:chOff x="6480175" y="2348880"/>
            <a:chExt cx="1075777" cy="288032"/>
          </a:xfrm>
          <a:solidFill>
            <a:schemeClr val="accent6">
              <a:lumMod val="75000"/>
            </a:schemeClr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6480175" y="2348880"/>
              <a:ext cx="1075777" cy="28803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6428" y="2368004"/>
              <a:ext cx="863270" cy="2462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접수 추가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57042"/>
              </p:ext>
            </p:extLst>
          </p:nvPr>
        </p:nvGraphicFramePr>
        <p:xfrm>
          <a:off x="885075" y="2701164"/>
          <a:ext cx="7131064" cy="1313688"/>
        </p:xfrm>
        <a:graphic>
          <a:graphicData uri="http://schemas.openxmlformats.org/drawingml/2006/table">
            <a:tbl>
              <a:tblPr/>
              <a:tblGrid>
                <a:gridCol w="1022629">
                  <a:extLst>
                    <a:ext uri="{9D8B030D-6E8A-4147-A177-3AD203B41FA5}">
                      <a16:colId xmlns:a16="http://schemas.microsoft.com/office/drawing/2014/main" val="287297575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031612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61007826"/>
                    </a:ext>
                  </a:extLst>
                </a:gridCol>
                <a:gridCol w="2868075">
                  <a:extLst>
                    <a:ext uri="{9D8B030D-6E8A-4147-A177-3AD203B41FA5}">
                      <a16:colId xmlns:a16="http://schemas.microsoft.com/office/drawing/2014/main" val="309692041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접수 중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5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 종류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 회사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상태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84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자동차보험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삼성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서류 미 제출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09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상해보험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국민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서류 심사 중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27904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7200712" y="3368025"/>
            <a:ext cx="683656" cy="276999"/>
            <a:chOff x="6619589" y="2935977"/>
            <a:chExt cx="683656" cy="276999"/>
          </a:xfrm>
        </p:grpSpPr>
        <p:sp>
          <p:nvSpPr>
            <p:cNvPr id="14" name="직사각형 13"/>
            <p:cNvSpPr/>
            <p:nvPr/>
          </p:nvSpPr>
          <p:spPr>
            <a:xfrm>
              <a:off x="6619589" y="2969918"/>
              <a:ext cx="683656" cy="19721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9647" y="2935977"/>
              <a:ext cx="543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</a:rPr>
                <a:t>제출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63767"/>
              </p:ext>
            </p:extLst>
          </p:nvPr>
        </p:nvGraphicFramePr>
        <p:xfrm>
          <a:off x="885074" y="4509120"/>
          <a:ext cx="7131065" cy="1697533"/>
        </p:xfrm>
        <a:graphic>
          <a:graphicData uri="http://schemas.openxmlformats.org/drawingml/2006/table">
            <a:tbl>
              <a:tblPr/>
              <a:tblGrid>
                <a:gridCol w="730088">
                  <a:extLst>
                    <a:ext uri="{9D8B030D-6E8A-4147-A177-3AD203B41FA5}">
                      <a16:colId xmlns:a16="http://schemas.microsoft.com/office/drawing/2014/main" val="127815355"/>
                    </a:ext>
                  </a:extLst>
                </a:gridCol>
                <a:gridCol w="1644101">
                  <a:extLst>
                    <a:ext uri="{9D8B030D-6E8A-4147-A177-3AD203B41FA5}">
                      <a16:colId xmlns:a16="http://schemas.microsoft.com/office/drawing/2014/main" val="113279237"/>
                    </a:ext>
                  </a:extLst>
                </a:gridCol>
                <a:gridCol w="1355465">
                  <a:extLst>
                    <a:ext uri="{9D8B030D-6E8A-4147-A177-3AD203B41FA5}">
                      <a16:colId xmlns:a16="http://schemas.microsoft.com/office/drawing/2014/main" val="1067215263"/>
                    </a:ext>
                  </a:extLst>
                </a:gridCol>
                <a:gridCol w="1307359">
                  <a:extLst>
                    <a:ext uri="{9D8B030D-6E8A-4147-A177-3AD203B41FA5}">
                      <a16:colId xmlns:a16="http://schemas.microsoft.com/office/drawing/2014/main" val="621625834"/>
                    </a:ext>
                  </a:extLst>
                </a:gridCol>
                <a:gridCol w="2094052">
                  <a:extLst>
                    <a:ext uri="{9D8B030D-6E8A-4147-A177-3AD203B41FA5}">
                      <a16:colId xmlns:a16="http://schemas.microsoft.com/office/drawing/2014/main" val="3770051914"/>
                    </a:ext>
                  </a:extLst>
                </a:gridCol>
              </a:tblGrid>
              <a:tr h="234193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접수 완료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79730"/>
                  </a:ext>
                </a:extLst>
              </a:tr>
              <a:tr h="383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 종류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 회사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담당자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담당자 번호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04412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자동차 보험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한화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김윤상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000-1234-5678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22434"/>
                  </a:ext>
                </a:extLst>
              </a:tr>
              <a:tr h="234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상해보험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삼성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김건영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000-1234-5678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88459"/>
                  </a:ext>
                </a:extLst>
              </a:tr>
              <a:tr h="234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실버보험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국민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이영준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000-1234-5678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087913"/>
                  </a:ext>
                </a:extLst>
              </a:tr>
            </a:tbl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759892" y="2204864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83568" y="2636912"/>
            <a:ext cx="172879" cy="144016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7020272" y="3212976"/>
            <a:ext cx="180440" cy="150916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759892" y="4369767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4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44208" y="2322337"/>
            <a:ext cx="1512168" cy="31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44208" y="4050529"/>
            <a:ext cx="1512168" cy="31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6319026" y="2204864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5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보험 처리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 </a:t>
            </a: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접수 추가 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** </a:t>
            </a:r>
            <a:r>
              <a:rPr lang="ko-KR" altLang="en-US" sz="1000" b="1" dirty="0" smtClean="0"/>
              <a:t>로그인 상태에서 진행 가정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1.  </a:t>
            </a:r>
            <a:r>
              <a:rPr lang="ko-KR" altLang="en-US" sz="1000" b="1" dirty="0" smtClean="0"/>
              <a:t>보험 종류 </a:t>
            </a:r>
            <a:r>
              <a:rPr lang="en-US" altLang="ko-KR" sz="1000" b="1" dirty="0" smtClean="0"/>
              <a:t>Select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보험 종류를 선택할 수 있는 </a:t>
            </a:r>
            <a:r>
              <a:rPr lang="en-US" altLang="ko-KR" sz="1000" dirty="0" smtClean="0"/>
              <a:t>Select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보험 종류를 선택 할 시마다 보험 회사의 </a:t>
            </a:r>
            <a:r>
              <a:rPr lang="en-US" altLang="ko-KR" sz="1000" dirty="0" smtClean="0"/>
              <a:t>Select</a:t>
            </a:r>
            <a:r>
              <a:rPr lang="ko-KR" altLang="en-US" sz="1000" dirty="0" smtClean="0"/>
              <a:t>구성은 알맞게 계속 변화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2.  </a:t>
            </a:r>
            <a:r>
              <a:rPr lang="ko-KR" altLang="en-US" sz="1000" b="1" dirty="0" smtClean="0"/>
              <a:t>보험 회사 </a:t>
            </a:r>
            <a:r>
              <a:rPr lang="en-US" altLang="ko-KR" sz="1000" b="1" dirty="0" smtClean="0"/>
              <a:t>Select</a:t>
            </a:r>
          </a:p>
          <a:p>
            <a:r>
              <a:rPr lang="en-US" altLang="ko-KR" sz="1000" b="1" dirty="0"/>
              <a:t>-    </a:t>
            </a:r>
            <a:r>
              <a:rPr lang="ko-KR" altLang="en-US" sz="1000" dirty="0"/>
              <a:t>보험 </a:t>
            </a:r>
            <a:r>
              <a:rPr lang="ko-KR" altLang="en-US" sz="1000" dirty="0" smtClean="0"/>
              <a:t>회사를 </a:t>
            </a:r>
            <a:r>
              <a:rPr lang="ko-KR" altLang="en-US" sz="1000" dirty="0"/>
              <a:t>선택할 수 있는 </a:t>
            </a:r>
            <a:r>
              <a:rPr lang="en-US" altLang="ko-KR" sz="1000" dirty="0"/>
              <a:t>Select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추가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접수 추가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버튼 클릭 시 선택한 보험 종류와 보험회사를 추가 기능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현재 접수 중 혹은 접수 완료에 있다면 존재한다는 </a:t>
            </a:r>
            <a:r>
              <a:rPr lang="en-US" altLang="ko-KR" sz="1000" dirty="0" smtClean="0"/>
              <a:t>alert</a:t>
            </a:r>
            <a:r>
              <a:rPr lang="ko-KR" altLang="en-US" sz="1000" dirty="0" smtClean="0"/>
              <a:t>알림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선택 안하고 추가 시 선택해주세요 라는 </a:t>
            </a:r>
            <a:r>
              <a:rPr lang="en-US" altLang="ko-KR" sz="1000" dirty="0" smtClean="0"/>
              <a:t>alert </a:t>
            </a:r>
            <a:r>
              <a:rPr lang="ko-KR" altLang="en-US" sz="1000" dirty="0" smtClean="0"/>
              <a:t>알림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취소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Modal</a:t>
            </a:r>
            <a:r>
              <a:rPr lang="ko-KR" altLang="en-US" sz="1000" dirty="0" smtClean="0"/>
              <a:t>을 취소하는 버튼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16023" y="2738544"/>
            <a:ext cx="5976664" cy="31559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08175" y="3500464"/>
            <a:ext cx="2160240" cy="535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 flipV="1">
            <a:off x="3779912" y="3645023"/>
            <a:ext cx="216024" cy="19411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979712" y="35433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보험 종류</a:t>
            </a:r>
            <a:endParaRPr lang="ko-KR" altLang="en-US" dirty="0"/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840012" y="335972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4932040" y="3359720"/>
            <a:ext cx="141678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203848" y="4733634"/>
            <a:ext cx="1152128" cy="495566"/>
            <a:chOff x="3923928" y="4733634"/>
            <a:chExt cx="1152128" cy="495566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020871" y="4797152"/>
              <a:ext cx="1055185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8415" y="4832764"/>
              <a:ext cx="97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추가</a:t>
              </a:r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3923928" y="4733634"/>
              <a:ext cx="144487" cy="135526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18000" rIns="18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kern="0" dirty="0">
                  <a:solidFill>
                    <a:srgbClr val="FFFFFF"/>
                  </a:solidFill>
                  <a:latin typeface="+mj-lt"/>
                  <a:ea typeface="맑은 고딕" pitchFamily="50" charset="-127"/>
                </a:rPr>
                <a:t>3</a:t>
              </a:r>
              <a:endParaRPr kumimoji="0" lang="ko-KR" altLang="en-US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860032" y="4733634"/>
            <a:ext cx="1152128" cy="495566"/>
            <a:chOff x="3923928" y="4733634"/>
            <a:chExt cx="1152128" cy="495566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4020871" y="4797152"/>
              <a:ext cx="1055185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68415" y="4832764"/>
              <a:ext cx="976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3923928" y="4733634"/>
              <a:ext cx="144487" cy="135526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18000" rIns="1800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800" b="1" kern="0" dirty="0" smtClean="0">
                  <a:solidFill>
                    <a:srgbClr val="FFFFFF"/>
                  </a:solidFill>
                  <a:latin typeface="+mj-lt"/>
                  <a:ea typeface="맑은 고딕" pitchFamily="50" charset="-127"/>
                </a:rPr>
                <a:t>4</a:t>
              </a:r>
              <a:endParaRPr kumimoji="0" lang="ko-KR" altLang="en-US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044886" y="3497379"/>
            <a:ext cx="1695952" cy="538088"/>
            <a:chOff x="5044886" y="3497379"/>
            <a:chExt cx="1695952" cy="538088"/>
          </a:xfrm>
        </p:grpSpPr>
        <p:sp>
          <p:nvSpPr>
            <p:cNvPr id="30" name="직사각형 29"/>
            <p:cNvSpPr/>
            <p:nvPr/>
          </p:nvSpPr>
          <p:spPr>
            <a:xfrm>
              <a:off x="5044886" y="3497379"/>
              <a:ext cx="1543337" cy="538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84654" y="357301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보험 회사</a:t>
              </a:r>
              <a:endParaRPr lang="ko-KR" altLang="en-US" dirty="0"/>
            </a:p>
          </p:txBody>
        </p:sp>
        <p:sp>
          <p:nvSpPr>
            <p:cNvPr id="42" name="이등변 삼각형 41"/>
            <p:cNvSpPr/>
            <p:nvPr/>
          </p:nvSpPr>
          <p:spPr>
            <a:xfrm flipV="1">
              <a:off x="6300192" y="3645024"/>
              <a:ext cx="216024" cy="1941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0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보험 처리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담당자 채팅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** </a:t>
            </a:r>
            <a:r>
              <a:rPr lang="ko-KR" altLang="en-US" sz="1000" b="1" dirty="0" smtClean="0"/>
              <a:t>로그인 상태에서 진행 가정</a:t>
            </a:r>
            <a:endParaRPr lang="en-US" altLang="ko-KR" sz="1000" b="1" dirty="0" smtClean="0"/>
          </a:p>
          <a:p>
            <a:endParaRPr lang="en-US" altLang="ko-KR" sz="1000" b="1" dirty="0" smtClean="0"/>
          </a:p>
          <a:p>
            <a:pPr marL="228600" indent="-228600">
              <a:buAutoNum type="arabicPeriod"/>
            </a:pPr>
            <a:r>
              <a:rPr lang="ko-KR" altLang="en-US" sz="1000" b="1" dirty="0" smtClean="0"/>
              <a:t>채팅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왼쪽 담당자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오른쪽 자신을 배치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Text</a:t>
            </a:r>
            <a:r>
              <a:rPr lang="ko-KR" altLang="en-US" sz="1000" b="1" dirty="0" smtClean="0"/>
              <a:t>는 노란색 말 풍선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파일은 하얀색 말 풍선 사용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 smtClean="0"/>
              <a:t>2.  </a:t>
            </a:r>
            <a:r>
              <a:rPr lang="ko-KR" altLang="en-US" sz="1000" b="1" dirty="0" smtClean="0"/>
              <a:t>파일 말 풍선</a:t>
            </a:r>
            <a:endParaRPr lang="en-US" altLang="ko-KR" sz="1000" b="1" dirty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파일명 </a:t>
            </a:r>
            <a:r>
              <a:rPr lang="ko-KR" altLang="en-US" sz="1000" b="1" dirty="0"/>
              <a:t>옆에는 다운로드 버튼 </a:t>
            </a:r>
            <a:r>
              <a:rPr lang="ko-KR" altLang="en-US" sz="1000" b="1" dirty="0" smtClean="0"/>
              <a:t>존재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파일 전송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Type file</a:t>
            </a:r>
            <a:r>
              <a:rPr lang="ko-KR" altLang="en-US" sz="1000" b="1" dirty="0" smtClean="0"/>
              <a:t>을 통하여 파일을 </a:t>
            </a:r>
            <a:r>
              <a:rPr lang="en-US" altLang="ko-KR" sz="1000" b="1" dirty="0" smtClean="0"/>
              <a:t>multiple</a:t>
            </a:r>
            <a:r>
              <a:rPr lang="ko-KR" altLang="en-US" sz="1000" b="1" dirty="0" smtClean="0"/>
              <a:t>하게 전송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  <a:p>
            <a:r>
              <a:rPr lang="en-US" altLang="ko-KR" sz="1000" b="1" dirty="0" smtClean="0"/>
              <a:t>4. </a:t>
            </a:r>
            <a:r>
              <a:rPr lang="ko-KR" altLang="en-US" sz="1000" b="1" dirty="0" smtClean="0"/>
              <a:t>메시지 입력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b="1" dirty="0" smtClean="0"/>
              <a:t>Input text</a:t>
            </a:r>
            <a:r>
              <a:rPr lang="ko-KR" altLang="en-US" sz="1000" b="1" dirty="0" smtClean="0"/>
              <a:t>사용하여 채팅 방의 말을 쓸 수 있는 부분</a:t>
            </a:r>
            <a:endParaRPr lang="en-US" altLang="ko-KR" sz="1000" b="1" dirty="0"/>
          </a:p>
          <a:p>
            <a:endParaRPr lang="en-US" altLang="ko-KR" sz="1000" dirty="0" smtClean="0"/>
          </a:p>
          <a:p>
            <a:r>
              <a:rPr lang="en-US" altLang="ko-KR" sz="1000" b="1" dirty="0" smtClean="0"/>
              <a:t>5. </a:t>
            </a:r>
            <a:r>
              <a:rPr lang="ko-KR" altLang="en-US" sz="1000" b="1" dirty="0" smtClean="0"/>
              <a:t>전송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메시지 입력을 한 것을 전송합니다</a:t>
            </a:r>
            <a:r>
              <a:rPr lang="en-US" altLang="ko-KR" sz="1000" b="1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 smtClean="0"/>
              <a:t>메시지 작성한 것이 없다면 전송은 되지 않습니다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1324" y="2303730"/>
            <a:ext cx="82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담당자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 rot="10800000" flipH="1">
            <a:off x="932536" y="2723759"/>
            <a:ext cx="1479224" cy="328452"/>
          </a:xfrm>
          <a:prstGeom prst="wedgeRoundRectCallout">
            <a:avLst>
              <a:gd name="adj1" fmla="val -37831"/>
              <a:gd name="adj2" fmla="val 785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19851" y="2766297"/>
            <a:ext cx="1547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조사 양식 보내주세요</a:t>
            </a:r>
            <a:endParaRPr lang="ko-KR" altLang="en-US" sz="1000" b="1" dirty="0"/>
          </a:p>
        </p:txBody>
      </p:sp>
      <p:sp>
        <p:nvSpPr>
          <p:cNvPr id="41" name="모서리가 둥근 사각형 설명선 40"/>
          <p:cNvSpPr/>
          <p:nvPr/>
        </p:nvSpPr>
        <p:spPr>
          <a:xfrm rot="10800000">
            <a:off x="6660232" y="3212976"/>
            <a:ext cx="1512168" cy="328452"/>
          </a:xfrm>
          <a:prstGeom prst="wedgeRoundRectCallout">
            <a:avLst>
              <a:gd name="adj1" fmla="val -37831"/>
              <a:gd name="adj2" fmla="val 785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97127" y="3254787"/>
            <a:ext cx="1547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네 알겠습니다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sp>
        <p:nvSpPr>
          <p:cNvPr id="43" name="모서리가 둥근 사각형 설명선 42"/>
          <p:cNvSpPr/>
          <p:nvPr/>
        </p:nvSpPr>
        <p:spPr>
          <a:xfrm rot="10800000">
            <a:off x="5940150" y="3968105"/>
            <a:ext cx="2231703" cy="565268"/>
          </a:xfrm>
          <a:prstGeom prst="wedgeRoundRectCallout">
            <a:avLst>
              <a:gd name="adj1" fmla="val -47134"/>
              <a:gd name="adj2" fmla="val 8144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4154" y="4118883"/>
            <a:ext cx="1564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파일</a:t>
            </a:r>
            <a:r>
              <a:rPr lang="ko-KR" altLang="en-US" sz="1000" b="1" dirty="0" smtClean="0"/>
              <a:t> 조사 양식</a:t>
            </a:r>
            <a:r>
              <a:rPr lang="en-US" altLang="ko-KR" sz="1000" b="1" dirty="0" smtClean="0"/>
              <a:t>.</a:t>
            </a:r>
            <a:r>
              <a:rPr lang="en-US" altLang="ko-KR" sz="1000" b="1" dirty="0" err="1" smtClean="0"/>
              <a:t>hwp</a:t>
            </a:r>
            <a:r>
              <a:rPr lang="ko-KR" altLang="en-US" sz="1000" b="1" dirty="0" smtClean="0"/>
              <a:t> </a:t>
            </a:r>
            <a:endParaRPr lang="ko-KR" altLang="en-US" sz="1000" b="1" dirty="0"/>
          </a:p>
        </p:txBody>
      </p:sp>
      <p:sp>
        <p:nvSpPr>
          <p:cNvPr id="45" name="아래쪽 화살표 44"/>
          <p:cNvSpPr/>
          <p:nvPr/>
        </p:nvSpPr>
        <p:spPr>
          <a:xfrm>
            <a:off x="7524328" y="4149080"/>
            <a:ext cx="144016" cy="172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92589"/>
              </p:ext>
            </p:extLst>
          </p:nvPr>
        </p:nvGraphicFramePr>
        <p:xfrm>
          <a:off x="539552" y="5794464"/>
          <a:ext cx="79393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3229249961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1036404697"/>
                    </a:ext>
                  </a:extLst>
                </a:gridCol>
                <a:gridCol w="666567">
                  <a:extLst>
                    <a:ext uri="{9D8B030D-6E8A-4147-A177-3AD203B41FA5}">
                      <a16:colId xmlns:a16="http://schemas.microsoft.com/office/drawing/2014/main" val="4221467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메시지를 입력해주세요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73598"/>
                  </a:ext>
                </a:extLst>
              </a:tr>
            </a:tbl>
          </a:graphicData>
        </a:graphic>
      </p:graphicFrame>
      <p:sp>
        <p:nvSpPr>
          <p:cNvPr id="49" name="덧셈 기호 48"/>
          <p:cNvSpPr/>
          <p:nvPr/>
        </p:nvSpPr>
        <p:spPr>
          <a:xfrm>
            <a:off x="611560" y="5859106"/>
            <a:ext cx="216024" cy="234190"/>
          </a:xfrm>
          <a:prstGeom prst="mathPlus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처리 49"/>
          <p:cNvSpPr/>
          <p:nvPr/>
        </p:nvSpPr>
        <p:spPr>
          <a:xfrm>
            <a:off x="7884368" y="5834212"/>
            <a:ext cx="538000" cy="297297"/>
          </a:xfrm>
          <a:prstGeom prst="flowChartProcess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915204" y="585451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전송</a:t>
            </a:r>
            <a:endParaRPr lang="ko-KR" altLang="en-US" sz="1200" dirty="0"/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39552" y="2204864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5872460" y="3863776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467544" y="5735984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899592" y="5735984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4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7744668" y="5735984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5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9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질문게시판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smtClean="0"/>
              <a:t>질문 게시판 테이블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질문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보험 종류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보험 회사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 상태가 존재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해당 테이블 로우 클릭 시 질문 상세 페이지로 </a:t>
            </a:r>
            <a:r>
              <a:rPr lang="ko-KR" altLang="en-US" sz="1000" dirty="0" smtClean="0"/>
              <a:t>변경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err="1" smtClean="0"/>
              <a:t>페이징</a:t>
            </a:r>
            <a:r>
              <a:rPr lang="ko-KR" altLang="en-US" sz="1000" b="1" dirty="0" smtClean="0"/>
              <a:t> 처리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‘&lt;&lt;‘ , ‘&gt;&gt;’ 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가장 끝 페이지로 변경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‘&lt;‘ , ‘&gt;’ 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10</a:t>
            </a:r>
            <a:r>
              <a:rPr lang="ko-KR" altLang="en-US" sz="1000" dirty="0" smtClean="0"/>
              <a:t>개 단위로 페이지 변경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각 숫자는 숫자에 맞는 페이지 처리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글쓰기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글 쓰는 페이지로 변경하는 버튼</a:t>
            </a:r>
            <a:endParaRPr lang="ko-KR" altLang="en-US" sz="10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547664" y="3789040"/>
            <a:ext cx="5976664" cy="258124"/>
            <a:chOff x="1547664" y="3933056"/>
            <a:chExt cx="5976664" cy="258124"/>
          </a:xfrm>
        </p:grpSpPr>
        <p:sp>
          <p:nvSpPr>
            <p:cNvPr id="25" name="직사각형 24"/>
            <p:cNvSpPr/>
            <p:nvPr/>
          </p:nvSpPr>
          <p:spPr>
            <a:xfrm>
              <a:off x="2411760" y="3933056"/>
              <a:ext cx="360040" cy="2581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843808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275856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707904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139952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572000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004048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436096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868144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300192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ea typeface="+mj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979712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&lt;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547664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&lt;&lt;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732240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ea typeface="+mj-ea"/>
                </a:rPr>
                <a:t>&gt;&gt;</a:t>
              </a:r>
              <a:endParaRPr lang="ko-KR" altLang="en-US" sz="1200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164288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&gt;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380312" y="4326632"/>
            <a:ext cx="720080" cy="25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글쓰기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687884" y="263964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1407964" y="364775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7236296" y="4151808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53820"/>
              </p:ext>
            </p:extLst>
          </p:nvPr>
        </p:nvGraphicFramePr>
        <p:xfrm>
          <a:off x="827584" y="2780928"/>
          <a:ext cx="7272807" cy="815877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1154056177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23783606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3693695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587605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7283433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66959176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618241373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ea typeface="함초롬바탕" panose="02030504000101010101" pitchFamily="18" charset="-127"/>
                        </a:rPr>
                        <a:t>제목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ea typeface="함초롬바탕" panose="02030504000101010101" pitchFamily="18" charset="-127"/>
                        </a:rPr>
                        <a:t>보험 종류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ea typeface="함초롬바탕" panose="02030504000101010101" pitchFamily="18" charset="-127"/>
                        </a:rPr>
                        <a:t>보험 회사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ea typeface="함초롬바탕" panose="02030504000101010101" pitchFamily="18" charset="-127"/>
                        </a:rPr>
                        <a:t>작성일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ea typeface="함초롬바탕" panose="02030504000101010101" pitchFamily="18" charset="-127"/>
                        </a:rPr>
                        <a:t>작성자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tx1"/>
                          </a:solidFill>
                          <a:effectLst/>
                          <a:ea typeface="함초롬바탕" panose="02030504000101010101" pitchFamily="18" charset="-127"/>
                        </a:rPr>
                        <a:t>답변상태</a:t>
                      </a:r>
                      <a:endParaRPr lang="ko-KR" altLang="en-US" sz="1000" b="1" kern="0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8008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보험접수문의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실버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국민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2018.05.23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김건영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chemeClr val="tx2"/>
                          </a:solidFill>
                          <a:effectLst/>
                          <a:latin typeface="함초롬바탕" panose="02030504000101010101" pitchFamily="18" charset="-127"/>
                        </a:rPr>
                        <a:t>YES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07073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보험접수문의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실버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한화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2018.05.23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김윤상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0708108"/>
                  </a:ext>
                </a:extLst>
              </a:tr>
            </a:tbl>
          </a:graphicData>
        </a:graphic>
      </p:graphicFrame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44208" y="2322337"/>
            <a:ext cx="1512168" cy="314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5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질문게시판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ko-KR" altLang="en-US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 상세 페이지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ko-KR" altLang="en-US" sz="35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smtClean="0"/>
              <a:t>질문 상세 내용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상단에 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작성일 표시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중간</a:t>
            </a:r>
            <a:r>
              <a:rPr lang="ko-KR" altLang="en-US" sz="1000" dirty="0" smtClean="0"/>
              <a:t>에 </a:t>
            </a:r>
            <a:r>
              <a:rPr lang="ko-KR" altLang="en-US" sz="1000" dirty="0" smtClean="0"/>
              <a:t>질문 내용 </a:t>
            </a:r>
            <a:r>
              <a:rPr lang="ko-KR" altLang="en-US" sz="1000" dirty="0" smtClean="0"/>
              <a:t>표시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하단에 첨부 파일들 존재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글씨 클릭 시  다운로드 가능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목록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뒤로 가기 기능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답변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해당 질문의 답변 페이지 이동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/>
              <a:t>4</a:t>
            </a:r>
            <a:r>
              <a:rPr lang="en-US" altLang="ko-KR" sz="1000" b="1" dirty="0" smtClean="0"/>
              <a:t>. </a:t>
            </a:r>
            <a:r>
              <a:rPr lang="ko-KR" altLang="en-US" sz="1000" b="1" dirty="0" smtClean="0"/>
              <a:t>글쓰기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글 쓰는 페이지로 변경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2420888"/>
            <a:ext cx="720080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실버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국민</a:t>
            </a:r>
            <a:r>
              <a:rPr lang="en-US" altLang="ko-KR" dirty="0" smtClean="0">
                <a:solidFill>
                  <a:schemeClr val="tx1"/>
                </a:solidFill>
              </a:rPr>
              <a:t>	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보험접수문의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          </a:t>
            </a:r>
            <a:r>
              <a:rPr lang="en-US" altLang="ko-KR" sz="1500" dirty="0" smtClean="0">
                <a:solidFill>
                  <a:schemeClr val="tx1"/>
                </a:solidFill>
              </a:rPr>
              <a:t>    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김건영</a:t>
            </a:r>
            <a:r>
              <a:rPr lang="ko-KR" altLang="en-US" sz="1500" dirty="0" smtClean="0">
                <a:solidFill>
                  <a:schemeClr val="tx1"/>
                </a:solidFill>
              </a:rPr>
              <a:t>     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2018.05.23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1600" y="2780928"/>
            <a:ext cx="720080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안녕하세요 </a:t>
            </a:r>
            <a:r>
              <a:rPr lang="ko-KR" altLang="en-US" dirty="0" err="1" smtClean="0">
                <a:solidFill>
                  <a:schemeClr val="tx1"/>
                </a:solidFill>
              </a:rPr>
              <a:t>김건영이라고</a:t>
            </a:r>
            <a:r>
              <a:rPr lang="ko-KR" altLang="en-US" dirty="0" smtClean="0">
                <a:solidFill>
                  <a:schemeClr val="tx1"/>
                </a:solidFill>
              </a:rPr>
              <a:t>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보험 접수에 대해서 궁금한 점이 있어 질문 드립니다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43748" y="5661248"/>
            <a:ext cx="720080" cy="3600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164288" y="5661248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831900" y="227687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5076056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7092280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4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699792" y="2418160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28184" y="2420888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92280" y="2420888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71600" y="4509120"/>
            <a:ext cx="7200800" cy="806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신청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접수서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hwp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보험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조사서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hwp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56176" y="5661248"/>
            <a:ext cx="720080" cy="3600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088484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5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질문게시판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ko-KR" altLang="en-US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 답변 페이지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ko-KR" altLang="en-US" sz="35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45992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1.  </a:t>
            </a:r>
            <a:r>
              <a:rPr lang="ko-KR" altLang="en-US" sz="1000" b="1" dirty="0" smtClean="0"/>
              <a:t>답변 </a:t>
            </a:r>
            <a:r>
              <a:rPr lang="ko-KR" altLang="en-US" sz="1000" b="1" dirty="0" smtClean="0"/>
              <a:t>내용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상단에 제목</a:t>
            </a:r>
            <a:r>
              <a:rPr lang="en-US" altLang="ko-KR" sz="1000" dirty="0"/>
              <a:t>, </a:t>
            </a:r>
            <a:r>
              <a:rPr lang="ko-KR" altLang="en-US" sz="1000" dirty="0"/>
              <a:t>작성자</a:t>
            </a:r>
            <a:r>
              <a:rPr lang="en-US" altLang="ko-KR" sz="1000" dirty="0"/>
              <a:t>, </a:t>
            </a:r>
            <a:r>
              <a:rPr lang="ko-KR" altLang="en-US" sz="1000" dirty="0"/>
              <a:t>작성일 표시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중간에 </a:t>
            </a:r>
            <a:r>
              <a:rPr lang="ko-KR" altLang="en-US" sz="1000" dirty="0" smtClean="0"/>
              <a:t>답변 </a:t>
            </a:r>
            <a:r>
              <a:rPr lang="ko-KR" altLang="en-US" sz="1000" dirty="0"/>
              <a:t>내용 표시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하단에 첨부 파일들 존재</a:t>
            </a:r>
            <a:r>
              <a:rPr lang="en-US" altLang="ko-KR" sz="1000" dirty="0"/>
              <a:t>. </a:t>
            </a:r>
            <a:r>
              <a:rPr lang="ko-KR" altLang="en-US" sz="1000" dirty="0"/>
              <a:t>글씨 클릭 시  다운로드 가능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목록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뒤로 가기 기능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글쓰기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글 쓰는 페이지로 변경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2420888"/>
            <a:ext cx="720080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실버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국민</a:t>
            </a:r>
            <a:r>
              <a:rPr lang="en-US" altLang="ko-KR" dirty="0" smtClean="0">
                <a:solidFill>
                  <a:schemeClr val="tx1"/>
                </a:solidFill>
              </a:rPr>
              <a:t>	                </a:t>
            </a:r>
            <a:r>
              <a:rPr lang="ko-KR" altLang="en-US" b="1" dirty="0" smtClean="0">
                <a:solidFill>
                  <a:schemeClr val="tx1"/>
                </a:solidFill>
              </a:rPr>
              <a:t>보험접수문의 답변 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en-US" altLang="ko-KR" sz="1500" dirty="0" smtClean="0">
                <a:solidFill>
                  <a:schemeClr val="tx1"/>
                </a:solidFill>
              </a:rPr>
              <a:t>    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r>
              <a:rPr lang="ko-KR" altLang="en-US" sz="1500" dirty="0" smtClean="0">
                <a:solidFill>
                  <a:schemeClr val="tx1"/>
                </a:solidFill>
              </a:rPr>
              <a:t>     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2018.05.23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1600" y="2780928"/>
            <a:ext cx="720080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안녕하세요 관리자 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해당 질문에 대해서 답변을 드리자면 </a:t>
            </a:r>
            <a:r>
              <a:rPr lang="en-US" altLang="ko-KR" dirty="0" smtClean="0">
                <a:solidFill>
                  <a:schemeClr val="tx1"/>
                </a:solidFill>
              </a:rPr>
              <a:t>~~~</a:t>
            </a:r>
            <a:r>
              <a:rPr lang="ko-KR" altLang="en-US" dirty="0" smtClean="0">
                <a:solidFill>
                  <a:schemeClr val="tx1"/>
                </a:solidFill>
              </a:rPr>
              <a:t>이러합니다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79852" y="5661248"/>
            <a:ext cx="720080" cy="3600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164288" y="5661248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831900" y="227687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012160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7092280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699792" y="2418160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28184" y="2420888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92280" y="2420888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71600" y="4509120"/>
            <a:ext cx="7200800" cy="806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신청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접수서</a:t>
            </a:r>
            <a:r>
              <a:rPr lang="ko-KR" altLang="en-US" sz="1500" dirty="0" smtClean="0">
                <a:solidFill>
                  <a:schemeClr val="tx1"/>
                </a:solidFill>
              </a:rPr>
              <a:t> 답변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hwp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보험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조사서 답변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hwp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질문게시판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 </a:t>
            </a: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글쓰기 페이지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ko-KR" altLang="en-US" sz="3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** </a:t>
            </a:r>
            <a:r>
              <a:rPr lang="ko-KR" altLang="en-US" sz="1000" b="1" dirty="0" smtClean="0"/>
              <a:t>로그인 상태라면 글쓰기 페이지 가능</a:t>
            </a:r>
            <a:endParaRPr lang="en-US" altLang="ko-KR" sz="1000" b="1" dirty="0" smtClean="0"/>
          </a:p>
          <a:p>
            <a:endParaRPr lang="en-US" altLang="ko-KR" sz="1000" b="1" dirty="0"/>
          </a:p>
          <a:p>
            <a:pPr marL="228600" indent="-228600">
              <a:buAutoNum type="arabicPeriod"/>
            </a:pPr>
            <a:r>
              <a:rPr lang="ko-KR" altLang="en-US" sz="1000" b="1" dirty="0" smtClean="0"/>
              <a:t>글쓰기 페이지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작성일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보험 종류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보험 회사 존재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사용자 데이터를 통해 작성자 자동 완성</a:t>
            </a:r>
            <a:r>
              <a:rPr lang="en-US" altLang="ko-KR" sz="1000" dirty="0" smtClean="0"/>
              <a:t>, Date</a:t>
            </a:r>
            <a:r>
              <a:rPr lang="ko-KR" altLang="en-US" sz="1000" dirty="0" smtClean="0"/>
              <a:t>를 통해 작성일 자동완성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작성자 작성일 변경 불가능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Input file</a:t>
            </a:r>
            <a:r>
              <a:rPr lang="ko-KR" altLang="en-US" sz="1000" dirty="0" smtClean="0"/>
              <a:t>사용 파일첨부 </a:t>
            </a:r>
            <a:r>
              <a:rPr lang="en-US" altLang="ko-KR" sz="1000" dirty="0" smtClean="0"/>
              <a:t>multiple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비밀글</a:t>
            </a:r>
            <a:r>
              <a:rPr lang="ko-KR" altLang="en-US" sz="1000" dirty="0" smtClean="0"/>
              <a:t> 체크박스 사용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저장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글쓰기 완료 버튼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취소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908175" y="2673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70841"/>
              </p:ext>
            </p:extLst>
          </p:nvPr>
        </p:nvGraphicFramePr>
        <p:xfrm>
          <a:off x="907402" y="2394109"/>
          <a:ext cx="7223293" cy="3140988"/>
        </p:xfrm>
        <a:graphic>
          <a:graphicData uri="http://schemas.openxmlformats.org/drawingml/2006/table">
            <a:tbl>
              <a:tblPr/>
              <a:tblGrid>
                <a:gridCol w="1175416">
                  <a:extLst>
                    <a:ext uri="{9D8B030D-6E8A-4147-A177-3AD203B41FA5}">
                      <a16:colId xmlns:a16="http://schemas.microsoft.com/office/drawing/2014/main" val="4102841713"/>
                    </a:ext>
                  </a:extLst>
                </a:gridCol>
                <a:gridCol w="6047877">
                  <a:extLst>
                    <a:ext uri="{9D8B030D-6E8A-4147-A177-3AD203B41FA5}">
                      <a16:colId xmlns:a16="http://schemas.microsoft.com/office/drawing/2014/main" val="1891696055"/>
                    </a:ext>
                  </a:extLst>
                </a:gridCol>
              </a:tblGrid>
              <a:tr h="2851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제목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 접수 문의입니다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438719"/>
                  </a:ext>
                </a:extLst>
              </a:tr>
              <a:tr h="2851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작성자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김건영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482135"/>
                  </a:ext>
                </a:extLst>
              </a:tr>
              <a:tr h="2851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2018.05.23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76402"/>
                  </a:ext>
                </a:extLst>
              </a:tr>
              <a:tr h="2559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보험종류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73789"/>
                  </a:ext>
                </a:extLst>
              </a:tr>
              <a:tr h="2559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보험회사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147224"/>
                  </a:ext>
                </a:extLst>
              </a:tr>
              <a:tr h="115616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안녕하세요 </a:t>
                      </a:r>
                      <a:r>
                        <a:rPr lang="ko-KR" altLang="en-US" sz="1000" b="1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김건영입니다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보험 접수에 관해 질문</a:t>
                      </a:r>
                      <a:r>
                        <a:rPr lang="ko-KR" altLang="en-US" sz="1000" b="1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궁금한 것이 있어 작성하였습니다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00" b="1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34582"/>
                  </a:ext>
                </a:extLst>
              </a:tr>
              <a:tr h="2851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파일첨부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259704"/>
                  </a:ext>
                </a:extLst>
              </a:tr>
              <a:tr h="2851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비밀글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465842"/>
                  </a:ext>
                </a:extLst>
              </a:tr>
            </a:tbl>
          </a:graphicData>
        </a:graphic>
      </p:graphicFrame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908175" y="239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5736" y="5013176"/>
            <a:ext cx="1080120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파일선택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67744" y="5301208"/>
            <a:ext cx="144016" cy="151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452320" y="5661248"/>
            <a:ext cx="648072" cy="2880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755576" y="227687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6516216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7308304" y="551723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196207" y="3284985"/>
            <a:ext cx="1007641" cy="220444"/>
            <a:chOff x="1908175" y="3500464"/>
            <a:chExt cx="2160240" cy="612008"/>
          </a:xfrm>
        </p:grpSpPr>
        <p:sp>
          <p:nvSpPr>
            <p:cNvPr id="37" name="직사각형 36"/>
            <p:cNvSpPr/>
            <p:nvPr/>
          </p:nvSpPr>
          <p:spPr>
            <a:xfrm>
              <a:off x="1908175" y="3500464"/>
              <a:ext cx="2160240" cy="5350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flipV="1">
              <a:off x="3779912" y="3645023"/>
              <a:ext cx="216024" cy="1941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79711" y="3543299"/>
              <a:ext cx="1656185" cy="56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보험 종류</a:t>
              </a:r>
              <a:endParaRPr lang="ko-KR" altLang="en-US" sz="1000" b="1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195736" y="3573016"/>
            <a:ext cx="1033161" cy="241677"/>
            <a:chOff x="5044886" y="3497379"/>
            <a:chExt cx="1695952" cy="696810"/>
          </a:xfrm>
        </p:grpSpPr>
        <p:sp>
          <p:nvSpPr>
            <p:cNvPr id="43" name="직사각형 42"/>
            <p:cNvSpPr/>
            <p:nvPr/>
          </p:nvSpPr>
          <p:spPr>
            <a:xfrm>
              <a:off x="5044886" y="3497379"/>
              <a:ext cx="1543337" cy="5380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84653" y="3573015"/>
              <a:ext cx="1656185" cy="62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smtClean="0"/>
                <a:t>보험 회사</a:t>
              </a:r>
              <a:endParaRPr lang="ko-KR" altLang="en-US" sz="800" b="1" dirty="0"/>
            </a:p>
          </p:txBody>
        </p:sp>
        <p:sp>
          <p:nvSpPr>
            <p:cNvPr id="45" name="이등변 삼각형 44"/>
            <p:cNvSpPr/>
            <p:nvPr/>
          </p:nvSpPr>
          <p:spPr>
            <a:xfrm flipV="1">
              <a:off x="6300192" y="3645024"/>
              <a:ext cx="216024" cy="19411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1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1" y="246215"/>
            <a:ext cx="8480854" cy="55089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pic>
        <p:nvPicPr>
          <p:cNvPr id="1026" name="Picture 2" descr="E:\002-KIMS BUSINESS\000-B-KIMS-소스 분류-2014\10-ESP to IMG\지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1" y="2186803"/>
            <a:ext cx="3042397" cy="30423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c 15"/>
          <p:cNvSpPr/>
          <p:nvPr/>
        </p:nvSpPr>
        <p:spPr>
          <a:xfrm>
            <a:off x="-324544" y="1724713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643709" y="3554391"/>
            <a:ext cx="4500291" cy="549374"/>
            <a:chOff x="4022626" y="1723081"/>
            <a:chExt cx="4500291" cy="549374"/>
          </a:xfrm>
        </p:grpSpPr>
        <p:sp>
          <p:nvSpPr>
            <p:cNvPr id="25" name="Oval 24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34484" y="1811881"/>
              <a:ext cx="388843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사용 기술 및 환경</a:t>
              </a:r>
              <a:endPara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86123" y="2092197"/>
            <a:ext cx="5074767" cy="549374"/>
            <a:chOff x="4022626" y="1723081"/>
            <a:chExt cx="5074767" cy="549374"/>
          </a:xfrm>
        </p:grpSpPr>
        <p:sp>
          <p:nvSpPr>
            <p:cNvPr id="35" name="Oval 34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3938" y="1809667"/>
              <a:ext cx="444345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ko-KR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프로그램 기획</a:t>
              </a:r>
            </a:p>
          </p:txBody>
        </p:sp>
      </p:grpSp>
      <p:sp>
        <p:nvSpPr>
          <p:cNvPr id="44" name="Oval 43"/>
          <p:cNvSpPr/>
          <p:nvPr/>
        </p:nvSpPr>
        <p:spPr>
          <a:xfrm>
            <a:off x="3037606" y="2252776"/>
            <a:ext cx="216024" cy="216024"/>
          </a:xfrm>
          <a:prstGeom prst="ellipse">
            <a:avLst/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759" y="3692683"/>
            <a:ext cx="216024" cy="216024"/>
          </a:xfrm>
          <a:prstGeom prst="ellipse">
            <a:avLst/>
          </a:pr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3350282" y="2351214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98366" y="3816906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4542" r="28384" b="7218"/>
          <a:stretch/>
        </p:blipFill>
        <p:spPr>
          <a:xfrm>
            <a:off x="4808183" y="4717687"/>
            <a:ext cx="214871" cy="24891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11030" r="31095" b="5142"/>
          <a:stretch/>
        </p:blipFill>
        <p:spPr>
          <a:xfrm>
            <a:off x="4268131" y="2204864"/>
            <a:ext cx="185358" cy="23996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11160" r="29743" b="7997"/>
          <a:stretch/>
        </p:blipFill>
        <p:spPr>
          <a:xfrm>
            <a:off x="4796440" y="3709096"/>
            <a:ext cx="207608" cy="239963"/>
          </a:xfrm>
          <a:prstGeom prst="rect">
            <a:avLst/>
          </a:prstGeom>
        </p:spPr>
      </p:pic>
      <p:grpSp>
        <p:nvGrpSpPr>
          <p:cNvPr id="18" name="Group 38"/>
          <p:cNvGrpSpPr/>
          <p:nvPr/>
        </p:nvGrpSpPr>
        <p:grpSpPr>
          <a:xfrm>
            <a:off x="4648738" y="4627666"/>
            <a:ext cx="4512152" cy="549374"/>
            <a:chOff x="4022626" y="1723081"/>
            <a:chExt cx="4512152" cy="549374"/>
          </a:xfrm>
        </p:grpSpPr>
        <p:sp>
          <p:nvSpPr>
            <p:cNvPr id="19" name="Oval 39"/>
            <p:cNvSpPr/>
            <p:nvPr/>
          </p:nvSpPr>
          <p:spPr>
            <a:xfrm>
              <a:off x="4022626" y="1723081"/>
              <a:ext cx="549374" cy="549374"/>
            </a:xfrm>
            <a:prstGeom prst="ellipse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6345" y="1813102"/>
              <a:ext cx="388843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ko-KR" alt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개발 기획</a:t>
              </a:r>
              <a:endPara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21" name="Oval 45"/>
          <p:cNvSpPr/>
          <p:nvPr/>
        </p:nvSpPr>
        <p:spPr>
          <a:xfrm>
            <a:off x="3143312" y="4793433"/>
            <a:ext cx="216024" cy="216024"/>
          </a:xfrm>
          <a:prstGeom prst="ellipse">
            <a:avLst/>
          </a:pr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54"/>
          <p:cNvCxnSpPr/>
          <p:nvPr/>
        </p:nvCxnSpPr>
        <p:spPr>
          <a:xfrm>
            <a:off x="3498310" y="4910970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4542" r="28384" b="7218"/>
          <a:stretch/>
        </p:blipFill>
        <p:spPr>
          <a:xfrm>
            <a:off x="4808183" y="4764263"/>
            <a:ext cx="214871" cy="2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로그인</a:t>
            </a:r>
            <a:endParaRPr lang="ko-KR" altLang="en-US" sz="3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로그인 화면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아이디와 비밀번호를 입력하는 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908175" y="2673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908175" y="239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11760" y="3130550"/>
            <a:ext cx="4104456" cy="412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11760" y="3880346"/>
            <a:ext cx="4104456" cy="412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11760" y="4600426"/>
            <a:ext cx="4104456" cy="556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2272060" y="299968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8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00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보험처리</a:t>
            </a:r>
            <a:endParaRPr lang="ko-KR" altLang="en-US" sz="3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1165798"/>
            <a:ext cx="1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관리자님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180512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1. 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신청접수 테이블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접수 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서류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상태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완료로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최신 순으로 정렬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서류는 여러 개인 경우가 있어 미리 보기 클릭 시 </a:t>
            </a:r>
            <a:r>
              <a:rPr lang="en-US" altLang="ko-KR" sz="1000" dirty="0" smtClean="0">
                <a:solidFill>
                  <a:schemeClr val="tx1"/>
                </a:solidFill>
              </a:rPr>
              <a:t>Modal</a:t>
            </a:r>
            <a:r>
              <a:rPr lang="ko-KR" altLang="en-US" sz="1000" dirty="0" smtClean="0">
                <a:solidFill>
                  <a:schemeClr val="tx1"/>
                </a:solidFill>
              </a:rPr>
              <a:t> 형태로 </a:t>
            </a:r>
            <a:r>
              <a:rPr lang="ko-KR" altLang="en-US" sz="1000" dirty="0" smtClean="0">
                <a:solidFill>
                  <a:schemeClr val="tx1"/>
                </a:solidFill>
              </a:rPr>
              <a:t>사진 리스트 보여줌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2. 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상태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재 로그인 했을 때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신청이 된 것은 상태에 </a:t>
            </a:r>
            <a:r>
              <a:rPr lang="en-US" altLang="ko-KR" sz="1000" dirty="0" smtClean="0">
                <a:solidFill>
                  <a:schemeClr val="tx1"/>
                </a:solidFill>
              </a:rPr>
              <a:t>new, </a:t>
            </a:r>
            <a:r>
              <a:rPr lang="ko-KR" altLang="en-US" sz="1000" dirty="0" smtClean="0">
                <a:solidFill>
                  <a:schemeClr val="tx1"/>
                </a:solidFill>
              </a:rPr>
              <a:t>아닌 것은 </a:t>
            </a:r>
            <a:r>
              <a:rPr lang="en-US" altLang="ko-KR" sz="1000" dirty="0" smtClean="0">
                <a:solidFill>
                  <a:schemeClr val="tx1"/>
                </a:solidFill>
              </a:rPr>
              <a:t>‘-’ </a:t>
            </a:r>
            <a:r>
              <a:rPr lang="ko-KR" altLang="en-US" sz="1000" dirty="0" smtClean="0">
                <a:solidFill>
                  <a:schemeClr val="tx1"/>
                </a:solidFill>
              </a:rPr>
              <a:t>표시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3. 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완료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완료 버튼 클릭 시 신청 처리 테이블로 옮겨진다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4. 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신청 처리 테이블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처리 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신청자 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되돌리기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완료하기로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로우 클릭 시 해당 방 입장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5. 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되돌리기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되돌리기 버튼 클릭 시 다시 접수 테이블로 옮겨짐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6. 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완료하기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처리가 완료되어 테이블에서 사라지고 보험 완료 관리에 들어가진다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908175" y="2673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908175" y="239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68344" y="1165798"/>
            <a:ext cx="93610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68071"/>
              </p:ext>
            </p:extLst>
          </p:nvPr>
        </p:nvGraphicFramePr>
        <p:xfrm>
          <a:off x="502157" y="1743006"/>
          <a:ext cx="8001452" cy="45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691">
                  <a:extLst>
                    <a:ext uri="{9D8B030D-6E8A-4147-A177-3AD203B41FA5}">
                      <a16:colId xmlns:a16="http://schemas.microsoft.com/office/drawing/2014/main" val="410439017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10669234"/>
                    </a:ext>
                  </a:extLst>
                </a:gridCol>
                <a:gridCol w="2347433">
                  <a:extLst>
                    <a:ext uri="{9D8B030D-6E8A-4147-A177-3AD203B41FA5}">
                      <a16:colId xmlns:a16="http://schemas.microsoft.com/office/drawing/2014/main" val="3448541446"/>
                    </a:ext>
                  </a:extLst>
                </a:gridCol>
              </a:tblGrid>
              <a:tr h="455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보험 처리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보험 완료 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질문 게시판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009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2769"/>
              </p:ext>
            </p:extLst>
          </p:nvPr>
        </p:nvGraphicFramePr>
        <p:xfrm>
          <a:off x="758466" y="2736460"/>
          <a:ext cx="7488832" cy="1398270"/>
        </p:xfrm>
        <a:graphic>
          <a:graphicData uri="http://schemas.openxmlformats.org/drawingml/2006/table">
            <a:tbl>
              <a:tblPr/>
              <a:tblGrid>
                <a:gridCol w="689437">
                  <a:extLst>
                    <a:ext uri="{9D8B030D-6E8A-4147-A177-3AD203B41FA5}">
                      <a16:colId xmlns:a16="http://schemas.microsoft.com/office/drawing/2014/main" val="1074212705"/>
                    </a:ext>
                  </a:extLst>
                </a:gridCol>
                <a:gridCol w="1411542">
                  <a:extLst>
                    <a:ext uri="{9D8B030D-6E8A-4147-A177-3AD203B41FA5}">
                      <a16:colId xmlns:a16="http://schemas.microsoft.com/office/drawing/2014/main" val="4140396308"/>
                    </a:ext>
                  </a:extLst>
                </a:gridCol>
                <a:gridCol w="3580894">
                  <a:extLst>
                    <a:ext uri="{9D8B030D-6E8A-4147-A177-3AD203B41FA5}">
                      <a16:colId xmlns:a16="http://schemas.microsoft.com/office/drawing/2014/main" val="3863535571"/>
                    </a:ext>
                  </a:extLst>
                </a:gridCol>
                <a:gridCol w="1004342">
                  <a:extLst>
                    <a:ext uri="{9D8B030D-6E8A-4147-A177-3AD203B41FA5}">
                      <a16:colId xmlns:a16="http://schemas.microsoft.com/office/drawing/2014/main" val="1602825164"/>
                    </a:ext>
                  </a:extLst>
                </a:gridCol>
                <a:gridCol w="802617">
                  <a:extLst>
                    <a:ext uri="{9D8B030D-6E8A-4147-A177-3AD203B41FA5}">
                      <a16:colId xmlns:a16="http://schemas.microsoft.com/office/drawing/2014/main" val="1047336372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신청 접수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5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신청자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서류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상태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완료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44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김건영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신청접수 서류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accent1"/>
                          </a:solidFill>
                          <a:effectLst/>
                          <a:latin typeface="함초롬바탕" panose="02030504000101010101" pitchFamily="18" charset="-127"/>
                        </a:rPr>
                        <a:t>new</a:t>
                      </a:r>
                      <a:endParaRPr lang="en-US" sz="1000" b="1" kern="0" spc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84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김윤상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김윤상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신청접수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서류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accent1"/>
                          </a:solidFill>
                          <a:effectLst/>
                          <a:latin typeface="함초롬바탕" panose="02030504000101010101" pitchFamily="18" charset="-127"/>
                        </a:rPr>
                        <a:t>new</a:t>
                      </a:r>
                      <a:endParaRPr lang="en-US" sz="1000" b="1" kern="0" spc="0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707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이영준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신청접수 서류</a:t>
                      </a:r>
                      <a:r>
                        <a:rPr lang="en-US" altLang="ko-KR" sz="1000" b="1" kern="0" spc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이영준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76954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330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596336" y="3284984"/>
            <a:ext cx="504056" cy="16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완료</a:t>
            </a:r>
            <a:endParaRPr lang="ko-KR" altLang="en-US" sz="10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96336" y="3573016"/>
            <a:ext cx="504056" cy="16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완료</a:t>
            </a:r>
            <a:endParaRPr lang="ko-KR" altLang="en-US" sz="10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96336" y="3861048"/>
            <a:ext cx="504056" cy="16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완료</a:t>
            </a:r>
            <a:endParaRPr lang="ko-KR" altLang="en-US" sz="1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851920" y="3300786"/>
            <a:ext cx="307274" cy="172119"/>
            <a:chOff x="2032478" y="2852936"/>
            <a:chExt cx="451290" cy="234513"/>
          </a:xfrm>
        </p:grpSpPr>
        <p:sp>
          <p:nvSpPr>
            <p:cNvPr id="31" name="아래쪽 화살표 30"/>
            <p:cNvSpPr/>
            <p:nvPr/>
          </p:nvSpPr>
          <p:spPr>
            <a:xfrm>
              <a:off x="2339752" y="2884044"/>
              <a:ext cx="144016" cy="1722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478" y="2852936"/>
              <a:ext cx="201607" cy="234513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4283968" y="3616921"/>
            <a:ext cx="307274" cy="172119"/>
            <a:chOff x="2032478" y="2852936"/>
            <a:chExt cx="451290" cy="234513"/>
          </a:xfrm>
        </p:grpSpPr>
        <p:sp>
          <p:nvSpPr>
            <p:cNvPr id="34" name="아래쪽 화살표 33"/>
            <p:cNvSpPr/>
            <p:nvPr/>
          </p:nvSpPr>
          <p:spPr>
            <a:xfrm>
              <a:off x="2339752" y="2884044"/>
              <a:ext cx="144016" cy="1722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478" y="2852936"/>
              <a:ext cx="201607" cy="234513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4211960" y="3904953"/>
            <a:ext cx="307274" cy="172119"/>
            <a:chOff x="2032478" y="2852936"/>
            <a:chExt cx="451290" cy="234513"/>
          </a:xfrm>
        </p:grpSpPr>
        <p:sp>
          <p:nvSpPr>
            <p:cNvPr id="37" name="아래쪽 화살표 36"/>
            <p:cNvSpPr/>
            <p:nvPr/>
          </p:nvSpPr>
          <p:spPr>
            <a:xfrm>
              <a:off x="2339752" y="2884044"/>
              <a:ext cx="144016" cy="1722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478" y="2852936"/>
              <a:ext cx="201607" cy="234513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47461"/>
              </p:ext>
            </p:extLst>
          </p:nvPr>
        </p:nvGraphicFramePr>
        <p:xfrm>
          <a:off x="755576" y="4581128"/>
          <a:ext cx="7491720" cy="127938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59594989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893195402"/>
                    </a:ext>
                  </a:extLst>
                </a:gridCol>
                <a:gridCol w="2838848">
                  <a:extLst>
                    <a:ext uri="{9D8B030D-6E8A-4147-A177-3AD203B41FA5}">
                      <a16:colId xmlns:a16="http://schemas.microsoft.com/office/drawing/2014/main" val="2353282707"/>
                    </a:ext>
                  </a:extLst>
                </a:gridCol>
                <a:gridCol w="1498344">
                  <a:extLst>
                    <a:ext uri="{9D8B030D-6E8A-4147-A177-3AD203B41FA5}">
                      <a16:colId xmlns:a16="http://schemas.microsoft.com/office/drawing/2014/main" val="205251851"/>
                    </a:ext>
                  </a:extLst>
                </a:gridCol>
                <a:gridCol w="1498344">
                  <a:extLst>
                    <a:ext uri="{9D8B030D-6E8A-4147-A177-3AD203B41FA5}">
                      <a16:colId xmlns:a16="http://schemas.microsoft.com/office/drawing/2014/main" val="2469794227"/>
                    </a:ext>
                  </a:extLst>
                </a:gridCol>
              </a:tblGrid>
              <a:tr h="180020"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신청 처리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41079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신청자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신청자 번호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되돌리기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완료하기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1989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김건영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010-1234-5678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74567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김윤상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010-1234-5678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71585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03080" y="2322337"/>
            <a:ext cx="1944216" cy="324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00192" y="4184650"/>
            <a:ext cx="1944216" cy="324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0112" y="5157192"/>
            <a:ext cx="720080" cy="23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되돌리기</a:t>
            </a:r>
            <a:endParaRPr lang="ko-KR" altLang="en-US" sz="10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5580112" y="5489218"/>
            <a:ext cx="736098" cy="240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되돌리기</a:t>
            </a:r>
            <a:endParaRPr lang="ko-KR" altLang="en-US" sz="10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36296" y="5164285"/>
            <a:ext cx="576064" cy="226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236296" y="5499598"/>
            <a:ext cx="576064" cy="23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83568" y="2569567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630394" y="4441775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4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6607058" y="3217639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7471154" y="3217639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5454930" y="5017839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5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7111114" y="5013176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6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6175010" y="2204864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7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8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보험 완료 관리</a:t>
            </a:r>
            <a:endParaRPr lang="ko-KR" altLang="en-US" sz="3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1165798"/>
            <a:ext cx="1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관리자님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180512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</a:rPr>
              <a:t>보험 완료 테이블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완료 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신청자 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서류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되돌리기로 구성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이름순으로 정렬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서류는 여러 개인 경우가 있어 미리 보기 클릭 시 </a:t>
            </a:r>
            <a:r>
              <a:rPr lang="en-US" altLang="ko-KR" sz="1000" dirty="0">
                <a:solidFill>
                  <a:schemeClr val="tx1"/>
                </a:solidFill>
              </a:rPr>
              <a:t>Modal</a:t>
            </a:r>
            <a:r>
              <a:rPr lang="ko-KR" altLang="en-US" sz="1000" dirty="0">
                <a:solidFill>
                  <a:schemeClr val="tx1"/>
                </a:solidFill>
              </a:rPr>
              <a:t> 형태로 사진 리스트 보여줌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되돌리기 버튼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클릭 시 다시 보험 처리의 신청 완료 테이블로 옮겨진다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908175" y="2673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908175" y="239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68344" y="1165798"/>
            <a:ext cx="93610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502157" y="1743006"/>
          <a:ext cx="8001452" cy="45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691">
                  <a:extLst>
                    <a:ext uri="{9D8B030D-6E8A-4147-A177-3AD203B41FA5}">
                      <a16:colId xmlns:a16="http://schemas.microsoft.com/office/drawing/2014/main" val="410439017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10669234"/>
                    </a:ext>
                  </a:extLst>
                </a:gridCol>
                <a:gridCol w="2347433">
                  <a:extLst>
                    <a:ext uri="{9D8B030D-6E8A-4147-A177-3AD203B41FA5}">
                      <a16:colId xmlns:a16="http://schemas.microsoft.com/office/drawing/2014/main" val="3448541446"/>
                    </a:ext>
                  </a:extLst>
                </a:gridCol>
              </a:tblGrid>
              <a:tr h="455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보험 처리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보험 완료 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질문 게시판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0092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330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81216"/>
              </p:ext>
            </p:extLst>
          </p:nvPr>
        </p:nvGraphicFramePr>
        <p:xfrm>
          <a:off x="827584" y="2708920"/>
          <a:ext cx="7416824" cy="992634"/>
        </p:xfrm>
        <a:graphic>
          <a:graphicData uri="http://schemas.openxmlformats.org/drawingml/2006/table">
            <a:tbl>
              <a:tblPr/>
              <a:tblGrid>
                <a:gridCol w="682807">
                  <a:extLst>
                    <a:ext uri="{9D8B030D-6E8A-4147-A177-3AD203B41FA5}">
                      <a16:colId xmlns:a16="http://schemas.microsoft.com/office/drawing/2014/main" val="2706024412"/>
                    </a:ext>
                  </a:extLst>
                </a:gridCol>
                <a:gridCol w="1083086">
                  <a:extLst>
                    <a:ext uri="{9D8B030D-6E8A-4147-A177-3AD203B41FA5}">
                      <a16:colId xmlns:a16="http://schemas.microsoft.com/office/drawing/2014/main" val="552208364"/>
                    </a:ext>
                  </a:extLst>
                </a:gridCol>
                <a:gridCol w="1258443">
                  <a:extLst>
                    <a:ext uri="{9D8B030D-6E8A-4147-A177-3AD203B41FA5}">
                      <a16:colId xmlns:a16="http://schemas.microsoft.com/office/drawing/2014/main" val="1259109464"/>
                    </a:ext>
                  </a:extLst>
                </a:gridCol>
                <a:gridCol w="2909123">
                  <a:extLst>
                    <a:ext uri="{9D8B030D-6E8A-4147-A177-3AD203B41FA5}">
                      <a16:colId xmlns:a16="http://schemas.microsoft.com/office/drawing/2014/main" val="1380676171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3336010764"/>
                    </a:ext>
                  </a:extLst>
                </a:gridCol>
              </a:tblGrid>
              <a:tr h="3308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신청자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신청자 번호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서류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되돌리기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34833"/>
                  </a:ext>
                </a:extLst>
              </a:tr>
              <a:tr h="3308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김건영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010-1234-5678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신청접수 서류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561196"/>
                  </a:ext>
                </a:extLst>
              </a:tr>
              <a:tr h="3308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김윤상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010-1234-5678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김윤상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신청접수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서류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089891"/>
                  </a:ext>
                </a:extLst>
              </a:tr>
            </a:tbl>
          </a:graphicData>
        </a:graphic>
      </p:graphicFrame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1547664" y="3962964"/>
            <a:ext cx="5976664" cy="258124"/>
            <a:chOff x="1547664" y="3933056"/>
            <a:chExt cx="5976664" cy="258124"/>
          </a:xfrm>
        </p:grpSpPr>
        <p:sp>
          <p:nvSpPr>
            <p:cNvPr id="56" name="직사각형 55"/>
            <p:cNvSpPr/>
            <p:nvPr/>
          </p:nvSpPr>
          <p:spPr>
            <a:xfrm>
              <a:off x="2411760" y="3933056"/>
              <a:ext cx="360040" cy="2581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43808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275856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707904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139952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72000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004048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36096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868144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300192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ea typeface="+mj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79712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&lt;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47664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&lt;&lt;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32240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ea typeface="+mj-ea"/>
                </a:rPr>
                <a:t>&gt;&gt;</a:t>
              </a:r>
              <a:endParaRPr lang="ko-KR" altLang="en-US" sz="1200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164288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&gt;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6303080" y="2322337"/>
            <a:ext cx="1944216" cy="324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840790" y="3167239"/>
            <a:ext cx="307274" cy="172119"/>
            <a:chOff x="2032478" y="2852936"/>
            <a:chExt cx="451290" cy="234513"/>
          </a:xfrm>
        </p:grpSpPr>
        <p:sp>
          <p:nvSpPr>
            <p:cNvPr id="72" name="아래쪽 화살표 71"/>
            <p:cNvSpPr/>
            <p:nvPr/>
          </p:nvSpPr>
          <p:spPr>
            <a:xfrm>
              <a:off x="2339752" y="2884044"/>
              <a:ext cx="144016" cy="1722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478" y="2852936"/>
              <a:ext cx="201607" cy="234513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5292080" y="3455271"/>
            <a:ext cx="307274" cy="172119"/>
            <a:chOff x="2032478" y="2852936"/>
            <a:chExt cx="451290" cy="234513"/>
          </a:xfrm>
        </p:grpSpPr>
        <p:sp>
          <p:nvSpPr>
            <p:cNvPr id="75" name="아래쪽 화살표 74"/>
            <p:cNvSpPr/>
            <p:nvPr/>
          </p:nvSpPr>
          <p:spPr>
            <a:xfrm>
              <a:off x="2339752" y="2884044"/>
              <a:ext cx="144016" cy="1722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478" y="2852936"/>
              <a:ext cx="201607" cy="234513"/>
            </a:xfrm>
            <a:prstGeom prst="rect">
              <a:avLst/>
            </a:prstGeom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7164288" y="3105700"/>
            <a:ext cx="720080" cy="23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되돌리기</a:t>
            </a:r>
            <a:endParaRPr lang="ko-KR" altLang="en-US" sz="10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7164288" y="3411366"/>
            <a:ext cx="720080" cy="233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되돌리기</a:t>
            </a:r>
            <a:endParaRPr lang="ko-KR" altLang="en-US" sz="1000" dirty="0"/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683568" y="2497559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7039106" y="2996952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5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 게시판</a:t>
            </a:r>
            <a:endParaRPr lang="ko-KR" altLang="en-US" sz="3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44208" y="1165798"/>
            <a:ext cx="1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관리자님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180512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000" b="1" dirty="0" smtClean="0">
                <a:solidFill>
                  <a:schemeClr val="tx1"/>
                </a:solidFill>
              </a:rPr>
              <a:t>질문 게시판 테이블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질문 번호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제목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작성일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답변 상태 존재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로우 클릭 시 해당 상세 질문 페이지로 변경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solidFill>
                  <a:schemeClr val="tx1"/>
                </a:solidFill>
              </a:rPr>
              <a:t>답변 상태를 두어 답변 못한 것을 테이블에서 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908175" y="2673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908175" y="239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668344" y="1165798"/>
            <a:ext cx="93610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로그아웃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502157" y="1743006"/>
          <a:ext cx="8001452" cy="45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691">
                  <a:extLst>
                    <a:ext uri="{9D8B030D-6E8A-4147-A177-3AD203B41FA5}">
                      <a16:colId xmlns:a16="http://schemas.microsoft.com/office/drawing/2014/main" val="410439017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10669234"/>
                    </a:ext>
                  </a:extLst>
                </a:gridCol>
                <a:gridCol w="2347433">
                  <a:extLst>
                    <a:ext uri="{9D8B030D-6E8A-4147-A177-3AD203B41FA5}">
                      <a16:colId xmlns:a16="http://schemas.microsoft.com/office/drawing/2014/main" val="3448541446"/>
                    </a:ext>
                  </a:extLst>
                </a:gridCol>
              </a:tblGrid>
              <a:tr h="455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보험 처리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보험 완료 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질문 게시판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0092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330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94653"/>
              </p:ext>
            </p:extLst>
          </p:nvPr>
        </p:nvGraphicFramePr>
        <p:xfrm>
          <a:off x="804622" y="2758655"/>
          <a:ext cx="7326074" cy="752475"/>
        </p:xfrm>
        <a:graphic>
          <a:graphicData uri="http://schemas.openxmlformats.org/drawingml/2006/table">
            <a:tbl>
              <a:tblPr/>
              <a:tblGrid>
                <a:gridCol w="674453">
                  <a:extLst>
                    <a:ext uri="{9D8B030D-6E8A-4147-A177-3AD203B41FA5}">
                      <a16:colId xmlns:a16="http://schemas.microsoft.com/office/drawing/2014/main" val="3379710604"/>
                    </a:ext>
                  </a:extLst>
                </a:gridCol>
                <a:gridCol w="3837501">
                  <a:extLst>
                    <a:ext uri="{9D8B030D-6E8A-4147-A177-3AD203B41FA5}">
                      <a16:colId xmlns:a16="http://schemas.microsoft.com/office/drawing/2014/main" val="4213670064"/>
                    </a:ext>
                  </a:extLst>
                </a:gridCol>
                <a:gridCol w="1069834">
                  <a:extLst>
                    <a:ext uri="{9D8B030D-6E8A-4147-A177-3AD203B41FA5}">
                      <a16:colId xmlns:a16="http://schemas.microsoft.com/office/drawing/2014/main" val="2868204032"/>
                    </a:ext>
                  </a:extLst>
                </a:gridCol>
                <a:gridCol w="872143">
                  <a:extLst>
                    <a:ext uri="{9D8B030D-6E8A-4147-A177-3AD203B41FA5}">
                      <a16:colId xmlns:a16="http://schemas.microsoft.com/office/drawing/2014/main" val="253668836"/>
                    </a:ext>
                  </a:extLst>
                </a:gridCol>
                <a:gridCol w="872143">
                  <a:extLst>
                    <a:ext uri="{9D8B030D-6E8A-4147-A177-3AD203B41FA5}">
                      <a16:colId xmlns:a16="http://schemas.microsoft.com/office/drawing/2014/main" val="2248493158"/>
                    </a:ext>
                  </a:extLst>
                </a:gridCol>
              </a:tblGrid>
              <a:tr h="2437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제목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작성자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답변상태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691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보험접수문의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2018.05.23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김건영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504000101010101" pitchFamily="18" charset="-127"/>
                        </a:rPr>
                        <a:t>No</a:t>
                      </a:r>
                      <a:endParaRPr lang="en-US" sz="1000" b="1" kern="0" spc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988985"/>
                  </a:ext>
                </a:extLst>
              </a:tr>
              <a:tr h="2437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보험접수문의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2018.05.23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김윤상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chemeClr val="tx2"/>
                          </a:solidFill>
                          <a:effectLst/>
                          <a:latin typeface="함초롬바탕" panose="02030504000101010101" pitchFamily="18" charset="-127"/>
                        </a:rPr>
                        <a:t>Yes</a:t>
                      </a:r>
                      <a:endParaRPr lang="en-US" sz="1000" b="1" kern="0" spc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197201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303080" y="2322337"/>
            <a:ext cx="1944216" cy="324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547664" y="3789040"/>
            <a:ext cx="5976664" cy="258124"/>
            <a:chOff x="1547664" y="3933056"/>
            <a:chExt cx="5976664" cy="258124"/>
          </a:xfrm>
        </p:grpSpPr>
        <p:sp>
          <p:nvSpPr>
            <p:cNvPr id="83" name="직사각형 82"/>
            <p:cNvSpPr/>
            <p:nvPr/>
          </p:nvSpPr>
          <p:spPr>
            <a:xfrm>
              <a:off x="2411760" y="3933056"/>
              <a:ext cx="360040" cy="25812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843808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3275856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707904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139952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4572000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004048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436096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8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5868144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9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300192" y="3933056"/>
              <a:ext cx="360040" cy="2581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ea typeface="+mj-ea"/>
                </a:rPr>
                <a:t>10</a:t>
              </a:r>
              <a:endParaRPr lang="ko-KR" altLang="en-US" sz="1200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979712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&lt;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547664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&lt;&lt;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732240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ea typeface="+mj-ea"/>
                </a:rPr>
                <a:t>&gt;&gt;</a:t>
              </a:r>
              <a:endParaRPr lang="ko-KR" altLang="en-US" sz="1200" b="1" dirty="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164288" y="3933056"/>
              <a:ext cx="360040" cy="2581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&gt;</a:t>
              </a:r>
              <a:endParaRPr lang="ko-KR" altLang="en-US" sz="12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7" name="모서리가 둥근 직사각형 96"/>
          <p:cNvSpPr/>
          <p:nvPr/>
        </p:nvSpPr>
        <p:spPr bwMode="auto">
          <a:xfrm>
            <a:off x="683568" y="2569567"/>
            <a:ext cx="125182" cy="139353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 smtClean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5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5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질문게시판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ko-KR" altLang="en-US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 상세 페이지</a:t>
            </a:r>
            <a:r>
              <a:rPr lang="en-US" altLang="ko-KR" sz="35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ko-KR" altLang="en-US" sz="35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smtClean="0"/>
              <a:t>질문 상세 내용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상단에 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작성일 표시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중간</a:t>
            </a:r>
            <a:r>
              <a:rPr lang="ko-KR" altLang="en-US" sz="1000" dirty="0" smtClean="0"/>
              <a:t>에 </a:t>
            </a:r>
            <a:r>
              <a:rPr lang="ko-KR" altLang="en-US" sz="1000" dirty="0" smtClean="0"/>
              <a:t>질문 내용 </a:t>
            </a:r>
            <a:r>
              <a:rPr lang="ko-KR" altLang="en-US" sz="1000" dirty="0" smtClean="0"/>
              <a:t>표시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하단에 첨부 파일들 존재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글씨 클릭 시  다운로드 가능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목록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뒤로 가기 기능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답변 </a:t>
            </a:r>
            <a:r>
              <a:rPr lang="ko-KR" altLang="en-US" sz="1000" b="1" dirty="0" smtClean="0"/>
              <a:t>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답변 </a:t>
            </a:r>
            <a:r>
              <a:rPr lang="ko-KR" altLang="en-US" sz="1000" dirty="0" smtClean="0"/>
              <a:t>페이지로 변경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600" y="2420888"/>
            <a:ext cx="7200800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실버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국민</a:t>
            </a:r>
            <a:r>
              <a:rPr lang="en-US" altLang="ko-KR" dirty="0" smtClean="0">
                <a:solidFill>
                  <a:schemeClr val="tx1"/>
                </a:solidFill>
              </a:rPr>
              <a:t>	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보험접수문의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          </a:t>
            </a:r>
            <a:r>
              <a:rPr lang="en-US" altLang="ko-KR" sz="1500" dirty="0" smtClean="0">
                <a:solidFill>
                  <a:schemeClr val="tx1"/>
                </a:solidFill>
              </a:rPr>
              <a:t>    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김건영</a:t>
            </a:r>
            <a:r>
              <a:rPr lang="ko-KR" altLang="en-US" sz="1500" dirty="0" smtClean="0">
                <a:solidFill>
                  <a:schemeClr val="tx1"/>
                </a:solidFill>
              </a:rPr>
              <a:t>     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2018.05.23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1600" y="2780928"/>
            <a:ext cx="720080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안녕하세요 </a:t>
            </a:r>
            <a:r>
              <a:rPr lang="ko-KR" altLang="en-US" dirty="0" err="1" smtClean="0">
                <a:solidFill>
                  <a:schemeClr val="tx1"/>
                </a:solidFill>
              </a:rPr>
              <a:t>김건영이라고</a:t>
            </a:r>
            <a:r>
              <a:rPr lang="ko-KR" altLang="en-US" dirty="0" smtClean="0">
                <a:solidFill>
                  <a:schemeClr val="tx1"/>
                </a:solidFill>
              </a:rPr>
              <a:t>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보험 접수에 대해서 궁금한 점이 있어 질문 드립니다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00192" y="5661248"/>
            <a:ext cx="720080" cy="3600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164288" y="5661248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831900" y="227687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6232500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7092280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699792" y="2418160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228184" y="2420888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92280" y="2420888"/>
            <a:ext cx="0" cy="3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71600" y="4509120"/>
            <a:ext cx="7200800" cy="806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</a:rPr>
              <a:t>신청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접수서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hwp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500" dirty="0" smtClean="0">
                <a:solidFill>
                  <a:schemeClr val="tx1"/>
                </a:solidFill>
              </a:rPr>
              <a:t>보험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</a:rPr>
              <a:t>조사서</a:t>
            </a:r>
            <a:r>
              <a:rPr lang="en-US" altLang="ko-KR" sz="1500" dirty="0" smtClean="0">
                <a:solidFill>
                  <a:schemeClr val="tx1"/>
                </a:solidFill>
              </a:rPr>
              <a:t>.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hwp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39552" y="3701555"/>
            <a:ext cx="8064896" cy="2384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개발 기획 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– </a:t>
            </a:r>
            <a:r>
              <a:rPr lang="ko-KR" altLang="en-US" sz="3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질문게시판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( </a:t>
            </a: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답변 </a:t>
            </a:r>
            <a:r>
              <a:rPr lang="ko-KR" altLang="en-US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페이지</a:t>
            </a:r>
            <a:r>
              <a:rPr lang="en-US" altLang="ko-KR" sz="3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ko-KR" altLang="en-US" sz="3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1023112"/>
            <a:ext cx="9144000" cy="5184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39552" y="1628800"/>
            <a:ext cx="8064896" cy="504056"/>
            <a:chOff x="539552" y="1556792"/>
            <a:chExt cx="8064896" cy="504056"/>
          </a:xfrm>
        </p:grpSpPr>
        <p:sp>
          <p:nvSpPr>
            <p:cNvPr id="3" name="직사각형 2"/>
            <p:cNvSpPr/>
            <p:nvPr/>
          </p:nvSpPr>
          <p:spPr>
            <a:xfrm>
              <a:off x="539552" y="1556792"/>
              <a:ext cx="806489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0684" y="1624154"/>
              <a:ext cx="6981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>
                  <a:solidFill>
                    <a:schemeClr val="bg1"/>
                  </a:solidFill>
                </a:rPr>
                <a:t>보험가이드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보험처리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		</a:t>
              </a:r>
              <a:r>
                <a:rPr lang="ko-KR" altLang="en-US" dirty="0" err="1" smtClean="0">
                  <a:solidFill>
                    <a:schemeClr val="bg1"/>
                  </a:solidFill>
                </a:rPr>
                <a:t>질문게시판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131840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940152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81208" y="11657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814352" y="1052736"/>
            <a:ext cx="329648" cy="51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4352" y="1052736"/>
            <a:ext cx="329648" cy="828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131840" y="155679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2628" y="1021378"/>
            <a:ext cx="2880320" cy="5215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05248" y="1165798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  <a:latin typeface="Noto Sans"/>
              </a:rPr>
              <a:t>간편한 보험처리 사이트</a:t>
            </a:r>
            <a:endParaRPr lang="ko-KR" altLang="en-US" b="1" i="0" dirty="0">
              <a:solidFill>
                <a:srgbClr val="0000FF"/>
              </a:solidFill>
              <a:effectLst/>
              <a:latin typeface="Noto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" y="1121286"/>
            <a:ext cx="1386303" cy="44479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510720" y="2226526"/>
            <a:ext cx="7992888" cy="391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955744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www.samsungfire.com/m2/images/sub/bu_h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7" y="1092269"/>
            <a:ext cx="3810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354150" y="1312458"/>
            <a:ext cx="2736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b="1" dirty="0"/>
          </a:p>
          <a:p>
            <a:pPr marL="228600" indent="-228600">
              <a:buAutoNum type="arabicPeriod"/>
            </a:pPr>
            <a:r>
              <a:rPr lang="ko-KR" altLang="en-US" sz="1000" b="1" dirty="0" smtClean="0"/>
              <a:t>답변 </a:t>
            </a:r>
            <a:r>
              <a:rPr lang="ko-KR" altLang="en-US" sz="1000" b="1" dirty="0" smtClean="0"/>
              <a:t>페이지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존재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답변자 란에 관리자 고정</a:t>
            </a:r>
            <a:r>
              <a:rPr lang="en-US" altLang="ko-KR" sz="1000" dirty="0" smtClean="0"/>
              <a:t>, </a:t>
            </a:r>
            <a:r>
              <a:rPr lang="en-US" altLang="ko-KR" sz="1000" dirty="0" smtClean="0"/>
              <a:t>Date</a:t>
            </a:r>
            <a:r>
              <a:rPr lang="ko-KR" altLang="en-US" sz="1000" dirty="0" smtClean="0"/>
              <a:t>를 통해 </a:t>
            </a:r>
            <a:r>
              <a:rPr lang="ko-KR" altLang="en-US" sz="1000" dirty="0" smtClean="0"/>
              <a:t>답변일 </a:t>
            </a:r>
            <a:r>
              <a:rPr lang="ko-KR" altLang="en-US" sz="1000" dirty="0" smtClean="0"/>
              <a:t>자동완성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답변자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답변일 </a:t>
            </a:r>
            <a:r>
              <a:rPr lang="ko-KR" altLang="en-US" sz="1000" dirty="0" smtClean="0"/>
              <a:t>변경 불가능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Input file</a:t>
            </a:r>
            <a:r>
              <a:rPr lang="ko-KR" altLang="en-US" sz="1000" dirty="0" smtClean="0"/>
              <a:t>사용 파일첨부 </a:t>
            </a:r>
            <a:r>
              <a:rPr lang="en-US" altLang="ko-KR" sz="1000" dirty="0" smtClean="0"/>
              <a:t>multiple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2. </a:t>
            </a:r>
            <a:r>
              <a:rPr lang="ko-KR" altLang="en-US" sz="1000" b="1" dirty="0" smtClean="0"/>
              <a:t>저장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답변 </a:t>
            </a:r>
            <a:r>
              <a:rPr lang="ko-KR" altLang="en-US" sz="1000" dirty="0" smtClean="0"/>
              <a:t>완료 버튼</a:t>
            </a:r>
            <a:endParaRPr lang="en-US" altLang="ko-KR" sz="1000" dirty="0" smtClean="0"/>
          </a:p>
          <a:p>
            <a:endParaRPr lang="en-US" altLang="ko-KR" sz="1000" b="1" dirty="0"/>
          </a:p>
          <a:p>
            <a:r>
              <a:rPr lang="en-US" altLang="ko-KR" sz="1000" b="1" dirty="0" smtClean="0"/>
              <a:t>3. </a:t>
            </a:r>
            <a:r>
              <a:rPr lang="ko-KR" altLang="en-US" sz="1000" b="1" dirty="0" smtClean="0"/>
              <a:t>취소 버튼</a:t>
            </a: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뒤로가기</a:t>
            </a:r>
            <a:r>
              <a:rPr lang="ko-KR" altLang="en-US" sz="1000" dirty="0" smtClean="0"/>
              <a:t> 버튼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  <a:p>
            <a:pPr marL="171450" indent="-171450">
              <a:buFontTx/>
              <a:buChar char="-"/>
            </a:pPr>
            <a:endParaRPr lang="en-US" altLang="ko-KR" sz="1000" b="1" dirty="0" smtClean="0"/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4519" y="29553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1908175" y="3086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08175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908175" y="2673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27946"/>
              </p:ext>
            </p:extLst>
          </p:nvPr>
        </p:nvGraphicFramePr>
        <p:xfrm>
          <a:off x="907402" y="2394110"/>
          <a:ext cx="7223293" cy="2472757"/>
        </p:xfrm>
        <a:graphic>
          <a:graphicData uri="http://schemas.openxmlformats.org/drawingml/2006/table">
            <a:tbl>
              <a:tblPr/>
              <a:tblGrid>
                <a:gridCol w="1175416">
                  <a:extLst>
                    <a:ext uri="{9D8B030D-6E8A-4147-A177-3AD203B41FA5}">
                      <a16:colId xmlns:a16="http://schemas.microsoft.com/office/drawing/2014/main" val="4102841713"/>
                    </a:ext>
                  </a:extLst>
                </a:gridCol>
                <a:gridCol w="6047877">
                  <a:extLst>
                    <a:ext uri="{9D8B030D-6E8A-4147-A177-3AD203B41FA5}">
                      <a16:colId xmlns:a16="http://schemas.microsoft.com/office/drawing/2014/main" val="1891696055"/>
                    </a:ext>
                  </a:extLst>
                </a:gridCol>
              </a:tblGrid>
              <a:tr h="1254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제목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질문 답변입니다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438719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답변자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관리자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268114"/>
                  </a:ext>
                </a:extLst>
              </a:tr>
              <a:tr h="2085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답변일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2018.05.23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76402"/>
                  </a:ext>
                </a:extLst>
              </a:tr>
              <a:tr h="1285583">
                <a:tc gridSpan="2"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34582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파일첨부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259704"/>
                  </a:ext>
                </a:extLst>
              </a:tr>
            </a:tbl>
          </a:graphicData>
        </a:graphic>
      </p:graphicFrame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908175" y="2393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25128" y="4581128"/>
            <a:ext cx="1080120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파일선택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60232" y="566124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저장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452320" y="5661248"/>
            <a:ext cx="648072" cy="2880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755576" y="227687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1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6516216" y="5519960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2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7308304" y="5517232"/>
            <a:ext cx="139700" cy="14128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kern="0" dirty="0">
                <a:solidFill>
                  <a:srgbClr val="FFFFFF"/>
                </a:solidFill>
                <a:latin typeface="+mj-lt"/>
                <a:ea typeface="맑은 고딕" pitchFamily="50" charset="-127"/>
              </a:rPr>
              <a:t>3</a:t>
            </a:r>
            <a:endParaRPr kumimoji="0" lang="ko-KR" altLang="en-US" sz="800" b="1" kern="0" dirty="0">
              <a:solidFill>
                <a:srgbClr val="FFFFFF"/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5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23528" y="4653136"/>
            <a:ext cx="7899871" cy="1323439"/>
            <a:chOff x="5792627" y="2059395"/>
            <a:chExt cx="3868656" cy="1323439"/>
          </a:xfrm>
        </p:grpSpPr>
        <p:sp>
          <p:nvSpPr>
            <p:cNvPr id="39" name="TextBox 38"/>
            <p:cNvSpPr txBox="1"/>
            <p:nvPr/>
          </p:nvSpPr>
          <p:spPr>
            <a:xfrm>
              <a:off x="5792627" y="2059395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73B2D1"/>
                  </a:solidFill>
                </a:rPr>
                <a:t>해결</a:t>
              </a:r>
              <a:endParaRPr lang="ko-KR" altLang="en-US" sz="2000" b="1" dirty="0">
                <a:solidFill>
                  <a:srgbClr val="73B2D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26555" y="2059395"/>
              <a:ext cx="3234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웹과 모바일을 통한 보험 공단직원과의 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매칭을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통해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채팅과 같은 양식 업로드 다운로드 기능 제공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2. 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각 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보험마다의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상세한 가이드 및 필요한 서류 양식                       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                                           </a:t>
              </a:r>
              <a:r>
                <a:rPr lang="ko-KR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다운로드 제공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7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8480854" cy="550897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기획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53"/>
          <p:cNvGrpSpPr/>
          <p:nvPr/>
        </p:nvGrpSpPr>
        <p:grpSpPr>
          <a:xfrm>
            <a:off x="284230" y="1988517"/>
            <a:ext cx="7747471" cy="712816"/>
            <a:chOff x="5867259" y="2059395"/>
            <a:chExt cx="3794024" cy="712816"/>
          </a:xfrm>
        </p:grpSpPr>
        <p:sp>
          <p:nvSpPr>
            <p:cNvPr id="13" name="TextBox 12"/>
            <p:cNvSpPr txBox="1"/>
            <p:nvPr/>
          </p:nvSpPr>
          <p:spPr>
            <a:xfrm>
              <a:off x="5867259" y="2059395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73B2D1"/>
                  </a:solidFill>
                </a:rPr>
                <a:t>문제</a:t>
              </a:r>
              <a:endParaRPr lang="ko-KR" altLang="en-US" sz="2000" b="1" dirty="0">
                <a:solidFill>
                  <a:srgbClr val="73B2D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26555" y="2064325"/>
              <a:ext cx="3234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보험 수혜과정에서의 각종 서류로 인한 불편함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pPr marL="457200" indent="-457200">
                <a:buAutoNum type="arabicPeriod"/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직접 혹은 팩스 방법 뿐인 서류 제출 방법의 불편함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 53"/>
          <p:cNvGrpSpPr/>
          <p:nvPr/>
        </p:nvGrpSpPr>
        <p:grpSpPr>
          <a:xfrm>
            <a:off x="284230" y="3552391"/>
            <a:ext cx="7899871" cy="707886"/>
            <a:chOff x="5792627" y="2059395"/>
            <a:chExt cx="3868656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5792627" y="2059395"/>
              <a:ext cx="64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rgbClr val="73B2D1"/>
                  </a:solidFill>
                </a:rPr>
                <a:t>요구사항</a:t>
              </a:r>
              <a:endParaRPr lang="ko-KR" altLang="en-US" sz="2000" b="1" dirty="0">
                <a:solidFill>
                  <a:srgbClr val="73B2D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6555" y="2059395"/>
              <a:ext cx="3234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전반적인 보험처리에 대한 간편화 및 보기 쉬운 처리 가이드 필요</a:t>
              </a:r>
              <a:endPara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33498" y="1556792"/>
            <a:ext cx="239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굿리치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r>
              <a:rPr lang="ko-KR" altLang="en-US" dirty="0" smtClean="0"/>
              <a:t>기존 서비스와의 차이점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94" y="2276872"/>
            <a:ext cx="1943100" cy="37147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47864" y="2564904"/>
            <a:ext cx="47464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FF0000"/>
                </a:solidFill>
              </a:rPr>
              <a:t>해당 서비스는 스캔을 통한 서비스이기 때문에 각 종 </a:t>
            </a:r>
            <a:r>
              <a:rPr lang="ko-KR" altLang="en-US" sz="2500" dirty="0" err="1" smtClean="0">
                <a:solidFill>
                  <a:srgbClr val="FF0000"/>
                </a:solidFill>
              </a:rPr>
              <a:t>서류양식</a:t>
            </a:r>
            <a:r>
              <a:rPr lang="ko-KR" altLang="en-US" sz="2500" dirty="0" smtClean="0">
                <a:solidFill>
                  <a:srgbClr val="FF0000"/>
                </a:solidFill>
              </a:rPr>
              <a:t> 취득에 대한 불편함 존재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r>
              <a:rPr lang="ko-KR" altLang="en-US" dirty="0" smtClean="0"/>
              <a:t>프로젝트 추가 기획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6"/>
            <a:ext cx="2895600" cy="4629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95936" y="2413640"/>
            <a:ext cx="41764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FF0000"/>
                </a:solidFill>
              </a:rPr>
              <a:t>기존 서비스의 장점을 가져와 스캔 기능을 추가 기획 중에 있습니다</a:t>
            </a:r>
            <a:r>
              <a:rPr lang="en-US" altLang="ko-KR" sz="2500" dirty="0" smtClean="0">
                <a:solidFill>
                  <a:srgbClr val="FF0000"/>
                </a:solidFill>
              </a:rPr>
              <a:t>.</a:t>
            </a:r>
            <a:endParaRPr lang="ko-KR" alt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사용 기술 및 환경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339" y="4005064"/>
            <a:ext cx="834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라이브러리</a:t>
            </a:r>
            <a:endParaRPr lang="en-US" altLang="ko-KR" sz="1500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500" b="1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</a:rPr>
              <a:t>Gson</a:t>
            </a:r>
            <a:endParaRPr lang="en-US" altLang="ko-KR" sz="1500" b="1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500" b="1" dirty="0" err="1" smtClean="0">
                <a:solidFill>
                  <a:srgbClr val="FF0000"/>
                </a:solidFill>
                <a:latin typeface="+mn-ea"/>
              </a:rPr>
              <a:t>Axios</a:t>
            </a:r>
            <a:endParaRPr lang="en-US" altLang="ko-KR" sz="1500" b="1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라이브러리는 개발 중에 추가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 b="1" dirty="0" smtClean="0">
                <a:solidFill>
                  <a:srgbClr val="FF0000"/>
                </a:solidFill>
                <a:latin typeface="+mn-ea"/>
              </a:rPr>
              <a:t>수정 부분은 즉시 기획서에 반영하겠습니다</a:t>
            </a:r>
            <a:r>
              <a:rPr lang="en-US" altLang="ko-KR" sz="1500" b="1" dirty="0" smtClean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3468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 smtClean="0">
                <a:latin typeface="+mn-ea"/>
              </a:rPr>
              <a:t>서버 </a:t>
            </a:r>
            <a:r>
              <a:rPr lang="en-US" altLang="ko-KR" sz="2200" b="1" dirty="0" smtClean="0">
                <a:latin typeface="+mn-ea"/>
              </a:rPr>
              <a:t>= Spring Boot(</a:t>
            </a:r>
            <a:r>
              <a:rPr lang="en-US" altLang="ko-KR" sz="2200" dirty="0" smtClean="0"/>
              <a:t>2.0.2.RELEASE</a:t>
            </a:r>
            <a:r>
              <a:rPr lang="en-US" altLang="ko-KR" sz="2200" b="1" dirty="0" smtClean="0">
                <a:latin typeface="+mn-ea"/>
              </a:rPr>
              <a:t>)</a:t>
            </a:r>
            <a:r>
              <a:rPr lang="en-US" altLang="ko-KR" sz="2200" dirty="0" smtClean="0"/>
              <a:t> </a:t>
            </a:r>
            <a:r>
              <a:rPr lang="en-US" altLang="ko-KR" sz="2200" b="1" dirty="0" smtClean="0">
                <a:latin typeface="+mn-ea"/>
              </a:rPr>
              <a:t>Restful, java 1.8 -&gt; STS</a:t>
            </a:r>
          </a:p>
          <a:p>
            <a:pPr marL="457200" indent="-457200">
              <a:buAutoNum type="arabicPeriod"/>
            </a:pPr>
            <a:endParaRPr lang="en-US" altLang="ko-KR" sz="2200" b="1" dirty="0" smtClean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200" b="1" dirty="0" smtClean="0">
                <a:latin typeface="+mn-ea"/>
              </a:rPr>
              <a:t>프론트 웹 </a:t>
            </a:r>
            <a:r>
              <a:rPr lang="en-US" altLang="ko-KR" sz="2200" b="1" dirty="0">
                <a:latin typeface="+mn-ea"/>
              </a:rPr>
              <a:t>= </a:t>
            </a:r>
            <a:r>
              <a:rPr lang="en-US" altLang="ko-KR" sz="2200" b="1" dirty="0" smtClean="0">
                <a:latin typeface="+mn-ea"/>
              </a:rPr>
              <a:t>React, bootstrap -&gt; Visual Code</a:t>
            </a:r>
          </a:p>
          <a:p>
            <a:pPr marL="457200" indent="-457200">
              <a:buAutoNum type="arabicPeriod"/>
            </a:pPr>
            <a:endParaRPr lang="en-US" altLang="ko-KR" sz="2200" b="1" dirty="0" smtClean="0">
              <a:latin typeface="+mn-ea"/>
            </a:endParaRPr>
          </a:p>
          <a:p>
            <a:r>
              <a:rPr lang="en-US" altLang="ko-KR" sz="2200" b="1" dirty="0" smtClean="0">
                <a:latin typeface="+mn-ea"/>
              </a:rPr>
              <a:t>3. </a:t>
            </a:r>
            <a:r>
              <a:rPr lang="ko-KR" altLang="en-US" sz="2200" b="1" dirty="0" smtClean="0">
                <a:latin typeface="+mn-ea"/>
              </a:rPr>
              <a:t>프론트 모바일 </a:t>
            </a:r>
            <a:r>
              <a:rPr lang="en-US" altLang="ko-KR" sz="2200" b="1" dirty="0" smtClean="0">
                <a:latin typeface="+mn-ea"/>
              </a:rPr>
              <a:t>= Android(Java) -&gt; Android Studio</a:t>
            </a:r>
          </a:p>
          <a:p>
            <a:pPr marL="457200" indent="-457200">
              <a:buAutoNum type="arabicPeriod"/>
            </a:pPr>
            <a:endParaRPr lang="en-US" altLang="ko-KR" sz="2200" b="1" dirty="0" smtClean="0">
              <a:latin typeface="+mn-ea"/>
            </a:endParaRPr>
          </a:p>
          <a:p>
            <a:r>
              <a:rPr lang="en-US" altLang="ko-KR" sz="2200" b="1" dirty="0" smtClean="0">
                <a:latin typeface="+mn-ea"/>
              </a:rPr>
              <a:t>4. </a:t>
            </a:r>
            <a:r>
              <a:rPr lang="en-US" altLang="ko-KR" sz="2200" b="1" dirty="0" err="1" smtClean="0">
                <a:latin typeface="+mn-ea"/>
              </a:rPr>
              <a:t>DataBase</a:t>
            </a:r>
            <a:r>
              <a:rPr lang="en-US" altLang="ko-KR" sz="2200" b="1" dirty="0" smtClean="0">
                <a:latin typeface="+mn-ea"/>
              </a:rPr>
              <a:t> = </a:t>
            </a:r>
            <a:r>
              <a:rPr lang="en-US" altLang="ko-KR" sz="2200" b="1" dirty="0" err="1" smtClean="0">
                <a:latin typeface="+mn-ea"/>
              </a:rPr>
              <a:t>MySql</a:t>
            </a:r>
            <a:r>
              <a:rPr lang="en-US" altLang="ko-KR" sz="2200" b="1" dirty="0" smtClean="0">
                <a:latin typeface="+mn-ea"/>
              </a:rPr>
              <a:t>(5.7) -&gt; Hibernate</a:t>
            </a:r>
          </a:p>
        </p:txBody>
      </p:sp>
    </p:spTree>
    <p:extLst>
      <p:ext uri="{BB962C8B-B14F-4D97-AF65-F5344CB8AC3E}">
        <p14:creationId xmlns:p14="http://schemas.microsoft.com/office/powerpoint/2010/main" val="35715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전체적인 프로젝트 설명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182811"/>
            <a:ext cx="8346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b="1" dirty="0" smtClean="0">
                <a:solidFill>
                  <a:srgbClr val="7030A0"/>
                </a:solidFill>
                <a:latin typeface="+mn-ea"/>
              </a:rPr>
              <a:t>보험 가이드 </a:t>
            </a:r>
            <a:endParaRPr lang="en-US" altLang="ko-KR" sz="2200" b="1" dirty="0" smtClean="0">
              <a:solidFill>
                <a:srgbClr val="7030A0"/>
              </a:solidFill>
              <a:latin typeface="+mn-ea"/>
            </a:endParaRPr>
          </a:p>
          <a:p>
            <a:r>
              <a:rPr lang="en-US" altLang="ko-KR" sz="2200" b="1" dirty="0" smtClean="0">
                <a:latin typeface="+mn-ea"/>
              </a:rPr>
              <a:t>    =&gt; </a:t>
            </a:r>
            <a:r>
              <a:rPr lang="ko-KR" altLang="en-US" sz="2200" b="1" dirty="0" smtClean="0">
                <a:latin typeface="+mn-ea"/>
              </a:rPr>
              <a:t>보험 보상 처리 가이드를 사용자에게 보여줍니다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r>
              <a:rPr lang="en-US" altLang="ko-KR" sz="2200" b="1" dirty="0">
                <a:latin typeface="+mn-ea"/>
              </a:rPr>
              <a:t>	</a:t>
            </a:r>
            <a:r>
              <a:rPr lang="ko-KR" altLang="en-US" sz="2200" b="1" dirty="0" smtClean="0">
                <a:latin typeface="+mn-ea"/>
              </a:rPr>
              <a:t>동시에 가이드 순차에 맞는 필요한 양식을 미리 보기 및 </a:t>
            </a:r>
            <a:r>
              <a:rPr lang="en-US" altLang="ko-KR" sz="2200" b="1" dirty="0" smtClean="0">
                <a:latin typeface="+mn-ea"/>
              </a:rPr>
              <a:t>	</a:t>
            </a:r>
            <a:r>
              <a:rPr lang="ko-KR" altLang="en-US" sz="2200" b="1" dirty="0" smtClean="0">
                <a:latin typeface="+mn-ea"/>
              </a:rPr>
              <a:t>다운로드를 제공해줍니다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pPr marL="457200" indent="-457200">
              <a:buAutoNum type="arabicPeriod" startAt="2"/>
            </a:pPr>
            <a:r>
              <a:rPr lang="ko-KR" altLang="en-US" sz="2200" b="1" dirty="0" smtClean="0">
                <a:solidFill>
                  <a:srgbClr val="7030A0"/>
                </a:solidFill>
                <a:latin typeface="+mn-ea"/>
              </a:rPr>
              <a:t>보험처리</a:t>
            </a:r>
            <a:endParaRPr lang="en-US" altLang="ko-KR" sz="2200" b="1" dirty="0" smtClean="0">
              <a:solidFill>
                <a:srgbClr val="7030A0"/>
              </a:solidFill>
              <a:latin typeface="+mn-ea"/>
            </a:endParaRPr>
          </a:p>
          <a:p>
            <a:r>
              <a:rPr lang="en-US" altLang="ko-KR" sz="2200" b="1" dirty="0"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   =&gt; </a:t>
            </a:r>
            <a:r>
              <a:rPr lang="ko-KR" altLang="en-US" sz="2200" b="1" dirty="0" smtClean="0">
                <a:latin typeface="+mn-ea"/>
              </a:rPr>
              <a:t>보험 담당자와 자동 매치가 이루어 집니다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r>
              <a:rPr lang="en-US" altLang="ko-KR" sz="2200" b="1" dirty="0">
                <a:latin typeface="+mn-ea"/>
              </a:rPr>
              <a:t>	</a:t>
            </a:r>
            <a:r>
              <a:rPr lang="ko-KR" altLang="en-US" sz="2200" b="1" dirty="0" smtClean="0">
                <a:latin typeface="+mn-ea"/>
              </a:rPr>
              <a:t>담당자의 경우에 맡고 있는 인원이 적은 사람이 </a:t>
            </a:r>
            <a:r>
              <a:rPr lang="en-US" altLang="ko-KR" sz="2200" b="1" dirty="0" smtClean="0">
                <a:latin typeface="+mn-ea"/>
              </a:rPr>
              <a:t>	</a:t>
            </a:r>
            <a:r>
              <a:rPr lang="ko-KR" altLang="en-US" sz="2200" b="1" dirty="0" smtClean="0">
                <a:latin typeface="+mn-ea"/>
              </a:rPr>
              <a:t>우선적으로 매칭이 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r>
              <a:rPr lang="en-US" altLang="ko-KR" sz="2200" b="1" dirty="0">
                <a:latin typeface="+mn-ea"/>
              </a:rPr>
              <a:t>	</a:t>
            </a:r>
            <a:r>
              <a:rPr lang="ko-KR" altLang="en-US" sz="2200" b="1" dirty="0" smtClean="0">
                <a:latin typeface="+mn-ea"/>
              </a:rPr>
              <a:t>매칭 된 후</a:t>
            </a:r>
            <a:r>
              <a:rPr lang="en-US" altLang="ko-KR" sz="2200" b="1" dirty="0" smtClean="0">
                <a:latin typeface="+mn-ea"/>
              </a:rPr>
              <a:t>, </a:t>
            </a:r>
            <a:r>
              <a:rPr lang="ko-KR" altLang="en-US" sz="2200" b="1" dirty="0" smtClean="0">
                <a:latin typeface="+mn-ea"/>
              </a:rPr>
              <a:t>둘만의 그룹 방이 생성됩니다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r>
              <a:rPr lang="en-US" altLang="ko-KR" sz="2200" b="1" dirty="0">
                <a:latin typeface="+mn-ea"/>
              </a:rPr>
              <a:t>	</a:t>
            </a:r>
            <a:r>
              <a:rPr lang="ko-KR" altLang="en-US" sz="2200" b="1" dirty="0" smtClean="0">
                <a:latin typeface="+mn-ea"/>
              </a:rPr>
              <a:t>해당 담당자와의 파일 업로드 및 채팅이 가능하도록 </a:t>
            </a:r>
            <a:r>
              <a:rPr lang="en-US" altLang="ko-KR" sz="2200" b="1" dirty="0" smtClean="0">
                <a:latin typeface="+mn-ea"/>
              </a:rPr>
              <a:t>	</a:t>
            </a:r>
            <a:r>
              <a:rPr lang="ko-KR" altLang="en-US" sz="2200" b="1" dirty="0" smtClean="0">
                <a:latin typeface="+mn-ea"/>
              </a:rPr>
              <a:t>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r>
              <a:rPr lang="en-US" altLang="ko-KR" sz="2200" b="1" dirty="0">
                <a:latin typeface="+mn-ea"/>
              </a:rPr>
              <a:t>	</a:t>
            </a:r>
            <a:r>
              <a:rPr lang="ko-KR" altLang="en-US" sz="2200" b="1" dirty="0" smtClean="0">
                <a:latin typeface="+mn-ea"/>
              </a:rPr>
              <a:t>보험 처리가 완료가 되면 방은 자동 삭제 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  <a:p>
            <a:r>
              <a:rPr lang="en-US" altLang="ko-KR" sz="2200" b="1" dirty="0" smtClean="0">
                <a:solidFill>
                  <a:srgbClr val="7030A0"/>
                </a:solidFill>
                <a:latin typeface="+mn-ea"/>
              </a:rPr>
              <a:t>3. </a:t>
            </a:r>
            <a:r>
              <a:rPr lang="ko-KR" altLang="en-US" sz="2200" b="1" dirty="0" smtClean="0">
                <a:solidFill>
                  <a:srgbClr val="7030A0"/>
                </a:solidFill>
                <a:latin typeface="+mn-ea"/>
              </a:rPr>
              <a:t>질문 게시판</a:t>
            </a:r>
            <a:endParaRPr lang="en-US" altLang="ko-KR" sz="2200" b="1" dirty="0" smtClean="0">
              <a:solidFill>
                <a:srgbClr val="7030A0"/>
              </a:solidFill>
              <a:latin typeface="+mn-ea"/>
            </a:endParaRPr>
          </a:p>
          <a:p>
            <a:r>
              <a:rPr lang="en-US" altLang="ko-KR" sz="2200" b="1" dirty="0"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   =&gt;  </a:t>
            </a:r>
            <a:r>
              <a:rPr lang="ko-KR" altLang="en-US" sz="2200" b="1" dirty="0" smtClean="0">
                <a:latin typeface="+mn-ea"/>
              </a:rPr>
              <a:t>질문을 올릴 수 있는 게시판입니다</a:t>
            </a:r>
            <a:r>
              <a:rPr lang="en-US" altLang="ko-KR" sz="2200" b="1" dirty="0" smtClean="0">
                <a:latin typeface="+mn-ea"/>
              </a:rPr>
              <a:t>. </a:t>
            </a:r>
            <a:r>
              <a:rPr lang="ko-KR" altLang="en-US" sz="2200" b="1" dirty="0" smtClean="0">
                <a:latin typeface="+mn-ea"/>
              </a:rPr>
              <a:t>답장은 관리자만이 </a:t>
            </a:r>
            <a:r>
              <a:rPr lang="en-US" altLang="ko-KR" sz="2200" b="1" dirty="0" smtClean="0">
                <a:latin typeface="+mn-ea"/>
              </a:rPr>
              <a:t>	 </a:t>
            </a:r>
            <a:r>
              <a:rPr lang="ko-KR" altLang="en-US" sz="2200" b="1" dirty="0" smtClean="0">
                <a:latin typeface="+mn-ea"/>
              </a:rPr>
              <a:t>합니다</a:t>
            </a:r>
            <a:r>
              <a:rPr lang="en-US" altLang="ko-KR" sz="2200" b="1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5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33498" y="264339"/>
            <a:ext cx="8480854" cy="55089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kumimoji="1" lang="ko-KR" altLang="en-US" dirty="0"/>
              <a:t>전체 </a:t>
            </a:r>
            <a:r>
              <a:rPr kumimoji="1" lang="ko-KR" altLang="en-US" dirty="0" smtClean="0"/>
              <a:t>메뉴 정보</a:t>
            </a:r>
            <a:endParaRPr lang="ko-KR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54712"/>
              </p:ext>
            </p:extLst>
          </p:nvPr>
        </p:nvGraphicFramePr>
        <p:xfrm>
          <a:off x="211569" y="1595899"/>
          <a:ext cx="8724712" cy="207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대분류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보험가이드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보험가이드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보험 가이드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가이드 별 카드 형식 배치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미리 보기 및 다운로드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3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보험처리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보험  처리 메인 페이지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접수 추가는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Modal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구성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접수 중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접수 완료 테이블 존재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6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채팅 방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담당자와의 채팅 방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대화 및 파일 공유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63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질문게시판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질문 게시판 메인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질문 테이블 존재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6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질문 상세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질문 상세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76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질문 답변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질문 답변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020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글쓰기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질문 작성 페이지</a:t>
                      </a:r>
                      <a:endParaRPr lang="ko-KR" altLang="en-US" sz="900" b="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01081"/>
              </p:ext>
            </p:extLst>
          </p:nvPr>
        </p:nvGraphicFramePr>
        <p:xfrm>
          <a:off x="211569" y="4280986"/>
          <a:ext cx="8724712" cy="198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대분류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중분류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보험처리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보험 처리 메인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신청접수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신청 완료 테이블 존재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보험완료관리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완료한 보험 테이블 존재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6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질문게시판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질문 게시판 메인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6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질문 상세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질문 상세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96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답변 쓰기</a:t>
                      </a:r>
                      <a:endParaRPr lang="ko-KR" alt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답변 작성 페이지</a:t>
                      </a:r>
                      <a:endParaRPr lang="ko-KR" altLang="en-US" sz="900" b="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11569" y="1124744"/>
            <a:ext cx="1552119" cy="31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사용자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1568" y="3809831"/>
            <a:ext cx="1552119" cy="318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0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0959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11334</TotalTime>
  <Words>2328</Words>
  <Application>Microsoft Office PowerPoint</Application>
  <PresentationFormat>화면 슬라이드 쇼(4:3)</PresentationFormat>
  <Paragraphs>769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Arial Unicode MS</vt:lpstr>
      <vt:lpstr>Noto Sans</vt:lpstr>
      <vt:lpstr>맑은 고딕</vt:lpstr>
      <vt:lpstr>함초롬바탕</vt:lpstr>
      <vt:lpstr>Arial</vt:lpstr>
      <vt:lpstr>Calibri</vt:lpstr>
      <vt:lpstr>Cover_End_ Slide Master</vt:lpstr>
      <vt:lpstr>Contents Master Slide </vt:lpstr>
      <vt:lpstr>Section Break Slide Master</vt:lpstr>
      <vt:lpstr>보험처리 웹 프로젝트 기획서</vt:lpstr>
      <vt:lpstr>목차</vt:lpstr>
      <vt:lpstr>1. 프로젝트 기획</vt:lpstr>
      <vt:lpstr>기존 서비스와의 차이점</vt:lpstr>
      <vt:lpstr>프로젝트 추가 기획</vt:lpstr>
      <vt:lpstr>사용 기술 및 환경</vt:lpstr>
      <vt:lpstr>전체적인 프로젝트 설명</vt:lpstr>
      <vt:lpstr>전체 메뉴 정보</vt:lpstr>
      <vt:lpstr>사용자 웹</vt:lpstr>
      <vt:lpstr>개발 기획 – 보험 가이드</vt:lpstr>
      <vt:lpstr>개발 기획 – 보험 가이드</vt:lpstr>
      <vt:lpstr>개발 기획 – 보험 가이드</vt:lpstr>
      <vt:lpstr>개발 기획 – 보험 처리</vt:lpstr>
      <vt:lpstr>개발 기획 – 보험 처리( 접수 추가 )</vt:lpstr>
      <vt:lpstr>개발 기획 – 보험 처리(담당자 채팅)</vt:lpstr>
      <vt:lpstr>개발 기획 – 질문게시판</vt:lpstr>
      <vt:lpstr>개발 기획 – 질문게시판(질문 상세 페이지)</vt:lpstr>
      <vt:lpstr>개발 기획 – 질문게시판(질문 답변 페이지)</vt:lpstr>
      <vt:lpstr>개발 기획 – 질문게시판( 글쓰기 페이지)</vt:lpstr>
      <vt:lpstr>개발 기획 – 로그인</vt:lpstr>
      <vt:lpstr>관리자 웹</vt:lpstr>
      <vt:lpstr>개발 기획 – 보험처리</vt:lpstr>
      <vt:lpstr>개발 기획 – 보험 완료 관리</vt:lpstr>
      <vt:lpstr>개발 기획 – 질문 게시판</vt:lpstr>
      <vt:lpstr>개발 기획 – 질문게시판(질문 상세 페이지)</vt:lpstr>
      <vt:lpstr>개발 기획 – 질문게시판( 답변 페이지)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VISION-POWERPOINT-TEMPALTES</dc:title>
  <dc:creator>bizdesign.net</dc:creator>
  <cp:lastModifiedBy>gunyoung kim</cp:lastModifiedBy>
  <cp:revision>350</cp:revision>
  <dcterms:created xsi:type="dcterms:W3CDTF">2015-01-26T02:39:09Z</dcterms:created>
  <dcterms:modified xsi:type="dcterms:W3CDTF">2018-05-27T12:27:24Z</dcterms:modified>
</cp:coreProperties>
</file>