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7" r:id="rId2"/>
    <p:sldId id="257" r:id="rId3"/>
    <p:sldId id="312" r:id="rId4"/>
    <p:sldId id="259" r:id="rId5"/>
    <p:sldId id="296" r:id="rId6"/>
    <p:sldId id="295" r:id="rId7"/>
    <p:sldId id="313" r:id="rId8"/>
    <p:sldId id="314" r:id="rId9"/>
    <p:sldId id="309" r:id="rId10"/>
    <p:sldId id="310" r:id="rId11"/>
    <p:sldId id="297" r:id="rId12"/>
    <p:sldId id="311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30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53" autoAdjust="0"/>
  </p:normalViewPr>
  <p:slideViewPr>
    <p:cSldViewPr>
      <p:cViewPr varScale="1">
        <p:scale>
          <a:sx n="156" d="100"/>
          <a:sy n="156" d="100"/>
        </p:scale>
        <p:origin x="19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92781-A133-4846-9A11-E10B3D5D7E3E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F99D-61F1-4DF6-8CA7-85C140D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7F99D-61F1-4DF6-8CA7-85C140DA9B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7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E3C7BEF-212C-47AD-B5BE-0427A02A070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A2DCD74-CAB5-487B-A90A-12123BE557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zhan@ucas.ac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全球史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第一</a:t>
            </a:r>
            <a:r>
              <a:rPr lang="zh-CN" altLang="en-US" dirty="0" smtClean="0"/>
              <a:t>讲 </a:t>
            </a:r>
            <a:r>
              <a:rPr lang="zh-CN" altLang="en-US" dirty="0"/>
              <a:t>绪</a:t>
            </a:r>
            <a:r>
              <a:rPr lang="zh-CN" altLang="en-US" dirty="0" smtClean="0"/>
              <a:t>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中国科学院大学</a:t>
            </a:r>
            <a:r>
              <a:rPr lang="en-US" altLang="zh-CN" dirty="0" smtClean="0"/>
              <a:t>2019-2020</a:t>
            </a:r>
            <a:r>
              <a:rPr lang="zh-CN" altLang="en-US" dirty="0" smtClean="0"/>
              <a:t>学年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5"/>
          <a:stretch/>
        </p:blipFill>
        <p:spPr bwMode="auto">
          <a:xfrm>
            <a:off x="3059832" y="45227"/>
            <a:ext cx="3189734" cy="389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从系统的视角看历史演化的方向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700" y="1484784"/>
            <a:ext cx="8050088" cy="5373216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扩张方式</a:t>
            </a:r>
            <a:endParaRPr lang="en-US" altLang="zh-CN" dirty="0"/>
          </a:p>
          <a:p>
            <a:pPr lvl="2"/>
            <a:r>
              <a:rPr lang="zh-CN" altLang="en-US" dirty="0" smtClean="0"/>
              <a:t>简单扩张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若干</a:t>
            </a:r>
            <a:r>
              <a:rPr lang="zh-CN" altLang="en-US" dirty="0"/>
              <a:t>小型系统相互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基于相同性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松散联盟（卡特尔模式）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紧密联盟（辛迪加模式）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基于互补性（康采恩模式）</a:t>
            </a:r>
            <a:endParaRPr lang="en-US" altLang="zh-CN" dirty="0"/>
          </a:p>
          <a:p>
            <a:pPr lvl="4"/>
            <a:r>
              <a:rPr lang="zh-CN" altLang="en-US" dirty="0" smtClean="0"/>
              <a:t>例：早期</a:t>
            </a:r>
            <a:r>
              <a:rPr lang="zh-CN" altLang="en-US" dirty="0"/>
              <a:t>部落联盟的形成；诸夏文化共同体的形成；欧盟</a:t>
            </a:r>
            <a:endParaRPr lang="en-US" altLang="zh-CN" dirty="0"/>
          </a:p>
          <a:p>
            <a:pPr lvl="3"/>
            <a:r>
              <a:rPr lang="zh-CN" altLang="en-US" dirty="0"/>
              <a:t>优势系统吞噬周边资源和</a:t>
            </a:r>
            <a:r>
              <a:rPr lang="zh-CN" altLang="en-US" dirty="0" smtClean="0"/>
              <a:t>系统（托拉斯模式）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zh-CN" altLang="en-US" dirty="0" smtClean="0"/>
              <a:t>罗马帝国</a:t>
            </a:r>
            <a:r>
              <a:rPr lang="zh-CN" altLang="en-US" dirty="0"/>
              <a:t>的扩张</a:t>
            </a:r>
            <a:endParaRPr lang="en-US" altLang="zh-CN" dirty="0"/>
          </a:p>
          <a:p>
            <a:pPr lvl="2"/>
            <a:r>
              <a:rPr lang="zh-CN" altLang="en-US" dirty="0" smtClean="0"/>
              <a:t>自我复制</a:t>
            </a:r>
            <a:endParaRPr lang="en-US" altLang="zh-CN" dirty="0"/>
          </a:p>
          <a:p>
            <a:pPr lvl="3"/>
            <a:r>
              <a:rPr lang="zh-CN" altLang="en-US" dirty="0" smtClean="0"/>
              <a:t>分裂：西周</a:t>
            </a:r>
            <a:r>
              <a:rPr lang="zh-CN" altLang="en-US" dirty="0"/>
              <a:t>封建、希腊式</a:t>
            </a:r>
            <a:r>
              <a:rPr lang="zh-CN" altLang="en-US" dirty="0" smtClean="0"/>
              <a:t>殖民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吞并</a:t>
            </a:r>
            <a:r>
              <a:rPr lang="zh-CN" altLang="en-US" dirty="0"/>
              <a:t>再</a:t>
            </a:r>
            <a:r>
              <a:rPr lang="zh-CN" altLang="en-US" dirty="0" smtClean="0"/>
              <a:t>分裂：罗马帝国</a:t>
            </a:r>
            <a:r>
              <a:rPr lang="zh-CN" altLang="en-US" dirty="0"/>
              <a:t>、</a:t>
            </a:r>
            <a:r>
              <a:rPr lang="zh-CN" altLang="en-US" dirty="0" smtClean="0"/>
              <a:t>英联邦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同化（文化复制）：希腊化、罗马化、汉字文化圈、现代化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28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从系统的视角看历史演化的方向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8208912" cy="4824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优化功能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提高效率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</a:t>
            </a:r>
            <a:r>
              <a:rPr lang="zh-CN" altLang="en-US" dirty="0"/>
              <a:t>资源获取效率（速度和数量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提高</a:t>
            </a:r>
            <a:r>
              <a:rPr lang="zh-CN" altLang="en-US" dirty="0"/>
              <a:t>资源利用</a:t>
            </a:r>
            <a:r>
              <a:rPr lang="zh-CN" altLang="en-US" dirty="0" smtClean="0"/>
              <a:t>效能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扩大</a:t>
            </a:r>
            <a:r>
              <a:rPr lang="zh-CN" altLang="en-US" dirty="0"/>
              <a:t>可利用的资源范围</a:t>
            </a:r>
            <a:endParaRPr lang="en-US" altLang="zh-CN" dirty="0"/>
          </a:p>
          <a:p>
            <a:pPr lvl="2"/>
            <a:r>
              <a:rPr lang="zh-CN" altLang="en-US" dirty="0" smtClean="0"/>
              <a:t>进路：结构</a:t>
            </a:r>
            <a:r>
              <a:rPr lang="zh-CN" altLang="en-US" dirty="0"/>
              <a:t>、功能部件和运作</a:t>
            </a:r>
            <a:r>
              <a:rPr lang="zh-CN" altLang="en-US" dirty="0" smtClean="0"/>
              <a:t>模式（</a:t>
            </a:r>
            <a:r>
              <a:rPr lang="zh-CN" altLang="en-US" dirty="0"/>
              <a:t>技术或体制革新）</a:t>
            </a:r>
            <a:endParaRPr lang="en-US" altLang="zh-CN" dirty="0"/>
          </a:p>
          <a:p>
            <a:pPr lvl="1"/>
            <a:r>
              <a:rPr lang="zh-CN" altLang="en-US" dirty="0"/>
              <a:t>增加鲁棒性</a:t>
            </a:r>
            <a:endParaRPr lang="en-US" altLang="zh-CN" dirty="0"/>
          </a:p>
          <a:p>
            <a:pPr lvl="2"/>
            <a:r>
              <a:rPr lang="zh-CN" altLang="en-US" dirty="0"/>
              <a:t>抑制正反馈、防止相变</a:t>
            </a:r>
            <a:endParaRPr lang="en-US" altLang="zh-CN" dirty="0"/>
          </a:p>
          <a:p>
            <a:pPr lvl="2"/>
            <a:r>
              <a:rPr lang="zh-CN" altLang="en-US" dirty="0" smtClean="0"/>
              <a:t>增强控制</a:t>
            </a:r>
            <a:r>
              <a:rPr lang="zh-CN" altLang="en-US" dirty="0"/>
              <a:t>（大一统体制）</a:t>
            </a:r>
            <a:endParaRPr lang="en-US" altLang="zh-CN" dirty="0"/>
          </a:p>
          <a:p>
            <a:pPr lvl="2"/>
            <a:r>
              <a:rPr lang="zh-CN" altLang="en-US" dirty="0"/>
              <a:t>多元化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87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从系统的视角看历史演化的方向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r>
              <a:rPr lang="zh-CN" altLang="en-US" dirty="0" smtClean="0"/>
              <a:t>特化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如：增强</a:t>
            </a:r>
            <a:r>
              <a:rPr lang="zh-CN" altLang="en-US" dirty="0"/>
              <a:t>资源攫取能力（武力）</a:t>
            </a:r>
            <a:endParaRPr lang="en-US" altLang="zh-CN" dirty="0"/>
          </a:p>
          <a:p>
            <a:pPr lvl="1"/>
            <a:r>
              <a:rPr lang="zh-CN" altLang="en-US" dirty="0" smtClean="0"/>
              <a:t>代价</a:t>
            </a:r>
            <a:endParaRPr lang="en-US" altLang="zh-CN" dirty="0" smtClean="0"/>
          </a:p>
          <a:p>
            <a:pPr lvl="2"/>
            <a:r>
              <a:rPr lang="zh-CN" altLang="en-US" smtClean="0"/>
              <a:t>生存策略趋向单一、多样化适应能力降低</a:t>
            </a:r>
            <a:endParaRPr lang="en-US" altLang="zh-CN" smtClean="0"/>
          </a:p>
          <a:p>
            <a:pPr lvl="2"/>
            <a:r>
              <a:rPr lang="zh-CN" altLang="en-US" dirty="0" smtClean="0"/>
              <a:t>相关</a:t>
            </a:r>
            <a:r>
              <a:rPr lang="zh-CN" altLang="en-US" dirty="0"/>
              <a:t>功能部件本身对资源的消耗</a:t>
            </a:r>
          </a:p>
          <a:p>
            <a:pPr lvl="8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18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正反馈与马太效应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马太效应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正反馈</a:t>
            </a:r>
            <a:r>
              <a:rPr lang="zh-CN" altLang="en-US" dirty="0"/>
              <a:t>的必然结果</a:t>
            </a:r>
            <a:endParaRPr lang="en-US" altLang="zh-CN" dirty="0"/>
          </a:p>
          <a:p>
            <a:pPr lvl="1"/>
            <a:r>
              <a:rPr lang="zh-CN" altLang="en-US" dirty="0"/>
              <a:t>占优势地位的子系统扩张和夺取资源的本性使然</a:t>
            </a:r>
            <a:endParaRPr lang="en-US" altLang="zh-CN" dirty="0"/>
          </a:p>
          <a:p>
            <a:r>
              <a:rPr lang="zh-CN" altLang="en-US" dirty="0" smtClean="0"/>
              <a:t>积极作用：增加</a:t>
            </a:r>
            <a:r>
              <a:rPr lang="zh-CN" altLang="en-US" dirty="0"/>
              <a:t>系统活跃度</a:t>
            </a:r>
            <a:endParaRPr lang="en-US" altLang="zh-CN" dirty="0"/>
          </a:p>
          <a:p>
            <a:pPr lvl="1"/>
            <a:r>
              <a:rPr lang="zh-CN" altLang="en-US" dirty="0"/>
              <a:t>加速物质、能量、信息</a:t>
            </a:r>
            <a:r>
              <a:rPr lang="zh-CN" altLang="en-US" dirty="0" smtClean="0"/>
              <a:t>流动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加速</a:t>
            </a:r>
            <a:r>
              <a:rPr lang="zh-CN" altLang="en-US" dirty="0"/>
              <a:t>新陈代谢（淘汰部分要素）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23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正反馈与马太效应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7920880" cy="48965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消极作用：将</a:t>
            </a:r>
            <a:r>
              <a:rPr lang="zh-CN" altLang="en-US" dirty="0"/>
              <a:t>系统推向临界态（亚稳态）</a:t>
            </a:r>
            <a:endParaRPr lang="en-US" altLang="zh-CN" dirty="0"/>
          </a:p>
          <a:p>
            <a:pPr lvl="1"/>
            <a:r>
              <a:rPr lang="zh-CN" altLang="en-US" dirty="0"/>
              <a:t>远离平衡态</a:t>
            </a:r>
            <a:r>
              <a:rPr lang="zh-CN" altLang="en-US" dirty="0">
                <a:latin typeface="Cambria Math"/>
              </a:rPr>
              <a:t>⟶</a:t>
            </a:r>
            <a:r>
              <a:rPr lang="zh-CN" altLang="en-US" dirty="0"/>
              <a:t>内部势能增大</a:t>
            </a:r>
            <a:r>
              <a:rPr lang="zh-CN" altLang="en-US" dirty="0">
                <a:latin typeface="Cambria Math"/>
              </a:rPr>
              <a:t>⟶</a:t>
            </a:r>
            <a:r>
              <a:rPr lang="zh-CN" altLang="en-US" dirty="0"/>
              <a:t>不稳定性提高（最小势能原理）</a:t>
            </a:r>
            <a:r>
              <a:rPr lang="zh-CN" altLang="en-US" dirty="0">
                <a:latin typeface="Cambria Math"/>
              </a:rPr>
              <a:t>⟶超过系统承受限度时发生相变（结构崩坏或形成新结构）</a:t>
            </a:r>
            <a:endParaRPr lang="en-US" altLang="zh-CN" dirty="0">
              <a:latin typeface="Cambria Math"/>
            </a:endParaRPr>
          </a:p>
          <a:p>
            <a:pPr lvl="1"/>
            <a:r>
              <a:rPr lang="zh-CN" altLang="en-US" dirty="0">
                <a:latin typeface="Cambria Math"/>
              </a:rPr>
              <a:t>优势子系统过度侵占资源⟶其他子系统窒息⟶整个系统失灵（因此相变经常发生在资源紧张时）</a:t>
            </a:r>
            <a:endParaRPr lang="en-US" altLang="zh-CN" dirty="0">
              <a:latin typeface="Cambria Math"/>
            </a:endParaRPr>
          </a:p>
          <a:p>
            <a:pPr lvl="1"/>
            <a:r>
              <a:rPr lang="zh-CN" altLang="en-US" dirty="0">
                <a:latin typeface="Cambria Math"/>
              </a:rPr>
              <a:t>临界态可能持续一段时间，最终由微小扰动触发相变</a:t>
            </a:r>
            <a:endParaRPr lang="en-US" altLang="zh-CN" dirty="0">
              <a:latin typeface="Cambria Math"/>
            </a:endParaRPr>
          </a:p>
          <a:p>
            <a:pPr lvl="2"/>
            <a:r>
              <a:rPr lang="zh-CN" altLang="en-US" dirty="0">
                <a:latin typeface="Cambria Math"/>
              </a:rPr>
              <a:t>资源供应不足；外部干扰（如外敌入侵、经济干扰）；内部随机涨落（农民暴动、公众事件）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86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系统相变与社会变迁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5040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表现形式：系统</a:t>
            </a:r>
            <a:r>
              <a:rPr lang="zh-CN" altLang="en-US" dirty="0"/>
              <a:t>分裂、解体、结构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 smtClean="0"/>
              <a:t>触发方式</a:t>
            </a:r>
            <a:endParaRPr lang="en-US" altLang="zh-CN" dirty="0"/>
          </a:p>
          <a:p>
            <a:pPr lvl="1"/>
            <a:r>
              <a:rPr lang="zh-CN" altLang="en-US" dirty="0" smtClean="0"/>
              <a:t>随</a:t>
            </a:r>
            <a:r>
              <a:rPr lang="zh-CN" altLang="en-US" dirty="0"/>
              <a:t>演化而自然发生</a:t>
            </a:r>
            <a:endParaRPr lang="en-US" altLang="zh-CN" dirty="0"/>
          </a:p>
          <a:p>
            <a:pPr lvl="2"/>
            <a:r>
              <a:rPr lang="zh-CN" altLang="en-US" dirty="0"/>
              <a:t>正反馈积累导致系统失稳</a:t>
            </a:r>
            <a:endParaRPr lang="en-US" altLang="zh-CN" dirty="0"/>
          </a:p>
          <a:p>
            <a:pPr lvl="2"/>
            <a:r>
              <a:rPr lang="zh-CN" altLang="en-US" dirty="0"/>
              <a:t>因系统规模、形态的演化，以及外部环境演变导致旧结构难以为继</a:t>
            </a:r>
            <a:endParaRPr lang="en-US" altLang="zh-CN" dirty="0"/>
          </a:p>
          <a:p>
            <a:pPr lvl="2"/>
            <a:r>
              <a:rPr lang="zh-CN" altLang="en-US" dirty="0"/>
              <a:t>净流入能量和负熵的速度不能维持系统内能继续增加、熵继续减少，则系统自发向内能降低、</a:t>
            </a:r>
            <a:r>
              <a:rPr lang="zh-CN" altLang="en-US" dirty="0" smtClean="0"/>
              <a:t>熵增大方向</a:t>
            </a:r>
            <a:r>
              <a:rPr lang="zh-CN" altLang="en-US" dirty="0"/>
              <a:t>演化（自由能减小原理）</a:t>
            </a:r>
            <a:endParaRPr lang="en-US" altLang="zh-CN" dirty="0"/>
          </a:p>
          <a:p>
            <a:pPr lvl="1"/>
            <a:r>
              <a:rPr lang="zh-CN" altLang="en-US" dirty="0"/>
              <a:t>因外部干扰突然中断（外部打击、环境灾变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992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制度惯性与相变困难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7992888" cy="50405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制度惯性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</a:t>
            </a:r>
            <a:r>
              <a:rPr lang="zh-CN" altLang="en-US" dirty="0"/>
              <a:t>达到临界态</a:t>
            </a:r>
            <a:r>
              <a:rPr lang="zh-CN" altLang="en-US" dirty="0" smtClean="0"/>
              <a:t>后会维持</a:t>
            </a:r>
            <a:r>
              <a:rPr lang="zh-CN" altLang="en-US" dirty="0"/>
              <a:t>一段时间，不会轻易相变（相变困难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内部</a:t>
            </a:r>
            <a:r>
              <a:rPr lang="zh-CN" altLang="en-US" dirty="0"/>
              <a:t>要素没有根本性变化的系统，恢复稳态后倾向于回到相变前的状态</a:t>
            </a:r>
            <a:endParaRPr lang="en-US" altLang="zh-CN" dirty="0"/>
          </a:p>
          <a:p>
            <a:r>
              <a:rPr lang="zh-CN" altLang="en-US" dirty="0" smtClean="0"/>
              <a:t>相变困难的原因</a:t>
            </a:r>
            <a:endParaRPr lang="en-US" altLang="zh-CN" dirty="0"/>
          </a:p>
          <a:p>
            <a:pPr lvl="1"/>
            <a:r>
              <a:rPr lang="zh-CN" altLang="en-US" dirty="0" smtClean="0"/>
              <a:t>相变驱动力</a:t>
            </a:r>
            <a:r>
              <a:rPr lang="el-GR" altLang="zh-CN" dirty="0" smtClean="0">
                <a:latin typeface="Cambria Math"/>
                <a:ea typeface="Cambria Math"/>
              </a:rPr>
              <a:t>Δ</a:t>
            </a:r>
            <a:r>
              <a:rPr lang="en-US" altLang="zh-CN" dirty="0" smtClean="0">
                <a:latin typeface="Cambria Math"/>
                <a:ea typeface="Cambria Math"/>
              </a:rPr>
              <a:t>G</a:t>
            </a:r>
            <a:r>
              <a:rPr lang="zh-CN" altLang="en-US" dirty="0" smtClean="0">
                <a:latin typeface="Cambria Math"/>
                <a:ea typeface="Cambria Math"/>
              </a:rPr>
              <a:t>（相变势垒；系统相变所需做的功）</a:t>
            </a:r>
            <a:endParaRPr lang="en-US" altLang="zh-CN" dirty="0">
              <a:latin typeface="Cambria Math"/>
              <a:ea typeface="Cambria Math"/>
            </a:endParaRPr>
          </a:p>
          <a:p>
            <a:pPr lvl="2"/>
            <a:r>
              <a:rPr lang="zh-CN" altLang="en-US" dirty="0" smtClean="0">
                <a:latin typeface="Cambria Math"/>
                <a:ea typeface="Cambria Math"/>
              </a:rPr>
              <a:t>新相相对于旧相的自由能减小量</a:t>
            </a:r>
            <a:endParaRPr lang="en-US" altLang="zh-CN" dirty="0" smtClean="0">
              <a:latin typeface="Cambria Math"/>
              <a:ea typeface="Cambria Math"/>
            </a:endParaRPr>
          </a:p>
          <a:p>
            <a:pPr lvl="2"/>
            <a:r>
              <a:rPr lang="zh-CN" altLang="en-US" dirty="0" smtClean="0">
                <a:latin typeface="Cambria Math"/>
                <a:ea typeface="Cambria Math"/>
              </a:rPr>
              <a:t>用于补偿建立新秩序所需耗费和耗散掉的能量</a:t>
            </a:r>
            <a:endParaRPr lang="en-US" altLang="zh-CN" dirty="0" smtClean="0"/>
          </a:p>
          <a:p>
            <a:pPr lvl="1"/>
            <a:r>
              <a:rPr lang="zh-CN" altLang="en-US" dirty="0"/>
              <a:t>影响势垒的因素：</a:t>
            </a:r>
            <a:endParaRPr lang="en-US" altLang="zh-CN" dirty="0"/>
          </a:p>
          <a:p>
            <a:pPr lvl="2"/>
            <a:r>
              <a:rPr lang="zh-CN" altLang="en-US" dirty="0"/>
              <a:t>习俗、传统、价值观、模式转变的学习成本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93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制度惯性与相变困难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决定系统结构维持或改变</a:t>
            </a:r>
            <a:r>
              <a:rPr lang="zh-CN" altLang="en-US" dirty="0" smtClean="0"/>
              <a:t>的因素</a:t>
            </a:r>
            <a:endParaRPr lang="en-US" altLang="zh-CN" dirty="0"/>
          </a:p>
          <a:p>
            <a:pPr lvl="1"/>
            <a:r>
              <a:rPr lang="zh-CN" altLang="en-US" dirty="0"/>
              <a:t>既有循环路径的维持</a:t>
            </a:r>
            <a:endParaRPr lang="en-US" altLang="zh-CN" dirty="0"/>
          </a:p>
          <a:p>
            <a:pPr lvl="2"/>
            <a:r>
              <a:rPr lang="zh-CN" altLang="en-US" dirty="0"/>
              <a:t>自然选择的优化作用；最小作用量原理；势垒</a:t>
            </a:r>
            <a:endParaRPr lang="en-US" altLang="zh-CN" dirty="0"/>
          </a:p>
          <a:p>
            <a:pPr lvl="1"/>
            <a:r>
              <a:rPr lang="zh-CN" altLang="en-US" dirty="0"/>
              <a:t>新通路的形成：正反馈；击穿效应</a:t>
            </a:r>
            <a:endParaRPr lang="en-US" altLang="zh-CN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72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社会结构的重新自组织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</a:t>
            </a:r>
            <a:r>
              <a:rPr lang="zh-CN" altLang="en-US" dirty="0"/>
              <a:t>一级子系统（人类个体）的组织化趋向</a:t>
            </a:r>
            <a:endParaRPr lang="en-US" altLang="zh-CN" dirty="0"/>
          </a:p>
          <a:p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</a:t>
            </a:r>
            <a:r>
              <a:rPr lang="zh-CN" altLang="en-US" dirty="0"/>
              <a:t>的资源供应能力得到恢复</a:t>
            </a:r>
            <a:endParaRPr lang="en-US" altLang="zh-CN" dirty="0"/>
          </a:p>
          <a:p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重复旧结构（资源因消耗者的大量消灭得到释放）</a:t>
            </a:r>
            <a:endParaRPr lang="en-US" altLang="zh-CN" dirty="0"/>
          </a:p>
          <a:p>
            <a:pPr lvl="1"/>
            <a:r>
              <a:rPr lang="zh-CN" altLang="en-US" dirty="0"/>
              <a:t>建立新结构（开发新资源；改变资源利用模式）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从系统论视角看改革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人为介入提高系统的效率或</a:t>
            </a:r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1"/>
            <a:r>
              <a:rPr lang="zh-CN" altLang="en-US" smtClean="0"/>
              <a:t>避免破坏性相变（遏止、推迟或引导）</a:t>
            </a:r>
            <a:endParaRPr lang="en-US" altLang="zh-CN" dirty="0"/>
          </a:p>
          <a:p>
            <a:r>
              <a:rPr lang="zh-CN" altLang="en-US" dirty="0" smtClean="0"/>
              <a:t>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增强</a:t>
            </a:r>
            <a:r>
              <a:rPr lang="zh-CN" altLang="en-US" dirty="0"/>
              <a:t>正反馈，提高系统效率</a:t>
            </a:r>
            <a:endParaRPr lang="en-US" altLang="zh-CN" dirty="0"/>
          </a:p>
          <a:p>
            <a:pPr lvl="1"/>
            <a:r>
              <a:rPr lang="zh-CN" altLang="en-US" dirty="0"/>
              <a:t>削弱正反馈，建立和增强负反馈通道，增加稳定性</a:t>
            </a:r>
            <a:endParaRPr lang="en-US" altLang="zh-CN" dirty="0"/>
          </a:p>
          <a:p>
            <a:r>
              <a:rPr lang="zh-CN" altLang="en-US" dirty="0" smtClean="0"/>
              <a:t>风险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人为</a:t>
            </a:r>
            <a:r>
              <a:rPr lang="zh-CN" altLang="en-US" dirty="0"/>
              <a:t>引入扰动，触发临界系统相变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9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关于这门课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苏</a:t>
            </a:r>
            <a:r>
              <a:rPr lang="zh-CN" altLang="en-US" dirty="0"/>
              <a:t>湛　</a:t>
            </a:r>
            <a:r>
              <a:rPr lang="zh-CN" altLang="en-US" dirty="0" smtClean="0"/>
              <a:t> 副教授</a:t>
            </a:r>
            <a:r>
              <a:rPr lang="zh-CN" altLang="en-US" dirty="0"/>
              <a:t>　</a:t>
            </a:r>
            <a:r>
              <a:rPr lang="en-US" altLang="zh-CN" dirty="0">
                <a:hlinkClick r:id="rId3"/>
              </a:rPr>
              <a:t>suzhan@ucas.ac.cn</a:t>
            </a:r>
            <a:r>
              <a:rPr lang="en-US" altLang="zh-CN" dirty="0"/>
              <a:t> </a:t>
            </a:r>
          </a:p>
          <a:p>
            <a:pPr lvl="8"/>
            <a:endParaRPr lang="en-US" altLang="zh-CN" dirty="0"/>
          </a:p>
          <a:p>
            <a:r>
              <a:rPr lang="zh-CN" altLang="en-US" dirty="0" smtClean="0"/>
              <a:t>课时：</a:t>
            </a:r>
            <a:r>
              <a:rPr lang="en-US" altLang="zh-CN" dirty="0" smtClean="0">
                <a:latin typeface="+mn-ea"/>
              </a:rPr>
              <a:t>3×13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考核方式：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日常考勤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smtClean="0">
                <a:latin typeface="+mn-ea"/>
              </a:rPr>
              <a:t>40</a:t>
            </a:r>
            <a:r>
              <a:rPr lang="zh-CN" altLang="en-US" dirty="0" smtClean="0">
                <a:latin typeface="+mn-ea"/>
              </a:rPr>
              <a:t>分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 smtClean="0">
                <a:latin typeface="+mn-ea"/>
              </a:rPr>
              <a:t>每次签到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分</a:t>
            </a:r>
            <a:endParaRPr lang="en-US" altLang="zh-CN" dirty="0" smtClean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缺课</a:t>
            </a:r>
            <a:r>
              <a:rPr lang="zh-CN" altLang="en-US" dirty="0" smtClean="0">
                <a:latin typeface="+mn-ea"/>
              </a:rPr>
              <a:t>三分之一以上（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次）不合格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闭卷考试：</a:t>
            </a:r>
            <a:r>
              <a:rPr lang="en-US" altLang="zh-CN" dirty="0" smtClean="0">
                <a:latin typeface="+mn-ea"/>
              </a:rPr>
              <a:t>60</a:t>
            </a:r>
            <a:r>
              <a:rPr lang="zh-CN" altLang="en-US" dirty="0">
                <a:latin typeface="+mn-ea"/>
              </a:rPr>
              <a:t>分</a:t>
            </a:r>
            <a:endParaRPr lang="en-US" altLang="zh-CN" dirty="0">
              <a:latin typeface="+mn-ea"/>
            </a:endParaRPr>
          </a:p>
          <a:p>
            <a:pPr lvl="2"/>
            <a:endParaRPr lang="zh-CN" altLang="en-US" dirty="0" smtClean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2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腐败</a:t>
            </a:r>
            <a:r>
              <a:rPr lang="en-US" altLang="zh-CN" smtClean="0"/>
              <a:t>——</a:t>
            </a:r>
            <a:r>
              <a:rPr lang="zh-CN" altLang="en-US" smtClean="0"/>
              <a:t>系统</a:t>
            </a:r>
            <a:r>
              <a:rPr lang="zh-CN" altLang="en-US" dirty="0" smtClean="0"/>
              <a:t>的异化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827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优势</a:t>
            </a:r>
            <a:r>
              <a:rPr lang="zh-CN" altLang="en-US" dirty="0"/>
              <a:t>子系统过度发展，损害整个系统的效率和健康度</a:t>
            </a:r>
          </a:p>
          <a:p>
            <a:r>
              <a:rPr lang="zh-CN" altLang="en-US" dirty="0" smtClean="0"/>
              <a:t>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马太效应</a:t>
            </a:r>
            <a:r>
              <a:rPr lang="zh-CN" altLang="en-US" dirty="0"/>
              <a:t>；子系统自身作为系统的演化倾向</a:t>
            </a:r>
            <a:endParaRPr lang="en-US" altLang="zh-CN" dirty="0"/>
          </a:p>
          <a:p>
            <a:r>
              <a:rPr lang="zh-CN" altLang="en-US" dirty="0"/>
              <a:t>条件</a:t>
            </a:r>
            <a:endParaRPr lang="en-US" altLang="zh-CN" dirty="0"/>
          </a:p>
          <a:p>
            <a:pPr lvl="1"/>
            <a:r>
              <a:rPr lang="zh-CN" altLang="en-US" dirty="0"/>
              <a:t>系统较复杂、规模较大：有足够的鲁棒性和容错能力</a:t>
            </a:r>
            <a:endParaRPr lang="en-US" altLang="zh-CN" dirty="0"/>
          </a:p>
          <a:p>
            <a:pPr lvl="1"/>
            <a:r>
              <a:rPr lang="zh-CN" altLang="en-US" dirty="0"/>
              <a:t>环境较好、资源较丰富：恶劣</a:t>
            </a:r>
            <a:r>
              <a:rPr lang="zh-CN" altLang="en-US" dirty="0" smtClean="0"/>
              <a:t>条件容易对</a:t>
            </a:r>
            <a:r>
              <a:rPr lang="zh-CN" altLang="en-US" dirty="0"/>
              <a:t>低效</a:t>
            </a:r>
            <a:r>
              <a:rPr lang="zh-CN" altLang="en-US" dirty="0" smtClean="0"/>
              <a:t>系统造成淘汰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37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关于这门课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9685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为什么要研究历史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史家之史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祭司传统（中国、埃及）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告于上帝、祖先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歌颂祖先的英雄事迹传诸后世（史诗）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褒忠义笞奸佞（祭司对抗世俗君王的最后武器）</a:t>
            </a:r>
            <a:endParaRPr lang="en-US" altLang="zh-SG" dirty="0"/>
          </a:p>
          <a:p>
            <a:pPr lvl="2"/>
            <a:r>
              <a:rPr lang="zh-CN" altLang="en-US" dirty="0" smtClean="0"/>
              <a:t>学者传统（希罗多德）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FFFF00"/>
                </a:solidFill>
              </a:rPr>
              <a:t>博望远闻</a:t>
            </a:r>
            <a:r>
              <a:rPr lang="zh-CN" altLang="en-US" dirty="0" smtClean="0"/>
              <a:t>；收集和记录人类的知识（博物学传统）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训</a:t>
            </a:r>
            <a:r>
              <a:rPr lang="zh-CN" altLang="en-US" dirty="0"/>
              <a:t>世</a:t>
            </a:r>
            <a:r>
              <a:rPr lang="zh-CN" altLang="en-US" dirty="0" smtClean="0"/>
              <a:t>、教诲，寄托自己的政治或道德主张</a:t>
            </a:r>
            <a:endParaRPr lang="en-US" altLang="zh-SG" dirty="0" smtClean="0"/>
          </a:p>
          <a:p>
            <a:pPr lvl="1"/>
            <a:r>
              <a:rPr lang="zh-CN" altLang="en-US" dirty="0" smtClean="0"/>
              <a:t>政治家之史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FF00"/>
                </a:solidFill>
              </a:rPr>
              <a:t>以史为鉴</a:t>
            </a:r>
            <a:r>
              <a:rPr lang="zh-CN" altLang="en-US" dirty="0" smtClean="0"/>
              <a:t>，改善治道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宣传措施：宣誓功绩、凝聚人心、攻击政敌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68452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这门课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给</a:t>
            </a:r>
            <a:r>
              <a:rPr lang="zh-CN" altLang="en-US" dirty="0"/>
              <a:t>理科生的历史课</a:t>
            </a:r>
            <a:endParaRPr lang="en-US" altLang="zh-CN" dirty="0"/>
          </a:p>
          <a:p>
            <a:pPr lvl="1"/>
            <a:r>
              <a:rPr lang="zh-CN" altLang="en-US" dirty="0"/>
              <a:t>关于</a:t>
            </a:r>
            <a:r>
              <a:rPr lang="zh-CN" altLang="en-US" dirty="0" smtClean="0"/>
              <a:t>人类历史（</a:t>
            </a:r>
            <a:r>
              <a:rPr lang="zh-CN" altLang="en-US" dirty="0"/>
              <a:t>尤其</a:t>
            </a:r>
            <a:r>
              <a:rPr lang="zh-CN" altLang="en-US" dirty="0" smtClean="0"/>
              <a:t>西方历史）</a:t>
            </a:r>
            <a:r>
              <a:rPr lang="zh-CN" altLang="en-US" dirty="0"/>
              <a:t>的基本</a:t>
            </a:r>
            <a:r>
              <a:rPr lang="zh-CN" altLang="en-US" dirty="0" smtClean="0"/>
              <a:t>常识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从总体上理解人类社会的发</a:t>
            </a:r>
            <a:r>
              <a:rPr lang="zh-CN" altLang="en-US" dirty="0"/>
              <a:t>展</a:t>
            </a:r>
            <a:endParaRPr lang="en-US" altLang="zh-CN" dirty="0"/>
          </a:p>
          <a:p>
            <a:pPr lvl="1"/>
            <a:r>
              <a:rPr lang="zh-CN" altLang="en-US" dirty="0"/>
              <a:t>人类认识自然本质的过程</a:t>
            </a:r>
          </a:p>
          <a:p>
            <a:pPr lvl="1"/>
            <a:r>
              <a:rPr lang="zh-CN" altLang="en-US" dirty="0"/>
              <a:t>关于自然的知识如何改造人类文明</a:t>
            </a:r>
            <a:endParaRPr lang="en-US" altLang="zh-CN" dirty="0"/>
          </a:p>
          <a:p>
            <a:pPr lvl="1"/>
            <a:r>
              <a:rPr lang="zh-CN" altLang="en-US" dirty="0" smtClean="0"/>
              <a:t>用科学</a:t>
            </a:r>
            <a:r>
              <a:rPr lang="zh-CN" altLang="en-US" dirty="0"/>
              <a:t>的思维理解</a:t>
            </a:r>
            <a:r>
              <a:rPr lang="zh-CN" altLang="en-US" dirty="0" smtClean="0"/>
              <a:t>历史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人类社会可理解的基础：一个由物质构成的自然系统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支配一切自然系统的三大变量：</a:t>
            </a:r>
            <a:endParaRPr lang="en-US" altLang="zh-CN" dirty="0" smtClean="0"/>
          </a:p>
          <a:p>
            <a:pPr marL="1033272" lvl="3" indent="0" algn="ctr">
              <a:buNone/>
            </a:pPr>
            <a:r>
              <a:rPr lang="zh-CN" alt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能量、物质、信息</a:t>
            </a:r>
            <a:endParaRPr lang="en-US" altLang="zh-CN" sz="2800" dirty="0">
              <a:solidFill>
                <a:schemeClr val="accent6">
                  <a:lumMod val="40000"/>
                  <a:lumOff val="6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5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作为自然系统的人类社会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因果性</a:t>
            </a:r>
          </a:p>
          <a:p>
            <a:pPr lvl="1"/>
            <a:r>
              <a:rPr lang="zh-CN" altLang="en-US" dirty="0"/>
              <a:t>强原则：凡事必有原因；弱原则：凡事必有影响</a:t>
            </a:r>
          </a:p>
          <a:p>
            <a:r>
              <a:rPr lang="zh-CN" altLang="en-US" dirty="0"/>
              <a:t>偶然性与必然性</a:t>
            </a:r>
          </a:p>
          <a:p>
            <a:pPr lvl="1"/>
            <a:r>
              <a:rPr lang="zh-CN" altLang="en-US" dirty="0"/>
              <a:t>必然性：历史发展的整体趋势满足最小作用量原理</a:t>
            </a:r>
          </a:p>
          <a:p>
            <a:pPr lvl="1"/>
            <a:r>
              <a:rPr lang="zh-CN" altLang="en-US" dirty="0"/>
              <a:t>偶然性：混沌原理；吸引子的初值敏感性</a:t>
            </a:r>
          </a:p>
          <a:p>
            <a:r>
              <a:rPr lang="zh-CN" altLang="en-US" dirty="0"/>
              <a:t>物质和能量守恒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资源总量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可获取的能量总量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人类的转化能力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06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作为自然系统的人类社会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热力学视角</a:t>
            </a:r>
            <a:endParaRPr lang="en-US" altLang="zh-CN" dirty="0"/>
          </a:p>
          <a:p>
            <a:pPr lvl="1"/>
            <a:r>
              <a:rPr lang="zh-CN" altLang="en-US" dirty="0"/>
              <a:t>人类社会是一个（或不止一个）耗散系统</a:t>
            </a:r>
            <a:endParaRPr lang="en-US" altLang="zh-CN" dirty="0"/>
          </a:p>
          <a:p>
            <a:pPr lvl="2"/>
            <a:r>
              <a:rPr lang="zh-CN" altLang="en-US" dirty="0"/>
              <a:t>开放：获取资源；排出废弃物</a:t>
            </a:r>
            <a:endParaRPr lang="en-US" altLang="zh-CN" dirty="0"/>
          </a:p>
          <a:p>
            <a:pPr lvl="2"/>
            <a:r>
              <a:rPr lang="zh-CN" altLang="en-US" dirty="0"/>
              <a:t>有边界</a:t>
            </a:r>
            <a:endParaRPr lang="en-US" altLang="zh-CN" dirty="0"/>
          </a:p>
          <a:p>
            <a:pPr lvl="3"/>
            <a:r>
              <a:rPr lang="zh-CN" altLang="en-US" dirty="0"/>
              <a:t>避免与环境同一化；确保能量、物质、信息流动的有序性</a:t>
            </a:r>
            <a:endParaRPr lang="en-US" altLang="zh-CN" dirty="0"/>
          </a:p>
          <a:p>
            <a:pPr lvl="2"/>
            <a:r>
              <a:rPr lang="zh-CN" altLang="en-US" dirty="0"/>
              <a:t>远离平衡态：分工、分层、分化</a:t>
            </a:r>
            <a:endParaRPr lang="en-US" altLang="zh-CN" dirty="0"/>
          </a:p>
          <a:p>
            <a:pPr lvl="3"/>
            <a:r>
              <a:rPr lang="zh-CN" altLang="en-US" dirty="0"/>
              <a:t>能量和信息流动的必然要求；提高系统效能的要求</a:t>
            </a:r>
          </a:p>
          <a:p>
            <a:pPr lvl="2"/>
            <a:r>
              <a:rPr lang="zh-CN" altLang="en-US" dirty="0"/>
              <a:t>正反馈：演化的动力</a:t>
            </a:r>
            <a:endParaRPr lang="en-US" altLang="zh-CN" dirty="0"/>
          </a:p>
          <a:p>
            <a:pPr lvl="2"/>
            <a:r>
              <a:rPr lang="zh-CN" altLang="en-US" dirty="0"/>
              <a:t>突变、非线性和随机涨落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2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从系统视角看历史演化方向</a:t>
            </a:r>
            <a:endParaRPr lang="zh-SG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系统演化的基本方向：提高生存能力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两大支配规律：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自然选择</a:t>
                </a:r>
                <a:endParaRPr lang="en-US" altLang="zh-CN" dirty="0" smtClean="0"/>
              </a:p>
              <a:p>
                <a:pPr lvl="2"/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逻辑斯蒂克公式：</a:t>
                </a:r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1)</m:t>
                        </m:r>
                      </m:den>
                    </m:f>
                  </m:oMath>
                </a14:m>
                <a:r>
                  <a:rPr lang="zh-CN" altLang="en-US" dirty="0"/>
                  <a:t>  </a:t>
                </a:r>
                <a:endParaRPr lang="en-US" altLang="zh-CN" dirty="0" smtClean="0"/>
              </a:p>
              <a:p>
                <a:pPr lvl="3"/>
                <a:r>
                  <a:rPr lang="zh-CN" altLang="en-US" dirty="0" smtClean="0"/>
                  <a:t>其中个体数量上限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取决于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可</a:t>
                </a:r>
                <a:r>
                  <a:rPr lang="zh-CN" altLang="en-US" dirty="0"/>
                  <a:t>获取资源总量</a:t>
                </a:r>
                <a:r>
                  <a:rPr lang="en-US" altLang="zh-CN" dirty="0" err="1"/>
                  <a:t>S</a:t>
                </a:r>
                <a:r>
                  <a:rPr lang="zh-CN" altLang="en-US" dirty="0" err="1"/>
                  <a:t>和人均资源消费量</a:t>
                </a:r>
                <a:r>
                  <a:rPr lang="en-US" altLang="zh-CN" dirty="0" err="1"/>
                  <a:t>E</a:t>
                </a:r>
                <a:r>
                  <a:rPr lang="zh-CN" altLang="en-US" dirty="0" smtClean="0"/>
                  <a:t>：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:endParaRPr lang="en-US" altLang="zh-SG" dirty="0"/>
              </a:p>
              <a:p>
                <a:endParaRPr lang="zh-SG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2267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96" y="2348880"/>
            <a:ext cx="362920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从系统视角看历史演化方向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策略：</a:t>
            </a:r>
            <a:endParaRPr lang="en-US" altLang="zh-CN" dirty="0"/>
          </a:p>
          <a:p>
            <a:pPr lvl="1"/>
            <a:r>
              <a:rPr lang="zh-CN" altLang="en-US" dirty="0"/>
              <a:t>增加副本数量（生物体、文明）</a:t>
            </a:r>
            <a:endParaRPr lang="en-US" altLang="zh-CN" dirty="0"/>
          </a:p>
          <a:p>
            <a:pPr lvl="1"/>
            <a:r>
              <a:rPr lang="zh-CN" altLang="en-US" dirty="0"/>
              <a:t>增加存在时间（同时增加留下更多副本的机会）</a:t>
            </a:r>
            <a:endParaRPr lang="en-US" altLang="zh-CN" dirty="0"/>
          </a:p>
          <a:p>
            <a:pPr lvl="2"/>
            <a:r>
              <a:rPr lang="zh-CN" altLang="en-US" dirty="0">
                <a:latin typeface="Calibri" panose="020F0502020204030204" pitchFamily="34" charset="0"/>
              </a:rPr>
              <a:t>→提高资源获取</a:t>
            </a:r>
            <a:r>
              <a:rPr lang="zh-CN" altLang="en-US" dirty="0" smtClean="0">
                <a:latin typeface="Calibri" panose="020F0502020204030204" pitchFamily="34" charset="0"/>
              </a:rPr>
              <a:t>能力</a:t>
            </a:r>
            <a:r>
              <a:rPr lang="en-US" altLang="zh-CN" dirty="0" smtClean="0">
                <a:latin typeface="Calibri" panose="020F0502020204030204" pitchFamily="34" charset="0"/>
              </a:rPr>
              <a:t>/</a:t>
            </a:r>
            <a:r>
              <a:rPr lang="zh-CN" altLang="en-US" dirty="0" smtClean="0"/>
              <a:t>增加</a:t>
            </a:r>
            <a:r>
              <a:rPr lang="zh-CN" altLang="en-US" dirty="0"/>
              <a:t>抗</a:t>
            </a:r>
            <a:r>
              <a:rPr lang="zh-CN" altLang="en-US" dirty="0" smtClean="0"/>
              <a:t>风险性</a:t>
            </a:r>
            <a:endParaRPr lang="en-US" altLang="zh-CN" dirty="0" smtClean="0"/>
          </a:p>
          <a:p>
            <a:pPr lvl="3"/>
            <a:r>
              <a:rPr lang="zh-CN" altLang="en-US" dirty="0">
                <a:latin typeface="Calibri" panose="020F0502020204030204" pitchFamily="34" charset="0"/>
              </a:rPr>
              <a:t>→ </a:t>
            </a:r>
            <a:r>
              <a:rPr lang="zh-CN" altLang="en-US" dirty="0" smtClean="0"/>
              <a:t>强化</a:t>
            </a:r>
            <a:r>
              <a:rPr lang="zh-CN" altLang="en-US" dirty="0"/>
              <a:t>战斗力</a:t>
            </a:r>
            <a:r>
              <a:rPr lang="en-US" altLang="zh-CN" dirty="0"/>
              <a:t>/</a:t>
            </a:r>
            <a:r>
              <a:rPr lang="zh-CN" altLang="en-US" dirty="0"/>
              <a:t>抗</a:t>
            </a:r>
            <a:r>
              <a:rPr lang="zh-CN" altLang="en-US" dirty="0" smtClean="0"/>
              <a:t>打击力</a:t>
            </a:r>
            <a:endParaRPr lang="en-US" altLang="zh-CN" dirty="0" smtClean="0"/>
          </a:p>
          <a:p>
            <a:pPr lvl="4"/>
            <a:r>
              <a:rPr lang="zh-CN" altLang="en-US" dirty="0">
                <a:latin typeface="Calibri" panose="020F0502020204030204" pitchFamily="34" charset="0"/>
              </a:rPr>
              <a:t>→增加体量（扩张）</a:t>
            </a:r>
          </a:p>
          <a:p>
            <a:pPr lvl="4"/>
            <a:r>
              <a:rPr lang="zh-CN" altLang="en-US" dirty="0">
                <a:latin typeface="Calibri" panose="020F0502020204030204" pitchFamily="34" charset="0"/>
              </a:rPr>
              <a:t>→</a:t>
            </a:r>
            <a:r>
              <a:rPr lang="zh-CN" altLang="en-US" dirty="0" smtClean="0">
                <a:latin typeface="Calibri" panose="020F0502020204030204" pitchFamily="34" charset="0"/>
              </a:rPr>
              <a:t>优化功能：提高效率</a:t>
            </a:r>
            <a:r>
              <a:rPr lang="en-US" altLang="zh-CN" dirty="0" smtClean="0">
                <a:latin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</a:rPr>
              <a:t>增加鲁棒性</a:t>
            </a:r>
          </a:p>
          <a:p>
            <a:pPr lvl="4"/>
            <a:r>
              <a:rPr lang="zh-CN" altLang="en-US" dirty="0">
                <a:latin typeface="Calibri" panose="020F0502020204030204" pitchFamily="34" charset="0"/>
              </a:rPr>
              <a:t>→</a:t>
            </a:r>
            <a:r>
              <a:rPr lang="zh-CN" altLang="en-US" dirty="0" smtClean="0">
                <a:latin typeface="Calibri" panose="020F0502020204030204" pitchFamily="34" charset="0"/>
              </a:rPr>
              <a:t>功能</a:t>
            </a:r>
            <a:r>
              <a:rPr lang="zh-CN" altLang="en-US" dirty="0">
                <a:latin typeface="Calibri" panose="020F0502020204030204" pitchFamily="34" charset="0"/>
              </a:rPr>
              <a:t>特化</a:t>
            </a:r>
            <a:r>
              <a:rPr lang="zh-CN" altLang="en-US" dirty="0" smtClean="0">
                <a:latin typeface="Calibri" panose="020F0502020204030204" pitchFamily="34" charset="0"/>
              </a:rPr>
              <a:t>（尤其是加强</a:t>
            </a:r>
            <a:r>
              <a:rPr lang="zh-CN" altLang="en-US" dirty="0">
                <a:latin typeface="Calibri" panose="020F0502020204030204" pitchFamily="34" charset="0"/>
              </a:rPr>
              <a:t>资源攫取</a:t>
            </a:r>
            <a:r>
              <a:rPr lang="zh-CN" altLang="en-US" dirty="0" smtClean="0">
                <a:latin typeface="Calibri" panose="020F0502020204030204" pitchFamily="34" charset="0"/>
              </a:rPr>
              <a:t>力的特化）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3079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从系统视角看历史演化方向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556" y="1628800"/>
            <a:ext cx="8050088" cy="50405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增加体量</a:t>
            </a:r>
            <a:endParaRPr lang="en-US" altLang="zh-CN" dirty="0"/>
          </a:p>
          <a:p>
            <a:pPr lvl="1"/>
            <a:r>
              <a:rPr lang="zh-CN" altLang="en-US" dirty="0"/>
              <a:t>优势</a:t>
            </a:r>
            <a:endParaRPr lang="en-US" altLang="zh-CN" dirty="0"/>
          </a:p>
          <a:p>
            <a:pPr lvl="2"/>
            <a:r>
              <a:rPr lang="zh-CN" altLang="en-US" dirty="0"/>
              <a:t>增大攫取资源的反应截面（领土扩张）</a:t>
            </a:r>
            <a:endParaRPr lang="en-US" altLang="zh-CN" dirty="0"/>
          </a:p>
          <a:p>
            <a:pPr lvl="2"/>
            <a:r>
              <a:rPr lang="zh-CN" altLang="en-US" dirty="0"/>
              <a:t>更多人口</a:t>
            </a:r>
            <a:r>
              <a:rPr lang="zh-CN" altLang="en-US" dirty="0">
                <a:latin typeface="Arial Narrow" panose="020B0606020202030204" pitchFamily="34" charset="0"/>
              </a:rPr>
              <a:t>→开发更多土地→养活更多人口</a:t>
            </a:r>
            <a:endParaRPr lang="en-US" altLang="zh-CN" dirty="0"/>
          </a:p>
          <a:p>
            <a:pPr lvl="2"/>
            <a:r>
              <a:rPr lang="zh-CN" altLang="en-US" dirty="0"/>
              <a:t>规模越大分化程度越细、效率越高</a:t>
            </a:r>
            <a:endParaRPr lang="en-US" altLang="zh-CN" dirty="0"/>
          </a:p>
          <a:p>
            <a:pPr lvl="1"/>
            <a:r>
              <a:rPr lang="zh-CN" altLang="en-US" dirty="0"/>
              <a:t>限度</a:t>
            </a:r>
            <a:endParaRPr lang="en-US" altLang="zh-CN" dirty="0"/>
          </a:p>
          <a:p>
            <a:pPr lvl="2"/>
            <a:r>
              <a:rPr lang="zh-CN" altLang="en-US" dirty="0"/>
              <a:t>可获取资源的总量（环境因素、获取能力因素）</a:t>
            </a:r>
            <a:endParaRPr lang="en-US" altLang="zh-CN" dirty="0"/>
          </a:p>
          <a:p>
            <a:pPr lvl="3"/>
            <a:r>
              <a:rPr lang="zh-CN" altLang="en-US" dirty="0" smtClean="0"/>
              <a:t>例：资源</a:t>
            </a:r>
            <a:r>
              <a:rPr lang="zh-CN" altLang="en-US" dirty="0"/>
              <a:t>水平限制生物</a:t>
            </a:r>
            <a:r>
              <a:rPr lang="zh-CN" altLang="en-US" dirty="0" smtClean="0"/>
              <a:t>体型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　　王朝</a:t>
            </a:r>
            <a:r>
              <a:rPr lang="zh-CN" altLang="en-US" dirty="0"/>
              <a:t>末期生产力到退时出现分裂倾向</a:t>
            </a:r>
            <a:endParaRPr lang="en-US" altLang="zh-CN" dirty="0"/>
          </a:p>
          <a:p>
            <a:pPr lvl="2"/>
            <a:r>
              <a:rPr lang="zh-CN" altLang="en-US" dirty="0" smtClean="0"/>
              <a:t>能量、物质、信息在系统内的输运能力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运输成本</a:t>
            </a:r>
            <a:r>
              <a:rPr lang="zh-CN" altLang="en-US" dirty="0"/>
              <a:t>超过规模带来的利益时系统趋向分裂</a:t>
            </a:r>
            <a:endParaRPr lang="en-US" altLang="zh-CN" dirty="0"/>
          </a:p>
          <a:p>
            <a:pPr lvl="3"/>
            <a:r>
              <a:rPr lang="zh-CN" altLang="en-US" dirty="0"/>
              <a:t>边际效益递减</a:t>
            </a:r>
            <a:r>
              <a:rPr lang="zh-CN" altLang="en-US" dirty="0" smtClean="0"/>
              <a:t>原理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9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14440</TotalTime>
  <Words>1216</Words>
  <Application>Microsoft Office PowerPoint</Application>
  <PresentationFormat>全屏显示(4:3)</PresentationFormat>
  <Paragraphs>175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黑体</vt:lpstr>
      <vt:lpstr>华文楷体</vt:lpstr>
      <vt:lpstr>宋体</vt:lpstr>
      <vt:lpstr>Arial Narrow</vt:lpstr>
      <vt:lpstr>Calibri</vt:lpstr>
      <vt:lpstr>Cambria Math</vt:lpstr>
      <vt:lpstr>Consolas</vt:lpstr>
      <vt:lpstr>Corbel</vt:lpstr>
      <vt:lpstr>Wingdings</vt:lpstr>
      <vt:lpstr>Wingdings 2</vt:lpstr>
      <vt:lpstr>Wingdings 3</vt:lpstr>
      <vt:lpstr>穿越</vt:lpstr>
      <vt:lpstr>全球史 第一讲 绪论</vt:lpstr>
      <vt:lpstr>关于这门课</vt:lpstr>
      <vt:lpstr>关于这门课</vt:lpstr>
      <vt:lpstr>关于这门课</vt:lpstr>
      <vt:lpstr>作为自然系统的人类社会</vt:lpstr>
      <vt:lpstr>作为自然系统的人类社会</vt:lpstr>
      <vt:lpstr>从系统视角看历史演化方向</vt:lpstr>
      <vt:lpstr>从系统视角看历史演化方向</vt:lpstr>
      <vt:lpstr>从系统视角看历史演化方向</vt:lpstr>
      <vt:lpstr>从系统的视角看历史演化的方向</vt:lpstr>
      <vt:lpstr>从系统的视角看历史演化的方向</vt:lpstr>
      <vt:lpstr>从系统的视角看历史演化的方向</vt:lpstr>
      <vt:lpstr>正反馈与马太效应</vt:lpstr>
      <vt:lpstr>正反馈与马太效应</vt:lpstr>
      <vt:lpstr>系统相变与社会变迁</vt:lpstr>
      <vt:lpstr>制度惯性与相变困难</vt:lpstr>
      <vt:lpstr>制度惯性与相变困难</vt:lpstr>
      <vt:lpstr>社会结构的重新自组织</vt:lpstr>
      <vt:lpstr>从系统论视角看改革</vt:lpstr>
      <vt:lpstr>腐败——系统的异化</vt:lpstr>
    </vt:vector>
  </TitlesOfParts>
  <Company>Founder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物理学与人类文明 第一讲 文明起源</dc:title>
  <dc:creator>Jean</dc:creator>
  <cp:lastModifiedBy>User</cp:lastModifiedBy>
  <cp:revision>327</cp:revision>
  <dcterms:created xsi:type="dcterms:W3CDTF">2016-03-01T15:42:21Z</dcterms:created>
  <dcterms:modified xsi:type="dcterms:W3CDTF">2019-09-25T18:44:48Z</dcterms:modified>
</cp:coreProperties>
</file>