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4" r:id="rId3"/>
    <p:sldId id="305" r:id="rId4"/>
    <p:sldId id="306" r:id="rId5"/>
    <p:sldId id="298" r:id="rId6"/>
    <p:sldId id="286" r:id="rId7"/>
    <p:sldId id="299" r:id="rId8"/>
    <p:sldId id="300" r:id="rId9"/>
    <p:sldId id="285" r:id="rId10"/>
    <p:sldId id="294" r:id="rId11"/>
    <p:sldId id="301" r:id="rId12"/>
    <p:sldId id="296" r:id="rId13"/>
    <p:sldId id="295" r:id="rId14"/>
    <p:sldId id="302" r:id="rId15"/>
    <p:sldId id="30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 varScale="1">
        <p:scale>
          <a:sx n="155" d="100"/>
          <a:sy n="155" d="100"/>
        </p:scale>
        <p:origin x="204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6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2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2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2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4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1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2020/4/12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73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全球史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第十讲 </a:t>
            </a:r>
            <a:r>
              <a:rPr lang="zh-CN" altLang="en-US" dirty="0" smtClean="0"/>
              <a:t>宗教改革与三十年战争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中国科学院大学</a:t>
            </a:r>
            <a:r>
              <a:rPr lang="en-US" altLang="zh-CN" smtClean="0"/>
              <a:t>2020</a:t>
            </a:r>
            <a:r>
              <a:rPr lang="zh-CN" altLang="en-US" smtClean="0"/>
              <a:t>年</a:t>
            </a:r>
            <a:r>
              <a:rPr lang="zh-CN" altLang="en-US" dirty="0" smtClean="0"/>
              <a:t>春季</a:t>
            </a:r>
            <a:r>
              <a:rPr lang="zh-CN" altLang="en-US" dirty="0"/>
              <a:t>学期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5"/>
          <a:stretch/>
        </p:blipFill>
        <p:spPr bwMode="auto">
          <a:xfrm>
            <a:off x="3059832" y="45227"/>
            <a:ext cx="3189734" cy="389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6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三、宗教改革的影响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906072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宗教改革与文艺复兴、大</a:t>
            </a:r>
            <a:r>
              <a:rPr lang="zh-CN" altLang="en-US" dirty="0" smtClean="0"/>
              <a:t>航海</a:t>
            </a:r>
            <a:endParaRPr lang="en-US" altLang="zh-CN" dirty="0" smtClean="0"/>
          </a:p>
          <a:p>
            <a:pPr lvl="1"/>
            <a:r>
              <a:rPr lang="zh-CN" altLang="en-US" dirty="0"/>
              <a:t>教廷对文艺复兴的保护与后者对教廷权威的修复</a:t>
            </a:r>
            <a:endParaRPr lang="en-US" altLang="zh-CN" dirty="0"/>
          </a:p>
          <a:p>
            <a:pPr lvl="1"/>
            <a:r>
              <a:rPr lang="zh-CN" altLang="en-US" dirty="0"/>
              <a:t>大航海、传教运动与西学东渐（耶稣会）</a:t>
            </a:r>
          </a:p>
          <a:p>
            <a:r>
              <a:rPr lang="zh-CN" altLang="en-US" dirty="0" smtClean="0"/>
              <a:t>宗教改革的其他间接</a:t>
            </a:r>
            <a:r>
              <a:rPr lang="zh-CN" altLang="en-US" dirty="0"/>
              <a:t>影响</a:t>
            </a:r>
            <a:endParaRPr lang="en-US" altLang="zh-CN" dirty="0"/>
          </a:p>
          <a:p>
            <a:pPr lvl="1"/>
            <a:r>
              <a:rPr lang="zh-CN" altLang="en-US" dirty="0" smtClean="0"/>
              <a:t>本地化</a:t>
            </a:r>
            <a:r>
              <a:rPr lang="zh-CN" altLang="en-US" dirty="0"/>
              <a:t>、多元化、世俗化</a:t>
            </a:r>
            <a:endParaRPr lang="en-US" altLang="zh-CN" dirty="0"/>
          </a:p>
          <a:p>
            <a:pPr lvl="1"/>
            <a:r>
              <a:rPr lang="zh-CN" altLang="en-US" dirty="0"/>
              <a:t>功利主义、赞美上帝的不同渠道</a:t>
            </a:r>
            <a:endParaRPr lang="en-US" altLang="zh-CN" dirty="0"/>
          </a:p>
          <a:p>
            <a:pPr lvl="1"/>
            <a:r>
              <a:rPr lang="zh-CN" altLang="en-US" dirty="0"/>
              <a:t>因信称义</a:t>
            </a:r>
            <a:r>
              <a:rPr lang="en-US" altLang="zh-CN" dirty="0"/>
              <a:t>——</a:t>
            </a:r>
            <a:r>
              <a:rPr lang="zh-CN" altLang="en-US" dirty="0"/>
              <a:t>个人精神的独立</a:t>
            </a:r>
            <a:endParaRPr lang="en-US" altLang="zh-CN" dirty="0"/>
          </a:p>
          <a:p>
            <a:pPr lvl="1"/>
            <a:r>
              <a:rPr lang="zh-CN" altLang="en-US" dirty="0" smtClean="0"/>
              <a:t>平等主义：“</a:t>
            </a:r>
            <a:r>
              <a:rPr lang="zh-CN" altLang="en-US" dirty="0"/>
              <a:t>神并未创造君主，神惟有造人”</a:t>
            </a:r>
            <a:endParaRPr lang="en-US" altLang="zh-CN" dirty="0"/>
          </a:p>
          <a:p>
            <a:pPr lvl="1"/>
            <a:r>
              <a:rPr lang="zh-CN" altLang="en-US" dirty="0" smtClean="0"/>
              <a:t>各国</a:t>
            </a:r>
            <a:r>
              <a:rPr lang="zh-CN" altLang="en-US" dirty="0"/>
              <a:t>民族语文的发展和教育普及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0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、民族国家的兴起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英法百年战争（</a:t>
            </a:r>
            <a:r>
              <a:rPr lang="en-US" altLang="zh-CN" dirty="0" smtClean="0"/>
              <a:t>1337-1453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法国（瓦卢瓦王朝）：完成领土统一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英国（金雀花、兰开斯特）：失去在法国的领地和爵位</a:t>
            </a:r>
            <a:endParaRPr lang="en-US" altLang="zh-CN" dirty="0"/>
          </a:p>
          <a:p>
            <a:r>
              <a:rPr lang="zh-CN" altLang="en-US" dirty="0" smtClean="0"/>
              <a:t>北欧</a:t>
            </a:r>
            <a:endParaRPr lang="en-US" altLang="zh-CN" dirty="0" smtClean="0"/>
          </a:p>
          <a:p>
            <a:pPr lvl="1"/>
            <a:r>
              <a:rPr lang="zh-CN" altLang="en-US" b="1" dirty="0"/>
              <a:t>卡尔马</a:t>
            </a:r>
            <a:r>
              <a:rPr lang="zh-CN" altLang="en-US" b="1" dirty="0" smtClean="0"/>
              <a:t>联盟的建立和解体（</a:t>
            </a:r>
            <a:r>
              <a:rPr lang="en-US" altLang="zh-CN" dirty="0" smtClean="0"/>
              <a:t>1397-1524</a:t>
            </a:r>
            <a:r>
              <a:rPr lang="zh-CN" altLang="en-US" b="1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东欧：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波兰</a:t>
            </a:r>
            <a:r>
              <a:rPr lang="en-US" altLang="zh-CN" dirty="0" smtClean="0"/>
              <a:t>-</a:t>
            </a:r>
            <a:r>
              <a:rPr lang="zh-CN" altLang="en-US" dirty="0" smtClean="0"/>
              <a:t>立陶宛联盟（</a:t>
            </a:r>
            <a:r>
              <a:rPr lang="en-US" altLang="zh-CN" dirty="0" smtClean="0"/>
              <a:t>1385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莫斯科大公国脱离金帐汗国独立（</a:t>
            </a:r>
            <a:r>
              <a:rPr lang="en-US" altLang="zh-CN" dirty="0" smtClean="0"/>
              <a:t>1480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27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五、三十年战争前的欧洲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神圣罗马帝国的衰落</a:t>
            </a:r>
            <a:endParaRPr lang="en-US" altLang="zh-CN" dirty="0"/>
          </a:p>
          <a:p>
            <a:pPr lvl="1"/>
            <a:r>
              <a:rPr lang="zh-CN" altLang="en-US" dirty="0"/>
              <a:t>奥斯曼战争（</a:t>
            </a:r>
            <a:r>
              <a:rPr lang="en-US" altLang="zh-CN" dirty="0"/>
              <a:t>1592-1606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波希米亚特许令（</a:t>
            </a:r>
            <a:r>
              <a:rPr lang="en-US" altLang="zh-CN" dirty="0"/>
              <a:t>1609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新教</a:t>
            </a:r>
            <a:r>
              <a:rPr lang="zh-CN" altLang="en-US" dirty="0"/>
              <a:t>联盟（</a:t>
            </a:r>
            <a:r>
              <a:rPr lang="en-US" altLang="zh-CN" dirty="0"/>
              <a:t>1608</a:t>
            </a:r>
            <a:r>
              <a:rPr lang="zh-CN" altLang="en-US" dirty="0"/>
              <a:t>）与天主教联盟（</a:t>
            </a:r>
            <a:r>
              <a:rPr lang="en-US" altLang="zh-CN" dirty="0"/>
              <a:t>1609</a:t>
            </a:r>
            <a:r>
              <a:rPr lang="zh-CN" altLang="en-US" dirty="0"/>
              <a:t>）的</a:t>
            </a:r>
            <a:r>
              <a:rPr lang="zh-CN" altLang="en-US" dirty="0" smtClean="0"/>
              <a:t>对抗</a:t>
            </a:r>
            <a:endParaRPr lang="en-US" altLang="zh-CN" dirty="0" smtClean="0"/>
          </a:p>
          <a:p>
            <a:r>
              <a:rPr lang="zh-CN" altLang="en-US" dirty="0" smtClean="0"/>
              <a:t>欧洲列强崛起</a:t>
            </a:r>
            <a:endParaRPr lang="en-US" altLang="zh-CN" dirty="0"/>
          </a:p>
          <a:p>
            <a:pPr lvl="1"/>
            <a:r>
              <a:rPr lang="zh-CN" altLang="en-US" dirty="0"/>
              <a:t>法国：波旁王朝（</a:t>
            </a:r>
            <a:r>
              <a:rPr lang="en-US" altLang="zh-CN" dirty="0"/>
              <a:t>1589</a:t>
            </a:r>
            <a:r>
              <a:rPr lang="zh-CN" altLang="en-US" dirty="0"/>
              <a:t>，亨利四世，胡格诺派）</a:t>
            </a:r>
            <a:endParaRPr lang="en-US" altLang="zh-CN" dirty="0"/>
          </a:p>
          <a:p>
            <a:pPr lvl="1"/>
            <a:r>
              <a:rPr lang="zh-CN" altLang="en-US" dirty="0"/>
              <a:t>英国：斯图亚特王朝（</a:t>
            </a:r>
            <a:r>
              <a:rPr lang="en-US" altLang="zh-CN" dirty="0"/>
              <a:t>1603</a:t>
            </a:r>
            <a:r>
              <a:rPr lang="zh-CN" altLang="en-US" dirty="0"/>
              <a:t>，詹姆斯一世，天主教）</a:t>
            </a:r>
            <a:endParaRPr lang="en-US" altLang="zh-CN" dirty="0"/>
          </a:p>
          <a:p>
            <a:pPr lvl="1"/>
            <a:r>
              <a:rPr lang="zh-CN" altLang="en-US" dirty="0"/>
              <a:t>俄国：罗曼诺夫王朝（</a:t>
            </a:r>
            <a:r>
              <a:rPr lang="en-US" altLang="zh-CN" dirty="0"/>
              <a:t>1613</a:t>
            </a:r>
            <a:r>
              <a:rPr lang="zh-CN" altLang="en-US" dirty="0"/>
              <a:t>，米哈伊尔一世，夺取西伯利亚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波兰立陶宛联邦（</a:t>
            </a:r>
            <a:r>
              <a:rPr lang="en-US" altLang="zh-CN" dirty="0" smtClean="0"/>
              <a:t>1569</a:t>
            </a:r>
            <a:r>
              <a:rPr lang="zh-CN" altLang="en-US" dirty="0" smtClean="0"/>
              <a:t>，选举君主制，天主教）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57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五、三十年战争前的欧洲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s11.sinaimg.cn/middle/6ab7948dg9540c27b332a&amp;690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5722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2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六、三十年战争（</a:t>
            </a:r>
            <a:r>
              <a:rPr lang="en-US" altLang="zh-CN" dirty="0" smtClean="0"/>
              <a:t>1618-1648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83560"/>
            <a:ext cx="828092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性质：新教诸侯与神圣罗马帝国的全面对抗</a:t>
            </a:r>
          </a:p>
          <a:p>
            <a:r>
              <a:rPr lang="zh-CN" altLang="en-US" dirty="0"/>
              <a:t>导火索：斐迪南二世即位与扔出窗外事件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威斯特伐利亚和约</a:t>
            </a:r>
            <a:r>
              <a:rPr lang="en-US" altLang="zh-CN" dirty="0"/>
              <a:t>》</a:t>
            </a:r>
            <a:r>
              <a:rPr lang="zh-CN" altLang="en-US" dirty="0"/>
              <a:t>：近代欧洲秩序的确立</a:t>
            </a:r>
          </a:p>
          <a:p>
            <a:pPr lvl="1"/>
            <a:r>
              <a:rPr lang="zh-CN" altLang="en-US" dirty="0"/>
              <a:t>近代国际关系的开端：国家领土、主权与独立等原则的建立</a:t>
            </a:r>
          </a:p>
          <a:p>
            <a:pPr lvl="1"/>
            <a:r>
              <a:rPr lang="zh-CN" altLang="en-US" dirty="0"/>
              <a:t>最后一次统一神圣罗马帝国努力的破产</a:t>
            </a:r>
          </a:p>
          <a:p>
            <a:pPr lvl="1"/>
            <a:r>
              <a:rPr lang="zh-CN" altLang="en-US" dirty="0"/>
              <a:t>德意志分裂状态的巩固；西班牙衰落</a:t>
            </a:r>
          </a:p>
          <a:p>
            <a:pPr lvl="1"/>
            <a:r>
              <a:rPr lang="zh-CN" altLang="en-US" dirty="0"/>
              <a:t>荷兰、瑞士独立地位的巩固；法国、瑞典崛起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8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六、三十年战争（</a:t>
            </a:r>
            <a:r>
              <a:rPr lang="en-US" altLang="zh-CN" dirty="0"/>
              <a:t>1618-1648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军事变革</a:t>
            </a:r>
          </a:p>
          <a:p>
            <a:pPr lvl="1"/>
            <a:r>
              <a:rPr lang="zh-CN" altLang="en-US" dirty="0"/>
              <a:t>募兵制、常备军与后勤系统</a:t>
            </a:r>
          </a:p>
          <a:p>
            <a:pPr lvl="1"/>
            <a:r>
              <a:rPr lang="zh-CN" altLang="en-US" dirty="0"/>
              <a:t>古斯塔夫改革</a:t>
            </a:r>
          </a:p>
          <a:p>
            <a:pPr lvl="2"/>
            <a:r>
              <a:rPr lang="zh-CN" altLang="en-US" dirty="0"/>
              <a:t>三段式战法：炮兵准备、骑兵突击、步兵扫尾；线列代替方阵</a:t>
            </a:r>
          </a:p>
          <a:p>
            <a:pPr lvl="2"/>
            <a:r>
              <a:rPr lang="zh-CN" altLang="en-US" dirty="0"/>
              <a:t>火枪兵取代长矛兵；燧发枪取代火绳枪；火炮的大量使用及小型机动化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71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一、中世纪</a:t>
            </a:r>
            <a:r>
              <a:rPr lang="zh-CN" altLang="en-US" dirty="0" smtClean="0"/>
              <a:t>末期的信仰危机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1556792"/>
            <a:ext cx="8085584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社会和经济变革的后果</a:t>
            </a:r>
            <a:endParaRPr lang="en-US" altLang="zh-CN" dirty="0"/>
          </a:p>
          <a:p>
            <a:pPr lvl="1"/>
            <a:r>
              <a:rPr lang="zh-CN" altLang="en-US" dirty="0"/>
              <a:t>社会</a:t>
            </a:r>
            <a:r>
              <a:rPr lang="zh-CN" altLang="en-US" dirty="0" smtClean="0"/>
              <a:t>变迁中</a:t>
            </a:r>
            <a:r>
              <a:rPr lang="zh-CN" altLang="en-US" dirty="0"/>
              <a:t>的失势者、弱势群体、被边缘化群体的不满</a:t>
            </a:r>
            <a:endParaRPr lang="en-US" altLang="zh-CN" dirty="0"/>
          </a:p>
          <a:p>
            <a:pPr lvl="1"/>
            <a:r>
              <a:rPr lang="zh-CN" altLang="en-US" dirty="0"/>
              <a:t>新兴既得利益</a:t>
            </a:r>
            <a:r>
              <a:rPr lang="zh-CN" altLang="en-US" dirty="0" smtClean="0"/>
              <a:t>者要求建立</a:t>
            </a:r>
            <a:r>
              <a:rPr lang="zh-CN" altLang="en-US" dirty="0"/>
              <a:t>新</a:t>
            </a:r>
            <a:r>
              <a:rPr lang="zh-CN" altLang="en-US" dirty="0" smtClean="0"/>
              <a:t>秩序</a:t>
            </a:r>
            <a:endParaRPr lang="en-US" altLang="zh-CN" dirty="0"/>
          </a:p>
          <a:p>
            <a:pPr lvl="1"/>
            <a:r>
              <a:rPr lang="zh-CN" altLang="en-US" dirty="0"/>
              <a:t>新兴社会现象带来的</a:t>
            </a:r>
            <a:r>
              <a:rPr lang="zh-CN" altLang="en-US" dirty="0" smtClean="0"/>
              <a:t>迷茫</a:t>
            </a:r>
            <a:endParaRPr lang="en-US" altLang="zh-CN" dirty="0" smtClean="0"/>
          </a:p>
          <a:p>
            <a:pPr lvl="1"/>
            <a:r>
              <a:rPr lang="zh-CN" altLang="en-US" dirty="0"/>
              <a:t>工商业繁荣与世俗文化发展</a:t>
            </a:r>
            <a:endParaRPr lang="en-US" altLang="zh-CN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zh-CN" altLang="en-US" dirty="0" smtClean="0"/>
              <a:t>教会的腐化</a:t>
            </a:r>
            <a:r>
              <a:rPr lang="zh-CN" altLang="en-US" dirty="0"/>
              <a:t>与既得利益</a:t>
            </a:r>
            <a:r>
              <a:rPr lang="zh-CN" altLang="en-US" dirty="0" smtClean="0"/>
              <a:t>阶层形成</a:t>
            </a:r>
            <a:r>
              <a:rPr lang="en-US" altLang="zh-CN" dirty="0" smtClean="0"/>
              <a:t>——</a:t>
            </a:r>
            <a:r>
              <a:rPr lang="zh-CN" altLang="en-US" dirty="0"/>
              <a:t>回归圣经的</a:t>
            </a:r>
            <a:r>
              <a:rPr lang="zh-CN" altLang="en-US" dirty="0" smtClean="0"/>
              <a:t>呼声</a:t>
            </a:r>
            <a:endParaRPr lang="en-US" altLang="zh-CN" dirty="0" smtClean="0"/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zh-CN" altLang="en-US" dirty="0" smtClean="0"/>
              <a:t>异端教派运动：</a:t>
            </a:r>
            <a:r>
              <a:rPr lang="zh-CN" altLang="en-US" dirty="0"/>
              <a:t>纯洁派、瓦勒杜派（法国南部，</a:t>
            </a:r>
            <a:r>
              <a:rPr lang="en-US" altLang="zh-CN" dirty="0"/>
              <a:t>12-14</a:t>
            </a:r>
            <a:r>
              <a:rPr lang="zh-CN" altLang="en-US" dirty="0"/>
              <a:t>世纪）</a:t>
            </a:r>
            <a:endParaRPr lang="en-US" altLang="zh-CN" dirty="0"/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zh-CN" altLang="en-US" dirty="0"/>
              <a:t>托钵修士</a:t>
            </a:r>
            <a:r>
              <a:rPr lang="zh-CN" altLang="en-US" dirty="0" smtClean="0"/>
              <a:t>会：方</a:t>
            </a:r>
            <a:r>
              <a:rPr lang="zh-CN" altLang="en-US" dirty="0"/>
              <a:t>济各会（</a:t>
            </a:r>
            <a:r>
              <a:rPr lang="en-US" altLang="zh-CN" dirty="0"/>
              <a:t>1209</a:t>
            </a:r>
            <a:r>
              <a:rPr lang="zh-CN" altLang="en-US" dirty="0"/>
              <a:t>）、多明我会（</a:t>
            </a:r>
            <a:r>
              <a:rPr lang="en-US" altLang="zh-CN" dirty="0"/>
              <a:t>1215</a:t>
            </a:r>
            <a:r>
              <a:rPr lang="zh-CN" altLang="en-US" dirty="0"/>
              <a:t>）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zh-CN" altLang="en-US" dirty="0"/>
              <a:t>教廷的</a:t>
            </a:r>
            <a:r>
              <a:rPr lang="zh-CN" altLang="en-US" dirty="0" smtClean="0"/>
              <a:t>应对：异端</a:t>
            </a:r>
            <a:r>
              <a:rPr lang="zh-CN" altLang="en-US" dirty="0"/>
              <a:t>裁判</a:t>
            </a:r>
            <a:r>
              <a:rPr lang="zh-CN" altLang="en-US" dirty="0" smtClean="0"/>
              <a:t>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95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一、中世纪末期的信仰危机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5" y="1556792"/>
            <a:ext cx="8136904" cy="5029816"/>
          </a:xfrm>
        </p:spPr>
        <p:txBody>
          <a:bodyPr>
            <a:normAutofit/>
          </a:bodyPr>
          <a:lstStyle/>
          <a:p>
            <a:r>
              <a:rPr lang="zh-CN" altLang="en-US" dirty="0"/>
              <a:t>民族</a:t>
            </a:r>
            <a:r>
              <a:rPr lang="zh-CN" altLang="en-US" dirty="0" smtClean="0"/>
              <a:t>国家兴起</a:t>
            </a:r>
            <a:endParaRPr lang="zh-CN" altLang="en-US" dirty="0"/>
          </a:p>
          <a:p>
            <a:pPr lvl="1"/>
            <a:r>
              <a:rPr lang="zh-CN" altLang="en-US" dirty="0"/>
              <a:t>世俗国家</a:t>
            </a:r>
            <a:r>
              <a:rPr lang="zh-CN" altLang="en-US" dirty="0" smtClean="0"/>
              <a:t>经济基础改变</a:t>
            </a:r>
            <a:r>
              <a:rPr lang="zh-CN" altLang="en-US" dirty="0"/>
              <a:t>与财力</a:t>
            </a:r>
            <a:r>
              <a:rPr lang="zh-CN" altLang="en-US" dirty="0" smtClean="0"/>
              <a:t>增强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集权化倾向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国王收回权利：法国，腓力二世（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世纪末）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强藩称王：哈布斯堡家族（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世纪末</a:t>
            </a:r>
            <a:r>
              <a:rPr lang="en-US" altLang="zh-CN" dirty="0" smtClean="0"/>
              <a:t>-20</a:t>
            </a:r>
            <a:r>
              <a:rPr lang="zh-CN" altLang="en-US" dirty="0" smtClean="0"/>
              <a:t>世纪初）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国王、领主与教会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王权与教权的斗争：</a:t>
            </a:r>
            <a:r>
              <a:rPr lang="zh-CN" altLang="en-US" dirty="0"/>
              <a:t>神圣</a:t>
            </a:r>
            <a:r>
              <a:rPr lang="zh-CN" altLang="en-US" dirty="0" smtClean="0"/>
              <a:t>罗马帝国、英国、法国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一国借</a:t>
            </a:r>
            <a:r>
              <a:rPr lang="zh-CN" altLang="en-US" dirty="0"/>
              <a:t>教</a:t>
            </a:r>
            <a:r>
              <a:rPr lang="zh-CN" altLang="en-US" dirty="0" smtClean="0"/>
              <a:t>权打击另一国：腓力二世对无地王约翰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国王借教权压服诸侯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诸侯借教权对抗国王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地方教会借王权对抗教廷或借教庭对抗本地领主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世俗君主庇护异端教派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2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一、中世纪末期的信仰危机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906072" cy="49578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亚维农之囚与公教会大分裂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教皇</a:t>
            </a:r>
            <a:r>
              <a:rPr lang="zh-CN" altLang="en-US" dirty="0"/>
              <a:t>克雷芒五世迁教廷于亚维农（</a:t>
            </a:r>
            <a:r>
              <a:rPr lang="en-US" altLang="zh-CN" dirty="0" smtClean="0"/>
              <a:t>1305-1378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pPr lvl="2"/>
            <a:r>
              <a:rPr lang="zh-CN" altLang="en-US" dirty="0"/>
              <a:t>英法百年战争（</a:t>
            </a:r>
            <a:r>
              <a:rPr lang="en-US" altLang="zh-CN" dirty="0" smtClean="0"/>
              <a:t>1337-1453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pPr lvl="2"/>
            <a:r>
              <a:rPr lang="zh-CN" altLang="en-US" dirty="0"/>
              <a:t>大瘟疫（</a:t>
            </a:r>
            <a:r>
              <a:rPr lang="en-US" altLang="zh-CN" dirty="0"/>
              <a:t>1348</a:t>
            </a:r>
            <a:r>
              <a:rPr lang="zh-CN" altLang="en-US" dirty="0"/>
              <a:t>年</a:t>
            </a:r>
            <a:r>
              <a:rPr lang="en-US" altLang="zh-CN" dirty="0"/>
              <a:t>-1350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2"/>
            <a:r>
              <a:rPr lang="zh-CN" altLang="en-US" dirty="0" smtClean="0"/>
              <a:t>查理四世金玺诏书（</a:t>
            </a:r>
            <a:r>
              <a:rPr lang="en-US" altLang="zh-CN" dirty="0" smtClean="0"/>
              <a:t>1356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pPr lvl="2"/>
            <a:r>
              <a:rPr lang="zh-CN" altLang="en-US" dirty="0"/>
              <a:t>约翰</a:t>
            </a:r>
            <a:r>
              <a:rPr lang="en-US" altLang="zh-CN" dirty="0"/>
              <a:t>·</a:t>
            </a:r>
            <a:r>
              <a:rPr lang="zh-CN" altLang="en-US" dirty="0" smtClean="0"/>
              <a:t>威克里夫改革（</a:t>
            </a:r>
            <a:r>
              <a:rPr lang="zh-CN" altLang="en-US" dirty="0"/>
              <a:t>英国，</a:t>
            </a:r>
            <a:r>
              <a:rPr lang="en-US" altLang="zh-CN" dirty="0"/>
              <a:t>1370s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/>
              <a:t>维护英国利益反对教廷；翻译</a:t>
            </a:r>
            <a:r>
              <a:rPr lang="zh-CN" altLang="en-US" dirty="0" smtClean="0"/>
              <a:t>圣经；罗拉德派</a:t>
            </a:r>
            <a:r>
              <a:rPr lang="zh-CN" altLang="en-US" dirty="0"/>
              <a:t>运动</a:t>
            </a:r>
            <a:endParaRPr lang="en-US" altLang="zh-CN" dirty="0"/>
          </a:p>
          <a:p>
            <a:pPr lvl="1"/>
            <a:r>
              <a:rPr lang="zh-CN" altLang="en-US" dirty="0" smtClean="0"/>
              <a:t>公教会</a:t>
            </a:r>
            <a:r>
              <a:rPr lang="zh-CN" altLang="en-US" dirty="0"/>
              <a:t>大分裂（</a:t>
            </a:r>
            <a:r>
              <a:rPr lang="en-US" altLang="zh-CN" dirty="0" smtClean="0"/>
              <a:t>1378-1417</a:t>
            </a:r>
            <a:r>
              <a:rPr lang="zh-CN" altLang="en-US" dirty="0"/>
              <a:t>年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扬</a:t>
            </a:r>
            <a:r>
              <a:rPr lang="en-US" altLang="zh-CN" dirty="0"/>
              <a:t>·</a:t>
            </a:r>
            <a:r>
              <a:rPr lang="zh-CN" altLang="en-US" dirty="0"/>
              <a:t>胡斯和胡斯运动（波希米亚，</a:t>
            </a:r>
            <a:r>
              <a:rPr lang="en-US" altLang="zh-CN" dirty="0"/>
              <a:t>1402-1452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zh-CN" altLang="en-US" dirty="0" smtClean="0"/>
              <a:t>其他因素：东方</a:t>
            </a:r>
            <a:r>
              <a:rPr lang="zh-CN" altLang="en-US" dirty="0"/>
              <a:t>思想</a:t>
            </a:r>
            <a:r>
              <a:rPr lang="zh-CN" altLang="en-US" dirty="0" smtClean="0"/>
              <a:t>资源、印刷术</a:t>
            </a:r>
            <a:r>
              <a:rPr lang="zh-CN" altLang="en-US" dirty="0"/>
              <a:t>的成熟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07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二、宗教改革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焦点性</a:t>
            </a:r>
            <a:r>
              <a:rPr lang="zh-CN" altLang="en-US" dirty="0"/>
              <a:t>矛盾</a:t>
            </a:r>
            <a:endParaRPr lang="en-US" altLang="zh-CN" dirty="0" smtClean="0"/>
          </a:p>
          <a:p>
            <a:pPr lvl="1"/>
            <a:r>
              <a:rPr lang="zh-CN" altLang="en-US" dirty="0"/>
              <a:t>经济剥削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</a:t>
            </a:r>
            <a:r>
              <a:rPr lang="zh-CN" altLang="en-US" dirty="0"/>
              <a:t>产、什一税、教会腐败</a:t>
            </a:r>
            <a:endParaRPr lang="en-US" altLang="zh-CN" dirty="0"/>
          </a:p>
          <a:p>
            <a:pPr lvl="2"/>
            <a:r>
              <a:rPr lang="zh-CN" altLang="en-US" dirty="0" smtClean="0"/>
              <a:t>赎罪</a:t>
            </a:r>
            <a:r>
              <a:rPr lang="zh-CN" altLang="en-US" dirty="0" smtClean="0"/>
              <a:t>券：“善功圣库”论</a:t>
            </a:r>
            <a:r>
              <a:rPr lang="en-US" altLang="zh-CN" dirty="0" smtClean="0"/>
              <a:t>V.S.</a:t>
            </a:r>
            <a:r>
              <a:rPr lang="zh-CN" altLang="en-US" dirty="0" smtClean="0"/>
              <a:t>预定论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圣礼制度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简化圣礼：废除告解、禁食等圣经无载的礼仪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圣餐礼：酒饼同领问题；跪领圣餐问题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洗礼：再洗礼派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</a:t>
            </a:r>
            <a:r>
              <a:rPr lang="zh-CN" altLang="en-US" dirty="0" smtClean="0"/>
              <a:t>俗权力之争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教皇权威问题：与大公会议、圣经相比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世俗政权的权威性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教会本地化（国家化）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9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二、宗教改革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978080" cy="481379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宗派</a:t>
            </a:r>
            <a:endParaRPr lang="en-US" altLang="zh-CN" dirty="0"/>
          </a:p>
          <a:p>
            <a:pPr lvl="1"/>
            <a:r>
              <a:rPr lang="zh-CN" altLang="en-US" dirty="0" smtClean="0"/>
              <a:t>德国（维登堡）：路德</a:t>
            </a:r>
            <a:r>
              <a:rPr lang="zh-CN" altLang="en-US" dirty="0"/>
              <a:t>宗</a:t>
            </a:r>
            <a:endParaRPr lang="en-US" altLang="zh-CN" dirty="0"/>
          </a:p>
          <a:p>
            <a:pPr lvl="2"/>
            <a:r>
              <a:rPr lang="zh-CN" altLang="en-US" dirty="0"/>
              <a:t>马丁</a:t>
            </a:r>
            <a:r>
              <a:rPr lang="en-US" altLang="zh-CN" dirty="0"/>
              <a:t>·</a:t>
            </a:r>
            <a:r>
              <a:rPr lang="zh-CN" altLang="en-US" dirty="0"/>
              <a:t>路德</a:t>
            </a:r>
            <a:r>
              <a:rPr lang="en-US" altLang="zh-CN" dirty="0"/>
              <a:t>《</a:t>
            </a:r>
            <a:r>
              <a:rPr lang="zh-CN" altLang="en-US" dirty="0"/>
              <a:t>九十五条论纲</a:t>
            </a:r>
            <a:r>
              <a:rPr lang="en-US" altLang="zh-CN" dirty="0"/>
              <a:t>》</a:t>
            </a:r>
            <a:r>
              <a:rPr lang="zh-CN" altLang="en-US" dirty="0"/>
              <a:t>（德国，</a:t>
            </a:r>
            <a:r>
              <a:rPr lang="en-US" altLang="zh-CN" dirty="0" smtClean="0"/>
              <a:t>1517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影响：德意志北方诸侯、北欧三国</a:t>
            </a:r>
            <a:endParaRPr lang="en-US" altLang="zh-CN" dirty="0"/>
          </a:p>
          <a:p>
            <a:pPr lvl="1"/>
            <a:r>
              <a:rPr lang="zh-CN" altLang="en-US" dirty="0" smtClean="0"/>
              <a:t>瑞士：加</a:t>
            </a:r>
            <a:r>
              <a:rPr lang="zh-CN" altLang="en-US" dirty="0"/>
              <a:t>尔文宗</a:t>
            </a:r>
            <a:endParaRPr lang="en-US" altLang="zh-CN" dirty="0"/>
          </a:p>
          <a:p>
            <a:pPr lvl="2"/>
            <a:r>
              <a:rPr lang="zh-CN" altLang="en-US" dirty="0"/>
              <a:t>从慈运理到加尔文（瑞士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1541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影响：荷兰、法国（胡格诺派）、苏格兰（长老会）、英格兰（清教徒）</a:t>
            </a:r>
            <a:endParaRPr lang="en-US" altLang="zh-CN" dirty="0"/>
          </a:p>
          <a:p>
            <a:pPr lvl="1"/>
            <a:r>
              <a:rPr lang="zh-CN" altLang="en-US" dirty="0" smtClean="0"/>
              <a:t>英国：圣</a:t>
            </a:r>
            <a:r>
              <a:rPr lang="zh-CN" altLang="en-US" dirty="0"/>
              <a:t>公会（安立甘宗）</a:t>
            </a:r>
          </a:p>
          <a:p>
            <a:pPr lvl="2"/>
            <a:r>
              <a:rPr lang="zh-CN" altLang="en-US" dirty="0"/>
              <a:t>亨利八世和托马斯</a:t>
            </a:r>
            <a:r>
              <a:rPr lang="en-US" altLang="zh-CN" dirty="0"/>
              <a:t>·</a:t>
            </a:r>
            <a:r>
              <a:rPr lang="zh-CN" altLang="en-US" dirty="0"/>
              <a:t>克伦威尔改革（英国，</a:t>
            </a:r>
            <a:r>
              <a:rPr lang="en-US" altLang="zh-CN" dirty="0"/>
              <a:t>1529-1540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 smtClean="0"/>
              <a:t>再洗礼派：德国、瑞士、尼德兰（</a:t>
            </a:r>
            <a:r>
              <a:rPr lang="en-US" altLang="zh-CN" dirty="0" smtClean="0"/>
              <a:t>1524-1536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12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二、宗教改革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968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三大教义</a:t>
            </a:r>
            <a:endParaRPr lang="en-US" altLang="zh-CN" dirty="0"/>
          </a:p>
          <a:p>
            <a:pPr lvl="1"/>
            <a:r>
              <a:rPr lang="zh-CN" altLang="en-US" dirty="0"/>
              <a:t>因信称义；信徒人人可为祭司；</a:t>
            </a:r>
            <a:r>
              <a:rPr lang="en-US" altLang="zh-CN" dirty="0"/>
              <a:t>《</a:t>
            </a:r>
            <a:r>
              <a:rPr lang="zh-CN" altLang="en-US" dirty="0"/>
              <a:t>圣经</a:t>
            </a:r>
            <a:r>
              <a:rPr lang="en-US" altLang="zh-CN" dirty="0"/>
              <a:t>》</a:t>
            </a:r>
            <a:r>
              <a:rPr lang="zh-CN" altLang="en-US" dirty="0" smtClean="0"/>
              <a:t>权威</a:t>
            </a:r>
            <a:endParaRPr lang="en-US" altLang="zh-CN" dirty="0" smtClean="0"/>
          </a:p>
          <a:p>
            <a:r>
              <a:rPr lang="zh-CN" altLang="en-US" dirty="0"/>
              <a:t>特征</a:t>
            </a:r>
            <a:endParaRPr lang="en-US" altLang="zh-CN" dirty="0"/>
          </a:p>
          <a:p>
            <a:pPr lvl="1"/>
            <a:r>
              <a:rPr lang="zh-CN" altLang="en-US" dirty="0"/>
              <a:t>原教旨化</a:t>
            </a:r>
            <a:endParaRPr lang="en-US" altLang="zh-CN" dirty="0"/>
          </a:p>
          <a:p>
            <a:pPr lvl="2"/>
            <a:r>
              <a:rPr lang="zh-CN" altLang="en-US" dirty="0"/>
              <a:t>强调回归</a:t>
            </a:r>
            <a:r>
              <a:rPr lang="zh-CN" altLang="en-US" dirty="0" smtClean="0"/>
              <a:t>圣经</a:t>
            </a:r>
            <a:endParaRPr lang="en-US" altLang="zh-CN" dirty="0" smtClean="0"/>
          </a:p>
          <a:p>
            <a:pPr lvl="2"/>
            <a:r>
              <a:rPr lang="zh-CN" altLang="en-US" dirty="0"/>
              <a:t>反对圣人、圣像、圣物</a:t>
            </a:r>
            <a:r>
              <a:rPr lang="zh-CN" altLang="en-US" dirty="0" smtClean="0"/>
              <a:t>崇拜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组织</a:t>
            </a:r>
            <a:r>
              <a:rPr lang="zh-CN" altLang="en-US" dirty="0"/>
              <a:t>模仿原始教会</a:t>
            </a:r>
            <a:endParaRPr lang="en-US" altLang="zh-CN" dirty="0"/>
          </a:p>
          <a:p>
            <a:pPr lvl="1"/>
            <a:r>
              <a:rPr lang="zh-CN" altLang="en-US" dirty="0"/>
              <a:t>简便化</a:t>
            </a:r>
            <a:endParaRPr lang="en-US" altLang="zh-CN" dirty="0"/>
          </a:p>
          <a:p>
            <a:pPr lvl="2"/>
            <a:r>
              <a:rPr lang="zh-CN" altLang="en-US" dirty="0"/>
              <a:t>信徒自为祭司，不必假手</a:t>
            </a:r>
            <a:r>
              <a:rPr lang="zh-CN" altLang="en-US" dirty="0" smtClean="0"/>
              <a:t>神职人员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</a:t>
            </a:r>
            <a:r>
              <a:rPr lang="zh-CN" altLang="en-US" dirty="0"/>
              <a:t>承认圣餐礼和</a:t>
            </a:r>
            <a:r>
              <a:rPr lang="zh-CN" altLang="en-US" dirty="0" smtClean="0"/>
              <a:t>洗礼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反对修道制度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反对神职人员独身主义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38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二、宗教改革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本土化</a:t>
            </a:r>
            <a:endParaRPr lang="en-US" altLang="zh-CN" dirty="0"/>
          </a:p>
          <a:p>
            <a:pPr lvl="2"/>
            <a:r>
              <a:rPr lang="zh-CN" altLang="en-US" dirty="0" smtClean="0"/>
              <a:t>用母语布道</a:t>
            </a:r>
            <a:endParaRPr lang="en-US" altLang="zh-CN" dirty="0"/>
          </a:p>
          <a:p>
            <a:pPr lvl="2"/>
            <a:r>
              <a:rPr lang="zh-CN" altLang="en-US" dirty="0"/>
              <a:t>圣经的翻译</a:t>
            </a:r>
            <a:endParaRPr lang="en-US" altLang="zh-CN" dirty="0"/>
          </a:p>
          <a:p>
            <a:pPr lvl="3"/>
            <a:r>
              <a:rPr lang="zh-CN" altLang="en-US" dirty="0" smtClean="0"/>
              <a:t>德文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路德：</a:t>
            </a:r>
            <a:r>
              <a:rPr lang="en-US" altLang="zh-CN" dirty="0" smtClean="0"/>
              <a:t>1522</a:t>
            </a:r>
            <a:r>
              <a:rPr lang="zh-CN" altLang="en-US" dirty="0" smtClean="0"/>
              <a:t>（</a:t>
            </a:r>
            <a:r>
              <a:rPr lang="zh-CN" altLang="en-US" dirty="0"/>
              <a:t>新约）、</a:t>
            </a:r>
            <a:r>
              <a:rPr lang="en-US" altLang="zh-CN" dirty="0" smtClean="0"/>
              <a:t>1534</a:t>
            </a:r>
            <a:r>
              <a:rPr lang="zh-CN" altLang="en-US" dirty="0" smtClean="0"/>
              <a:t>（</a:t>
            </a:r>
            <a:r>
              <a:rPr lang="zh-CN" altLang="en-US" dirty="0"/>
              <a:t>旧约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慈运理：</a:t>
            </a:r>
            <a:r>
              <a:rPr lang="en-US" altLang="zh-CN" dirty="0" smtClean="0"/>
              <a:t>1529</a:t>
            </a:r>
            <a:endParaRPr lang="en-US" altLang="zh-CN" dirty="0"/>
          </a:p>
          <a:p>
            <a:pPr lvl="3"/>
            <a:r>
              <a:rPr lang="zh-CN" altLang="en-US" dirty="0" smtClean="0"/>
              <a:t>法文：欧利夫坦，</a:t>
            </a:r>
            <a:r>
              <a:rPr lang="en-US" altLang="zh-CN" dirty="0" smtClean="0"/>
              <a:t>1535</a:t>
            </a:r>
            <a:endParaRPr lang="en-US" altLang="zh-CN" dirty="0"/>
          </a:p>
          <a:p>
            <a:pPr lvl="3"/>
            <a:r>
              <a:rPr lang="zh-CN" altLang="en-US" dirty="0"/>
              <a:t>英文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威克里夫，</a:t>
            </a:r>
            <a:r>
              <a:rPr lang="en-US" altLang="zh-CN" dirty="0" smtClean="0"/>
              <a:t>1380</a:t>
            </a:r>
            <a:r>
              <a:rPr lang="zh-CN" altLang="en-US" dirty="0"/>
              <a:t>；</a:t>
            </a:r>
            <a:r>
              <a:rPr lang="zh-CN" altLang="en-US" dirty="0" smtClean="0"/>
              <a:t>科弗代尔，</a:t>
            </a:r>
            <a:r>
              <a:rPr lang="en-US" altLang="zh-CN" dirty="0" smtClean="0"/>
              <a:t>1535</a:t>
            </a:r>
            <a:r>
              <a:rPr lang="zh-CN" altLang="en-US" dirty="0"/>
              <a:t>；</a:t>
            </a:r>
            <a:r>
              <a:rPr lang="zh-CN" altLang="en-US" dirty="0" smtClean="0"/>
              <a:t>丁铎尔，</a:t>
            </a:r>
            <a:r>
              <a:rPr lang="en-US" altLang="zh-CN" dirty="0" smtClean="0"/>
              <a:t>1560</a:t>
            </a:r>
            <a:r>
              <a:rPr lang="zh-CN" altLang="en-US" dirty="0" smtClean="0"/>
              <a:t>（日内瓦</a:t>
            </a:r>
            <a:r>
              <a:rPr lang="zh-CN" altLang="en-US" dirty="0"/>
              <a:t>版）；詹姆斯一世钦定</a:t>
            </a:r>
            <a:r>
              <a:rPr lang="zh-CN" altLang="en-US" dirty="0" smtClean="0"/>
              <a:t>版，</a:t>
            </a:r>
            <a:r>
              <a:rPr lang="en-US" altLang="zh-CN" dirty="0" smtClean="0"/>
              <a:t>1611</a:t>
            </a:r>
            <a:endParaRPr lang="en-US" altLang="zh-CN" dirty="0"/>
          </a:p>
          <a:p>
            <a:pPr lvl="3"/>
            <a:r>
              <a:rPr lang="zh-CN" altLang="en-US" dirty="0"/>
              <a:t>捷克文：扬</a:t>
            </a:r>
            <a:r>
              <a:rPr lang="en-US" altLang="zh-CN" dirty="0"/>
              <a:t>·</a:t>
            </a:r>
            <a:r>
              <a:rPr lang="zh-CN" altLang="en-US" dirty="0"/>
              <a:t>胡斯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7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、宗教改革的影响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72816"/>
            <a:ext cx="8194104" cy="457200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宗教改革与科学革命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新教</a:t>
            </a:r>
            <a:r>
              <a:rPr lang="zh-CN" altLang="en-US" dirty="0"/>
              <a:t>主要</a:t>
            </a:r>
            <a:r>
              <a:rPr lang="zh-CN" altLang="en-US" dirty="0" smtClean="0"/>
              <a:t>派别对科学的</a:t>
            </a:r>
            <a:r>
              <a:rPr lang="zh-CN" altLang="en-US" dirty="0"/>
              <a:t>态度</a:t>
            </a:r>
            <a:endParaRPr lang="en-US" altLang="zh-CN" dirty="0"/>
          </a:p>
          <a:p>
            <a:pPr lvl="2"/>
            <a:r>
              <a:rPr lang="zh-CN" altLang="en-US" dirty="0"/>
              <a:t>路德论哥白尼：“这个蠢材竟然想把天文学翻个底朝天！”</a:t>
            </a:r>
            <a:endParaRPr lang="en-US" altLang="zh-CN" dirty="0"/>
          </a:p>
          <a:p>
            <a:pPr lvl="2"/>
            <a:r>
              <a:rPr lang="zh-CN" altLang="en-US" dirty="0"/>
              <a:t>加尔文与塞尔维特</a:t>
            </a:r>
            <a:endParaRPr lang="en-US" altLang="zh-CN" dirty="0"/>
          </a:p>
          <a:p>
            <a:pPr lvl="1"/>
            <a:r>
              <a:rPr lang="zh-CN" altLang="en-US" dirty="0"/>
              <a:t>新教的反亚里士多德倾向与学术解放</a:t>
            </a:r>
            <a:endParaRPr lang="en-US" altLang="zh-CN" dirty="0"/>
          </a:p>
          <a:p>
            <a:pPr lvl="1"/>
            <a:r>
              <a:rPr lang="zh-CN" altLang="en-US" dirty="0" smtClean="0"/>
              <a:t>宗教改革对学术改革的示范作用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从回归圣经到“复兴”古代学术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自然神学</a:t>
            </a:r>
            <a:endParaRPr lang="en-US" altLang="zh-CN" dirty="0" smtClean="0"/>
          </a:p>
          <a:p>
            <a:pPr lvl="2"/>
            <a:r>
              <a:rPr lang="zh-CN" altLang="en-US" dirty="0"/>
              <a:t>世界本身即是神</a:t>
            </a:r>
            <a:r>
              <a:rPr lang="zh-CN" altLang="en-US" dirty="0" smtClean="0"/>
              <a:t>迹；通过研究自然理解上帝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通过知识和技术重获被逐出乐园时失去的统治自然的能力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94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1152</Words>
  <Application>Microsoft Office PowerPoint</Application>
  <PresentationFormat>全屏显示(4:3)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华文楷体</vt:lpstr>
      <vt:lpstr>宋体</vt:lpstr>
      <vt:lpstr>Consolas</vt:lpstr>
      <vt:lpstr>Corbel</vt:lpstr>
      <vt:lpstr>Wingdings</vt:lpstr>
      <vt:lpstr>Wingdings 2</vt:lpstr>
      <vt:lpstr>Wingdings 3</vt:lpstr>
      <vt:lpstr>穿越</vt:lpstr>
      <vt:lpstr>全球史 第十讲 宗教改革与三十年战争</vt:lpstr>
      <vt:lpstr>一、中世纪末期的信仰危机</vt:lpstr>
      <vt:lpstr>一、中世纪末期的信仰危机</vt:lpstr>
      <vt:lpstr>一、中世纪末期的信仰危机</vt:lpstr>
      <vt:lpstr>二、宗教改革</vt:lpstr>
      <vt:lpstr>二、宗教改革</vt:lpstr>
      <vt:lpstr>二、宗教改革</vt:lpstr>
      <vt:lpstr>二、宗教改革</vt:lpstr>
      <vt:lpstr>三、宗教改革的影响</vt:lpstr>
      <vt:lpstr>三、宗教改革的影响</vt:lpstr>
      <vt:lpstr>四、民族国家的兴起</vt:lpstr>
      <vt:lpstr>五、三十年战争前的欧洲</vt:lpstr>
      <vt:lpstr>五、三十年战争前的欧洲</vt:lpstr>
      <vt:lpstr>六、三十年战争（1618-1648）</vt:lpstr>
      <vt:lpstr>六、三十年战争（1618-1648）</vt:lpstr>
    </vt:vector>
  </TitlesOfParts>
  <Company>Founder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物理学与人类文明 第五讲 文艺复兴</dc:title>
  <dc:creator>Jean</dc:creator>
  <cp:lastModifiedBy>苏湛</cp:lastModifiedBy>
  <cp:revision>197</cp:revision>
  <dcterms:created xsi:type="dcterms:W3CDTF">2016-04-19T22:14:45Z</dcterms:created>
  <dcterms:modified xsi:type="dcterms:W3CDTF">2020-04-12T16:09:29Z</dcterms:modified>
</cp:coreProperties>
</file>