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9" r:id="rId3"/>
    <p:sldId id="287" r:id="rId4"/>
    <p:sldId id="288" r:id="rId5"/>
    <p:sldId id="262" r:id="rId6"/>
    <p:sldId id="264" r:id="rId7"/>
    <p:sldId id="265" r:id="rId8"/>
    <p:sldId id="260" r:id="rId9"/>
    <p:sldId id="269" r:id="rId10"/>
    <p:sldId id="270" r:id="rId11"/>
    <p:sldId id="271" r:id="rId12"/>
    <p:sldId id="272" r:id="rId13"/>
    <p:sldId id="274" r:id="rId14"/>
    <p:sldId id="273" r:id="rId15"/>
    <p:sldId id="289" r:id="rId16"/>
    <p:sldId id="290" r:id="rId17"/>
    <p:sldId id="291" r:id="rId18"/>
    <p:sldId id="268" r:id="rId19"/>
    <p:sldId id="292" r:id="rId20"/>
    <p:sldId id="294" r:id="rId21"/>
    <p:sldId id="293" r:id="rId22"/>
    <p:sldId id="296" r:id="rId23"/>
    <p:sldId id="297" r:id="rId24"/>
    <p:sldId id="295" r:id="rId25"/>
    <p:sldId id="298" r:id="rId26"/>
    <p:sldId id="302" r:id="rId27"/>
    <p:sldId id="303" r:id="rId28"/>
    <p:sldId id="304" r:id="rId29"/>
    <p:sldId id="305" r:id="rId30"/>
    <p:sldId id="306" r:id="rId31"/>
    <p:sldId id="307" r:id="rId32"/>
    <p:sldId id="283" r:id="rId33"/>
    <p:sldId id="28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4" autoAdjust="0"/>
  </p:normalViewPr>
  <p:slideViewPr>
    <p:cSldViewPr>
      <p:cViewPr varScale="1">
        <p:scale>
          <a:sx n="155" d="100"/>
          <a:sy n="155" d="100"/>
        </p:scale>
        <p:origin x="1974" y="132"/>
      </p:cViewPr>
      <p:guideLst>
        <p:guide orient="horz" pos="2160"/>
        <p:guide pos="2880"/>
      </p:guideLst>
    </p:cSldViewPr>
  </p:slideViewPr>
  <p:outlineViewPr>
    <p:cViewPr>
      <p:scale>
        <a:sx n="33" d="100"/>
        <a:sy n="33" d="100"/>
      </p:scale>
      <p:origin x="78" y="142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C5AB3-E489-482F-BB2A-AE43357EE62D}"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4EE8F-52BD-4C09-911C-AE2CA2AC5DE1}" type="slidenum">
              <a:rPr lang="zh-CN" altLang="en-US" smtClean="0"/>
              <a:t>‹#›</a:t>
            </a:fld>
            <a:endParaRPr lang="zh-CN" altLang="en-US"/>
          </a:p>
        </p:txBody>
      </p:sp>
    </p:spTree>
    <p:extLst>
      <p:ext uri="{BB962C8B-B14F-4D97-AF65-F5344CB8AC3E}">
        <p14:creationId xmlns:p14="http://schemas.microsoft.com/office/powerpoint/2010/main" val="149511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4EE8F-52BD-4C09-911C-AE2CA2AC5DE1}" type="slidenum">
              <a:rPr lang="zh-CN" altLang="en-US" smtClean="0"/>
              <a:t>26</a:t>
            </a:fld>
            <a:endParaRPr lang="zh-CN" altLang="en-US"/>
          </a:p>
        </p:txBody>
      </p:sp>
    </p:spTree>
    <p:extLst>
      <p:ext uri="{BB962C8B-B14F-4D97-AF65-F5344CB8AC3E}">
        <p14:creationId xmlns:p14="http://schemas.microsoft.com/office/powerpoint/2010/main" val="54615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17" name="页脚占位符 16"/>
          <p:cNvSpPr>
            <a:spLocks noGrp="1"/>
          </p:cNvSpPr>
          <p:nvPr>
            <p:ph type="ftr" sz="quarter" idx="11"/>
          </p:nvPr>
        </p:nvSpPr>
        <p:spPr/>
        <p:txBody>
          <a:bodyPr/>
          <a:lstStyle/>
          <a:p>
            <a:endParaRPr lang="zh-CN" altLang="en-US">
              <a:solidFill>
                <a:srgbClr val="D6ECFF"/>
              </a:solidFill>
            </a:endParaRPr>
          </a:p>
        </p:txBody>
      </p:sp>
      <p:sp>
        <p:nvSpPr>
          <p:cNvPr id="29" name="灯片编号占位符 28"/>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Tree>
    <p:extLst>
      <p:ext uri="{BB962C8B-B14F-4D97-AF65-F5344CB8AC3E}">
        <p14:creationId xmlns:p14="http://schemas.microsoft.com/office/powerpoint/2010/main" val="148995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5" name="页脚占位符 4"/>
          <p:cNvSpPr>
            <a:spLocks noGrp="1"/>
          </p:cNvSpPr>
          <p:nvPr>
            <p:ph type="ftr" sz="quarter" idx="11"/>
          </p:nvPr>
        </p:nvSpPr>
        <p:spPr/>
        <p:txBody>
          <a:bodyPr/>
          <a:lstStyle/>
          <a:p>
            <a:endParaRPr lang="zh-CN" altLang="en-US">
              <a:solidFill>
                <a:srgbClr val="D6ECFF"/>
              </a:solidFill>
            </a:endParaRPr>
          </a:p>
        </p:txBody>
      </p:sp>
      <p:sp>
        <p:nvSpPr>
          <p:cNvPr id="6" name="灯片编号占位符 5"/>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1281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5" name="页脚占位符 4"/>
          <p:cNvSpPr>
            <a:spLocks noGrp="1"/>
          </p:cNvSpPr>
          <p:nvPr>
            <p:ph type="ftr" sz="quarter" idx="11"/>
          </p:nvPr>
        </p:nvSpPr>
        <p:spPr/>
        <p:txBody>
          <a:bodyPr/>
          <a:lstStyle/>
          <a:p>
            <a:endParaRPr lang="zh-CN" altLang="en-US">
              <a:solidFill>
                <a:srgbClr val="D6ECFF"/>
              </a:solidFill>
            </a:endParaRPr>
          </a:p>
        </p:txBody>
      </p:sp>
      <p:sp>
        <p:nvSpPr>
          <p:cNvPr id="6" name="灯片编号占位符 5"/>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172799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5" name="页脚占位符 4"/>
          <p:cNvSpPr>
            <a:spLocks noGrp="1"/>
          </p:cNvSpPr>
          <p:nvPr>
            <p:ph type="ftr" sz="quarter" idx="11"/>
          </p:nvPr>
        </p:nvSpPr>
        <p:spPr/>
        <p:txBody>
          <a:bodyPr/>
          <a:lstStyle/>
          <a:p>
            <a:endParaRPr lang="zh-CN" altLang="en-US">
              <a:solidFill>
                <a:srgbClr val="D6ECFF"/>
              </a:solidFill>
            </a:endParaRPr>
          </a:p>
        </p:txBody>
      </p:sp>
      <p:sp>
        <p:nvSpPr>
          <p:cNvPr id="6" name="灯片编号占位符 5"/>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137269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5" name="页脚占位符 4"/>
          <p:cNvSpPr>
            <a:spLocks noGrp="1"/>
          </p:cNvSpPr>
          <p:nvPr>
            <p:ph type="ftr" sz="quarter" idx="11"/>
          </p:nvPr>
        </p:nvSpPr>
        <p:spPr/>
        <p:txBody>
          <a:bodyPr/>
          <a:lstStyle/>
          <a:p>
            <a:endParaRPr lang="zh-CN" altLang="en-US">
              <a:solidFill>
                <a:srgbClr val="D6ECFF"/>
              </a:solidFill>
            </a:endParaRPr>
          </a:p>
        </p:txBody>
      </p:sp>
      <p:sp>
        <p:nvSpPr>
          <p:cNvPr id="6" name="灯片编号占位符 5"/>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Tree>
    <p:extLst>
      <p:ext uri="{BB962C8B-B14F-4D97-AF65-F5344CB8AC3E}">
        <p14:creationId xmlns:p14="http://schemas.microsoft.com/office/powerpoint/2010/main" val="292180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6" name="页脚占位符 5"/>
          <p:cNvSpPr>
            <a:spLocks noGrp="1"/>
          </p:cNvSpPr>
          <p:nvPr>
            <p:ph type="ftr" sz="quarter" idx="11"/>
          </p:nvPr>
        </p:nvSpPr>
        <p:spPr/>
        <p:txBody>
          <a:bodyPr/>
          <a:lstStyle/>
          <a:p>
            <a:endParaRPr lang="zh-CN" altLang="en-US">
              <a:solidFill>
                <a:srgbClr val="D6ECFF"/>
              </a:solidFill>
            </a:endParaRPr>
          </a:p>
        </p:txBody>
      </p:sp>
      <p:sp>
        <p:nvSpPr>
          <p:cNvPr id="7" name="灯片编号占位符 6"/>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6624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8" name="页脚占位符 7"/>
          <p:cNvSpPr>
            <a:spLocks noGrp="1"/>
          </p:cNvSpPr>
          <p:nvPr>
            <p:ph type="ftr" sz="quarter" idx="11"/>
          </p:nvPr>
        </p:nvSpPr>
        <p:spPr/>
        <p:txBody>
          <a:bodyPr/>
          <a:lstStyle/>
          <a:p>
            <a:endParaRPr lang="zh-CN" altLang="en-US">
              <a:solidFill>
                <a:srgbClr val="D6ECFF"/>
              </a:solidFill>
            </a:endParaRPr>
          </a:p>
        </p:txBody>
      </p:sp>
      <p:sp>
        <p:nvSpPr>
          <p:cNvPr id="9" name="灯片编号占位符 8"/>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Tree>
    <p:extLst>
      <p:ext uri="{BB962C8B-B14F-4D97-AF65-F5344CB8AC3E}">
        <p14:creationId xmlns:p14="http://schemas.microsoft.com/office/powerpoint/2010/main" val="237978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4" name="页脚占位符 3"/>
          <p:cNvSpPr>
            <a:spLocks noGrp="1"/>
          </p:cNvSpPr>
          <p:nvPr>
            <p:ph type="ftr" sz="quarter" idx="11"/>
          </p:nvPr>
        </p:nvSpPr>
        <p:spPr/>
        <p:txBody>
          <a:bodyPr/>
          <a:lstStyle/>
          <a:p>
            <a:endParaRPr lang="zh-CN" altLang="en-US">
              <a:solidFill>
                <a:srgbClr val="D6ECFF"/>
              </a:solidFill>
            </a:endParaRPr>
          </a:p>
        </p:txBody>
      </p:sp>
      <p:sp>
        <p:nvSpPr>
          <p:cNvPr id="5" name="灯片编号占位符 4"/>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364250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3" name="页脚占位符 2"/>
          <p:cNvSpPr>
            <a:spLocks noGrp="1"/>
          </p:cNvSpPr>
          <p:nvPr>
            <p:ph type="ftr" sz="quarter" idx="11"/>
          </p:nvPr>
        </p:nvSpPr>
        <p:spPr/>
        <p:txBody>
          <a:bodyPr/>
          <a:lstStyle/>
          <a:p>
            <a:endParaRPr lang="zh-CN" altLang="en-US">
              <a:solidFill>
                <a:srgbClr val="D6ECFF"/>
              </a:solidFill>
            </a:endParaRPr>
          </a:p>
        </p:txBody>
      </p:sp>
      <p:sp>
        <p:nvSpPr>
          <p:cNvPr id="4" name="灯片编号占位符 3"/>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15605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6" name="页脚占位符 5"/>
          <p:cNvSpPr>
            <a:spLocks noGrp="1"/>
          </p:cNvSpPr>
          <p:nvPr>
            <p:ph type="ftr" sz="quarter" idx="11"/>
          </p:nvPr>
        </p:nvSpPr>
        <p:spPr/>
        <p:txBody>
          <a:bodyPr/>
          <a:lstStyle/>
          <a:p>
            <a:endParaRPr lang="zh-CN" altLang="en-US">
              <a:solidFill>
                <a:srgbClr val="D6ECFF"/>
              </a:solidFill>
            </a:endParaRPr>
          </a:p>
        </p:txBody>
      </p:sp>
      <p:sp>
        <p:nvSpPr>
          <p:cNvPr id="7" name="灯片编号占位符 6"/>
          <p:cNvSpPr>
            <a:spLocks noGrp="1"/>
          </p:cNvSpPr>
          <p:nvPr>
            <p:ph type="sldNum" sz="quarter" idx="12"/>
          </p:nvPr>
        </p:nvSpPr>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387056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6" name="页脚占位符 5"/>
          <p:cNvSpPr>
            <a:spLocks noGrp="1"/>
          </p:cNvSpPr>
          <p:nvPr>
            <p:ph type="ftr" sz="quarter" idx="11"/>
          </p:nvPr>
        </p:nvSpPr>
        <p:spPr>
          <a:xfrm>
            <a:off x="914400" y="55499"/>
            <a:ext cx="5562600" cy="365125"/>
          </a:xfrm>
        </p:spPr>
        <p:txBody>
          <a:bodyPr/>
          <a:lstStyle/>
          <a:p>
            <a:endParaRPr lang="zh-CN" altLang="en-US">
              <a:solidFill>
                <a:srgbClr val="D6ECFF"/>
              </a:solidFill>
            </a:endParaRPr>
          </a:p>
        </p:txBody>
      </p:sp>
      <p:sp>
        <p:nvSpPr>
          <p:cNvPr id="7" name="灯片编号占位符 6"/>
          <p:cNvSpPr>
            <a:spLocks noGrp="1"/>
          </p:cNvSpPr>
          <p:nvPr>
            <p:ph type="sldNum" sz="quarter" idx="12"/>
          </p:nvPr>
        </p:nvSpPr>
        <p:spPr>
          <a:xfrm>
            <a:off x="8610600" y="55499"/>
            <a:ext cx="457200" cy="365125"/>
          </a:xfrm>
        </p:spPr>
        <p:txBody>
          <a:bodyPr/>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134403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E3C7BEF-212C-47AD-B5BE-0427A02A0702}" type="datetimeFigureOut">
              <a:rPr lang="zh-CN" altLang="en-US" smtClean="0">
                <a:solidFill>
                  <a:srgbClr val="D6ECFF"/>
                </a:solidFill>
              </a:rPr>
              <a:pPr/>
              <a:t>2020/4/26</a:t>
            </a:fld>
            <a:endParaRPr lang="zh-CN" altLang="en-US">
              <a:solidFill>
                <a:srgbClr val="D6ECFF"/>
              </a:solidFill>
            </a:endParaRPr>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solidFill>
                <a:srgbClr val="D6ECFF"/>
              </a:solidFill>
            </a:endParaRPr>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A2DCD74-CAB5-487B-A90A-12123BE5573C}" type="slidenum">
              <a:rPr lang="zh-CN" altLang="en-US" smtClean="0">
                <a:solidFill>
                  <a:srgbClr val="D6ECFF"/>
                </a:solidFill>
              </a:rPr>
              <a:pPr/>
              <a:t>‹#›</a:t>
            </a:fld>
            <a:endParaRPr lang="zh-CN" altLang="en-US">
              <a:solidFill>
                <a:srgbClr val="D6ECFF"/>
              </a:solidFill>
            </a:endParaRPr>
          </a:p>
        </p:txBody>
      </p:sp>
    </p:spTree>
    <p:extLst>
      <p:ext uri="{BB962C8B-B14F-4D97-AF65-F5344CB8AC3E}">
        <p14:creationId xmlns:p14="http://schemas.microsoft.com/office/powerpoint/2010/main" val="3158383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全球史</a:t>
            </a:r>
            <a:r>
              <a:rPr lang="en-US" altLang="zh-CN" dirty="0" smtClean="0"/>
              <a:t/>
            </a:r>
            <a:br>
              <a:rPr lang="en-US" altLang="zh-CN" dirty="0" smtClean="0"/>
            </a:br>
            <a:r>
              <a:rPr lang="zh-CN" altLang="en-US" dirty="0" smtClean="0"/>
              <a:t>第十</a:t>
            </a:r>
            <a:r>
              <a:rPr lang="zh-CN" altLang="en-US" dirty="0"/>
              <a:t>二</a:t>
            </a:r>
            <a:r>
              <a:rPr lang="zh-CN" altLang="en-US" dirty="0" smtClean="0"/>
              <a:t>讲 科学革命</a:t>
            </a:r>
            <a:endParaRPr lang="zh-CN" altLang="en-US" dirty="0"/>
          </a:p>
        </p:txBody>
      </p:sp>
      <p:sp>
        <p:nvSpPr>
          <p:cNvPr id="3" name="副标题 2"/>
          <p:cNvSpPr>
            <a:spLocks noGrp="1"/>
          </p:cNvSpPr>
          <p:nvPr>
            <p:ph type="subTitle" idx="1"/>
          </p:nvPr>
        </p:nvSpPr>
        <p:spPr/>
        <p:txBody>
          <a:bodyPr/>
          <a:lstStyle/>
          <a:p>
            <a:r>
              <a:rPr lang="zh-CN" altLang="en-US" dirty="0"/>
              <a:t>中国科学院大学</a:t>
            </a:r>
            <a:r>
              <a:rPr lang="en-US" altLang="zh-CN" smtClean="0"/>
              <a:t>2020</a:t>
            </a:r>
            <a:r>
              <a:rPr lang="zh-CN" altLang="en-US" smtClean="0"/>
              <a:t>年</a:t>
            </a:r>
            <a:r>
              <a:rPr lang="zh-CN" altLang="en-US" dirty="0" smtClean="0"/>
              <a:t>春季</a:t>
            </a:r>
            <a:r>
              <a:rPr lang="zh-CN" altLang="en-US" dirty="0"/>
              <a:t>学期</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16565"/>
          <a:stretch/>
        </p:blipFill>
        <p:spPr bwMode="auto">
          <a:xfrm>
            <a:off x="3059832" y="45227"/>
            <a:ext cx="3189734" cy="3893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355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四、第谷和开普勒</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239" y="0"/>
            <a:ext cx="2286000" cy="3140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755576" y="1570196"/>
            <a:ext cx="7931224" cy="5171172"/>
          </a:xfrm>
        </p:spPr>
        <p:txBody>
          <a:bodyPr>
            <a:normAutofit/>
          </a:bodyPr>
          <a:lstStyle/>
          <a:p>
            <a:r>
              <a:rPr lang="zh-CN" altLang="en-US" dirty="0" smtClean="0"/>
              <a:t>约翰尼</a:t>
            </a:r>
            <a:r>
              <a:rPr lang="en-US" altLang="zh-CN" dirty="0" smtClean="0"/>
              <a:t>·</a:t>
            </a:r>
            <a:r>
              <a:rPr lang="zh-CN" altLang="en-US" dirty="0" smtClean="0"/>
              <a:t>开普勒（</a:t>
            </a:r>
            <a:r>
              <a:rPr lang="en-US" altLang="zh-CN" dirty="0" smtClean="0"/>
              <a:t>1571-1630</a:t>
            </a:r>
            <a:r>
              <a:rPr lang="zh-CN" altLang="en-US" dirty="0" smtClean="0"/>
              <a:t>）</a:t>
            </a:r>
            <a:endParaRPr lang="en-US" altLang="zh-CN" dirty="0" smtClean="0"/>
          </a:p>
          <a:p>
            <a:pPr lvl="1"/>
            <a:r>
              <a:rPr lang="zh-CN" altLang="en-US" dirty="0" smtClean="0"/>
              <a:t>生于德国符腾堡</a:t>
            </a:r>
            <a:endParaRPr lang="en-US" altLang="zh-CN" dirty="0" smtClean="0"/>
          </a:p>
          <a:p>
            <a:pPr lvl="1"/>
            <a:r>
              <a:rPr lang="zh-CN" altLang="en-US" dirty="0" smtClean="0"/>
              <a:t>早年丧父；母亲的巫术背景</a:t>
            </a:r>
            <a:endParaRPr lang="en-US" altLang="zh-CN" dirty="0"/>
          </a:p>
          <a:p>
            <a:pPr lvl="1"/>
            <a:r>
              <a:rPr lang="zh-CN" altLang="en-US" dirty="0" smtClean="0"/>
              <a:t>三岁患天花（后遗症：手、脚、眼睛）</a:t>
            </a:r>
            <a:endParaRPr lang="en-US" altLang="zh-CN" dirty="0" smtClean="0"/>
          </a:p>
          <a:p>
            <a:pPr lvl="1"/>
            <a:r>
              <a:rPr lang="zh-CN" altLang="en-US" dirty="0" smtClean="0"/>
              <a:t>路德派教徒；图宾根大学求学；任教于格拉茨</a:t>
            </a:r>
            <a:endParaRPr lang="en-US" altLang="zh-CN" dirty="0" smtClean="0"/>
          </a:p>
          <a:p>
            <a:pPr lvl="1"/>
            <a:r>
              <a:rPr lang="zh-CN" altLang="en-US" dirty="0" smtClean="0"/>
              <a:t>数学神秘主义倾向</a:t>
            </a:r>
            <a:endParaRPr lang="en-US" altLang="zh-CN" dirty="0" smtClean="0"/>
          </a:p>
          <a:p>
            <a:pPr lvl="2"/>
            <a:r>
              <a:rPr lang="en-US" altLang="zh-CN" dirty="0" smtClean="0"/>
              <a:t>《</a:t>
            </a:r>
            <a:r>
              <a:rPr lang="zh-CN" altLang="en-US" dirty="0" smtClean="0"/>
              <a:t>宇宙</a:t>
            </a:r>
            <a:r>
              <a:rPr lang="zh-CN" altLang="en-US" dirty="0"/>
              <a:t>的</a:t>
            </a:r>
            <a:r>
              <a:rPr lang="zh-CN" altLang="en-US" dirty="0" smtClean="0"/>
              <a:t>秘密</a:t>
            </a:r>
            <a:r>
              <a:rPr lang="en-US" altLang="zh-CN" dirty="0" smtClean="0"/>
              <a:t>》</a:t>
            </a:r>
            <a:r>
              <a:rPr lang="zh-CN" altLang="en-US" dirty="0" smtClean="0"/>
              <a:t>（</a:t>
            </a:r>
            <a:r>
              <a:rPr lang="en-US" altLang="zh-CN" dirty="0" smtClean="0"/>
              <a:t>1596</a:t>
            </a:r>
            <a:r>
              <a:rPr lang="zh-CN" altLang="en-US" dirty="0" smtClean="0"/>
              <a:t>）：正多面体宇宙</a:t>
            </a:r>
            <a:endParaRPr lang="en-US" altLang="zh-CN" dirty="0" smtClean="0"/>
          </a:p>
          <a:p>
            <a:pPr lvl="3"/>
            <a:r>
              <a:rPr lang="zh-CN" altLang="en-US" dirty="0" smtClean="0"/>
              <a:t>柏拉图：五种正多面体</a:t>
            </a:r>
            <a:endParaRPr lang="en-US" altLang="zh-CN" dirty="0" smtClean="0"/>
          </a:p>
          <a:p>
            <a:pPr lvl="3"/>
            <a:r>
              <a:rPr lang="zh-CN" altLang="en-US" dirty="0" smtClean="0"/>
              <a:t>土星</a:t>
            </a:r>
            <a:r>
              <a:rPr lang="en-US" altLang="zh-CN" dirty="0" smtClean="0"/>
              <a:t>-</a:t>
            </a:r>
            <a:r>
              <a:rPr lang="zh-CN" altLang="en-US" dirty="0" smtClean="0"/>
              <a:t>正六面体</a:t>
            </a:r>
            <a:r>
              <a:rPr lang="en-US" altLang="zh-CN" dirty="0" smtClean="0"/>
              <a:t>-</a:t>
            </a:r>
            <a:r>
              <a:rPr lang="zh-CN" altLang="en-US" dirty="0" smtClean="0"/>
              <a:t>木星</a:t>
            </a:r>
            <a:r>
              <a:rPr lang="en-US" altLang="zh-CN" dirty="0" smtClean="0"/>
              <a:t>-</a:t>
            </a:r>
            <a:r>
              <a:rPr lang="zh-CN" altLang="en-US" dirty="0" smtClean="0"/>
              <a:t>正四面体</a:t>
            </a:r>
            <a:r>
              <a:rPr lang="en-US" altLang="zh-CN" dirty="0" smtClean="0"/>
              <a:t>-</a:t>
            </a:r>
            <a:r>
              <a:rPr lang="zh-CN" altLang="en-US" dirty="0" smtClean="0"/>
              <a:t>火星</a:t>
            </a:r>
            <a:r>
              <a:rPr lang="en-US" altLang="zh-CN" dirty="0" smtClean="0"/>
              <a:t>-</a:t>
            </a:r>
            <a:r>
              <a:rPr lang="zh-CN" altLang="en-US" dirty="0" smtClean="0"/>
              <a:t>正十二面体</a:t>
            </a:r>
            <a:r>
              <a:rPr lang="en-US" altLang="zh-CN" dirty="0" smtClean="0"/>
              <a:t>-</a:t>
            </a:r>
            <a:r>
              <a:rPr lang="zh-CN" altLang="en-US" dirty="0" smtClean="0"/>
              <a:t>地球</a:t>
            </a:r>
            <a:r>
              <a:rPr lang="en-US" altLang="zh-CN" dirty="0" smtClean="0"/>
              <a:t>-</a:t>
            </a:r>
            <a:r>
              <a:rPr lang="zh-CN" altLang="en-US" dirty="0" smtClean="0"/>
              <a:t>正二十面体</a:t>
            </a:r>
            <a:r>
              <a:rPr lang="en-US" altLang="zh-CN" dirty="0" smtClean="0"/>
              <a:t>-</a:t>
            </a:r>
            <a:r>
              <a:rPr lang="zh-CN" altLang="en-US" dirty="0" smtClean="0"/>
              <a:t>金星</a:t>
            </a:r>
            <a:r>
              <a:rPr lang="en-US" altLang="zh-CN" dirty="0" smtClean="0"/>
              <a:t>-</a:t>
            </a:r>
            <a:r>
              <a:rPr lang="zh-CN" altLang="en-US" dirty="0" smtClean="0"/>
              <a:t>正八面体</a:t>
            </a:r>
            <a:r>
              <a:rPr lang="en-US" altLang="zh-CN" dirty="0" smtClean="0"/>
              <a:t>-</a:t>
            </a:r>
            <a:r>
              <a:rPr lang="zh-CN" altLang="en-US" dirty="0" smtClean="0"/>
              <a:t>水星</a:t>
            </a:r>
            <a:endParaRPr lang="en-US" altLang="zh-CN" dirty="0" smtClean="0"/>
          </a:p>
          <a:p>
            <a:pPr lvl="3"/>
            <a:r>
              <a:rPr lang="zh-CN" altLang="en-US" dirty="0" smtClean="0"/>
              <a:t>上帝是位几何学家！</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8265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 y="-20018"/>
            <a:ext cx="6705600" cy="737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7" y="3236686"/>
            <a:ext cx="3779913" cy="362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740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四、第谷和开普勒</a:t>
            </a:r>
          </a:p>
        </p:txBody>
      </p:sp>
      <p:sp>
        <p:nvSpPr>
          <p:cNvPr id="3" name="内容占位符 2"/>
          <p:cNvSpPr>
            <a:spLocks noGrp="1"/>
          </p:cNvSpPr>
          <p:nvPr>
            <p:ph idx="1"/>
          </p:nvPr>
        </p:nvSpPr>
        <p:spPr/>
        <p:txBody>
          <a:bodyPr>
            <a:normAutofit lnSpcReduction="10000"/>
          </a:bodyPr>
          <a:lstStyle/>
          <a:p>
            <a:r>
              <a:rPr lang="zh-CN" altLang="en-US" dirty="0" smtClean="0"/>
              <a:t>拜师</a:t>
            </a:r>
            <a:r>
              <a:rPr lang="zh-CN" altLang="en-US" dirty="0"/>
              <a:t>布拉格（</a:t>
            </a:r>
            <a:r>
              <a:rPr lang="en-US" altLang="zh-CN" dirty="0"/>
              <a:t>1600</a:t>
            </a:r>
            <a:r>
              <a:rPr lang="zh-CN" altLang="en-US" dirty="0" smtClean="0"/>
              <a:t>）</a:t>
            </a:r>
            <a:endParaRPr lang="en-US" altLang="zh-CN" dirty="0" smtClean="0"/>
          </a:p>
          <a:p>
            <a:pPr lvl="1"/>
            <a:r>
              <a:rPr lang="zh-CN" altLang="en-US" dirty="0" smtClean="0"/>
              <a:t>施蒂里亚</a:t>
            </a:r>
            <a:r>
              <a:rPr lang="zh-CN" altLang="en-US" dirty="0"/>
              <a:t>大公斐迪南二世亲政（</a:t>
            </a:r>
            <a:r>
              <a:rPr lang="en-US" altLang="zh-CN" dirty="0"/>
              <a:t>1595</a:t>
            </a:r>
            <a:r>
              <a:rPr lang="zh-CN" altLang="en-US" dirty="0"/>
              <a:t>），镇压新教（</a:t>
            </a:r>
            <a:r>
              <a:rPr lang="en-US" altLang="zh-CN" dirty="0"/>
              <a:t>1598</a:t>
            </a:r>
            <a:r>
              <a:rPr lang="zh-CN" altLang="en-US" dirty="0"/>
              <a:t>）；投书第谷；第谷的</a:t>
            </a:r>
            <a:r>
              <a:rPr lang="zh-CN" altLang="en-US" dirty="0" smtClean="0"/>
              <a:t>回复</a:t>
            </a:r>
            <a:endParaRPr lang="en-US" altLang="zh-CN" dirty="0" smtClean="0"/>
          </a:p>
          <a:p>
            <a:pPr lvl="1"/>
            <a:r>
              <a:rPr lang="zh-CN" altLang="en-US" dirty="0" smtClean="0"/>
              <a:t>接替</a:t>
            </a:r>
            <a:r>
              <a:rPr lang="zh-CN" altLang="en-US" dirty="0"/>
              <a:t>第谷（</a:t>
            </a:r>
            <a:r>
              <a:rPr lang="en-US" altLang="zh-CN" dirty="0"/>
              <a:t>1601</a:t>
            </a:r>
            <a:r>
              <a:rPr lang="zh-CN" altLang="en-US" dirty="0"/>
              <a:t>）；第谷的</a:t>
            </a:r>
            <a:r>
              <a:rPr lang="zh-CN" altLang="en-US" dirty="0" smtClean="0"/>
              <a:t>遗产；鲁</a:t>
            </a:r>
            <a:r>
              <a:rPr lang="zh-CN" altLang="en-US" dirty="0"/>
              <a:t>道夫星表（</a:t>
            </a:r>
            <a:r>
              <a:rPr lang="en-US" altLang="zh-CN" dirty="0"/>
              <a:t>1627</a:t>
            </a:r>
            <a:r>
              <a:rPr lang="zh-CN" altLang="en-US" dirty="0"/>
              <a:t>）</a:t>
            </a:r>
            <a:endParaRPr lang="en-US" altLang="zh-CN" dirty="0"/>
          </a:p>
          <a:p>
            <a:r>
              <a:rPr lang="en-US" altLang="zh-CN" dirty="0" smtClean="0"/>
              <a:t>《</a:t>
            </a:r>
            <a:r>
              <a:rPr lang="zh-CN" altLang="en-US" dirty="0" smtClean="0"/>
              <a:t>新天文学</a:t>
            </a:r>
            <a:r>
              <a:rPr lang="en-US" altLang="zh-CN" dirty="0" smtClean="0"/>
              <a:t>》</a:t>
            </a:r>
            <a:r>
              <a:rPr lang="zh-CN" altLang="en-US" dirty="0" smtClean="0"/>
              <a:t>（</a:t>
            </a:r>
            <a:r>
              <a:rPr lang="en-US" altLang="zh-CN" dirty="0" smtClean="0"/>
              <a:t>1605</a:t>
            </a:r>
            <a:r>
              <a:rPr lang="zh-CN" altLang="en-US" dirty="0" smtClean="0"/>
              <a:t>成书，</a:t>
            </a:r>
            <a:r>
              <a:rPr lang="en-US" altLang="zh-CN" dirty="0" smtClean="0"/>
              <a:t>1609</a:t>
            </a:r>
            <a:r>
              <a:rPr lang="zh-CN" altLang="en-US" dirty="0" smtClean="0"/>
              <a:t>出版）</a:t>
            </a:r>
            <a:endParaRPr lang="en-US" altLang="zh-CN" dirty="0" smtClean="0"/>
          </a:p>
          <a:p>
            <a:pPr lvl="1"/>
            <a:r>
              <a:rPr lang="zh-CN" altLang="en-US" dirty="0" smtClean="0"/>
              <a:t>椭圆轨道（第一定律）的发现：火星的</a:t>
            </a:r>
            <a:r>
              <a:rPr lang="en-US" altLang="zh-CN" dirty="0" smtClean="0"/>
              <a:t>8</a:t>
            </a:r>
            <a:r>
              <a:rPr lang="zh-CN" altLang="en-US" dirty="0" smtClean="0"/>
              <a:t>分偏差</a:t>
            </a:r>
            <a:endParaRPr lang="en-US" altLang="zh-CN" dirty="0" smtClean="0"/>
          </a:p>
          <a:p>
            <a:pPr lvl="1"/>
            <a:r>
              <a:rPr lang="zh-CN" altLang="en-US" dirty="0" smtClean="0"/>
              <a:t>行星公转线速度不等（</a:t>
            </a:r>
            <a:r>
              <a:rPr lang="zh-CN" altLang="en-US" dirty="0"/>
              <a:t>第二定律）：</a:t>
            </a:r>
            <a:r>
              <a:rPr lang="zh-CN" altLang="en-US" dirty="0" smtClean="0"/>
              <a:t>行星矢径在单位时间内扫</a:t>
            </a:r>
            <a:r>
              <a:rPr lang="zh-CN" altLang="en-US" dirty="0"/>
              <a:t>过的面积</a:t>
            </a:r>
            <a:r>
              <a:rPr lang="zh-CN" altLang="en-US" dirty="0" smtClean="0"/>
              <a:t>相等</a:t>
            </a:r>
            <a:endParaRPr lang="en-US" altLang="zh-CN" dirty="0" smtClean="0"/>
          </a:p>
          <a:p>
            <a:pPr lvl="1"/>
            <a:r>
              <a:rPr lang="zh-CN" altLang="en-US" dirty="0" smtClean="0"/>
              <a:t>开普勒体系；腾</a:t>
            </a:r>
            <a:r>
              <a:rPr lang="zh-CN" altLang="en-US" dirty="0"/>
              <a:t>格纳</a:t>
            </a:r>
            <a:r>
              <a:rPr lang="zh-CN" altLang="en-US" dirty="0" smtClean="0"/>
              <a:t>尔事件</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7733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四、第谷和开普勒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592" y="1412776"/>
                <a:ext cx="7772400" cy="5445224"/>
              </a:xfrm>
            </p:spPr>
            <p:txBody>
              <a:bodyPr>
                <a:normAutofit lnSpcReduction="10000"/>
              </a:bodyPr>
              <a:lstStyle/>
              <a:p>
                <a:r>
                  <a:rPr lang="en-US" altLang="zh-CN" dirty="0" smtClean="0"/>
                  <a:t>《</a:t>
                </a:r>
                <a:r>
                  <a:rPr lang="zh-CN" altLang="en-US" dirty="0"/>
                  <a:t>哥白尼天文学概要</a:t>
                </a:r>
                <a:r>
                  <a:rPr lang="en-US" altLang="zh-CN" dirty="0" smtClean="0"/>
                  <a:t>》</a:t>
                </a:r>
                <a:r>
                  <a:rPr lang="zh-CN" altLang="en-US" dirty="0" smtClean="0"/>
                  <a:t>（</a:t>
                </a:r>
                <a:r>
                  <a:rPr lang="en-US" altLang="zh-CN" dirty="0" smtClean="0"/>
                  <a:t>1615</a:t>
                </a:r>
                <a:r>
                  <a:rPr lang="zh-CN" altLang="en-US" dirty="0" smtClean="0"/>
                  <a:t>）</a:t>
                </a:r>
                <a:endParaRPr lang="zh-CN" altLang="en-US" dirty="0"/>
              </a:p>
              <a:p>
                <a:r>
                  <a:rPr lang="en-US" altLang="zh-CN" dirty="0" smtClean="0"/>
                  <a:t>《</a:t>
                </a:r>
                <a:r>
                  <a:rPr lang="zh-CN" altLang="en-US" dirty="0"/>
                  <a:t>宇宙谐和论</a:t>
                </a:r>
                <a:r>
                  <a:rPr lang="en-US" altLang="zh-CN" dirty="0" smtClean="0"/>
                  <a:t>》</a:t>
                </a:r>
                <a:r>
                  <a:rPr lang="zh-CN" altLang="en-US" dirty="0" smtClean="0"/>
                  <a:t>（</a:t>
                </a:r>
                <a:r>
                  <a:rPr lang="en-US" altLang="zh-CN" dirty="0" smtClean="0"/>
                  <a:t>1619</a:t>
                </a:r>
                <a:r>
                  <a:rPr lang="zh-CN" altLang="en-US" dirty="0" smtClean="0"/>
                  <a:t>）</a:t>
                </a:r>
                <a:endParaRPr lang="en-US" altLang="zh-CN" dirty="0" smtClean="0"/>
              </a:p>
              <a:p>
                <a:pPr lvl="1"/>
                <a:r>
                  <a:rPr lang="zh-CN" altLang="en-US" dirty="0" smtClean="0"/>
                  <a:t>第三定律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68580" indent="0">
                  <a:buNone/>
                </a:pPr>
                <a:endParaRPr lang="en-US" altLang="zh-CN" b="0" i="1" dirty="0" smtClean="0">
                  <a:latin typeface="Cambria Math"/>
                </a:endParaRPr>
              </a:p>
              <a:p>
                <a:pPr marL="6858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𝑇</m:t>
                          </m:r>
                        </m:e>
                        <m:sup>
                          <m:r>
                            <a:rPr lang="en-US" altLang="zh-CN" b="0" i="1" smtClean="0">
                              <a:latin typeface="Cambria Math"/>
                            </a:rPr>
                            <m:t>2</m:t>
                          </m:r>
                        </m:sup>
                      </m:sSup>
                      <m:r>
                        <a:rPr lang="zh-CN" altLang="en-US"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a:rPr>
                            <m:t>𝑅</m:t>
                          </m:r>
                        </m:e>
                        <m:sup>
                          <m:r>
                            <a:rPr lang="en-US" altLang="zh-CN" b="0" i="1" smtClean="0">
                              <a:latin typeface="Cambria Math"/>
                            </a:rPr>
                            <m:t>3</m:t>
                          </m:r>
                        </m:sup>
                      </m:sSup>
                    </m:oMath>
                  </m:oMathPara>
                </a14:m>
                <a:endParaRPr lang="en-US" altLang="zh-CN" dirty="0" smtClean="0"/>
              </a:p>
              <a:p>
                <a:pPr lvl="1"/>
                <a:r>
                  <a:rPr lang="zh-CN" altLang="en-US" dirty="0" smtClean="0"/>
                  <a:t>引力理论</a:t>
                </a:r>
                <a:endParaRPr lang="en-US" altLang="zh-CN" dirty="0" smtClean="0"/>
              </a:p>
              <a:p>
                <a:endParaRPr lang="en-US" altLang="zh-CN" dirty="0"/>
              </a:p>
              <a:p>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9592" y="1412776"/>
                <a:ext cx="7772400" cy="5445224"/>
              </a:xfrm>
              <a:blipFill>
                <a:blip r:embed="rId2"/>
                <a:stretch>
                  <a:fillRect l="-549" t="-2800" b="-44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4092179899"/>
              </p:ext>
            </p:extLst>
          </p:nvPr>
        </p:nvGraphicFramePr>
        <p:xfrm>
          <a:off x="1547664" y="2996952"/>
          <a:ext cx="6096000" cy="2590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98832">
                <a:tc>
                  <a:txBody>
                    <a:bodyPr/>
                    <a:lstStyle/>
                    <a:p>
                      <a:r>
                        <a:rPr lang="zh-CN" altLang="en-US" dirty="0" smtClean="0"/>
                        <a:t>行星名称</a:t>
                      </a:r>
                      <a:endParaRPr lang="zh-CN" altLang="en-US" dirty="0"/>
                    </a:p>
                  </a:txBody>
                  <a:tcPr/>
                </a:tc>
                <a:tc>
                  <a:txBody>
                    <a:bodyPr/>
                    <a:lstStyle/>
                    <a:p>
                      <a:r>
                        <a:rPr lang="zh-CN" altLang="en-US" dirty="0" smtClean="0"/>
                        <a:t>公转周期 （</a:t>
                      </a:r>
                      <a:r>
                        <a:rPr lang="en-US" altLang="zh-CN" dirty="0" smtClean="0"/>
                        <a:t>T</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太阳距离 （</a:t>
                      </a:r>
                      <a:r>
                        <a:rPr lang="en-US" altLang="zh-CN" dirty="0" smtClean="0"/>
                        <a:t>R</a:t>
                      </a:r>
                      <a:r>
                        <a:rPr lang="zh-CN" altLang="en-US" dirty="0" smtClean="0"/>
                        <a:t>）</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水星</a:t>
                      </a:r>
                      <a:endParaRPr lang="zh-CN" altLang="en-US" dirty="0"/>
                    </a:p>
                  </a:txBody>
                  <a:tcPr/>
                </a:tc>
                <a:tc>
                  <a:txBody>
                    <a:bodyPr/>
                    <a:lstStyle/>
                    <a:p>
                      <a:r>
                        <a:rPr lang="en-US" altLang="zh-CN" dirty="0" smtClean="0"/>
                        <a:t>0.241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0.387</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smtClean="0"/>
                        <a:t>金星</a:t>
                      </a:r>
                      <a:endParaRPr lang="zh-CN" altLang="en-US" dirty="0"/>
                    </a:p>
                  </a:txBody>
                  <a:tcPr/>
                </a:tc>
                <a:tc>
                  <a:txBody>
                    <a:bodyPr/>
                    <a:lstStyle/>
                    <a:p>
                      <a:r>
                        <a:rPr lang="en-US" altLang="zh-CN" dirty="0" smtClean="0"/>
                        <a:t>0.615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0.723</a:t>
                      </a:r>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smtClean="0"/>
                        <a:t>地球</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1.000</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smtClean="0"/>
                        <a:t>火星</a:t>
                      </a:r>
                      <a:endParaRPr lang="zh-CN" altLang="en-US" dirty="0"/>
                    </a:p>
                  </a:txBody>
                  <a:tcPr/>
                </a:tc>
                <a:tc>
                  <a:txBody>
                    <a:bodyPr/>
                    <a:lstStyle/>
                    <a:p>
                      <a:r>
                        <a:rPr lang="en-US" altLang="zh-CN" dirty="0" smtClean="0"/>
                        <a:t>1.881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1.524</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smtClean="0"/>
                        <a:t>木星</a:t>
                      </a:r>
                      <a:endParaRPr lang="zh-CN" altLang="en-US" dirty="0"/>
                    </a:p>
                  </a:txBody>
                  <a:tcPr/>
                </a:tc>
                <a:tc>
                  <a:txBody>
                    <a:bodyPr/>
                    <a:lstStyle/>
                    <a:p>
                      <a:r>
                        <a:rPr lang="en-US" altLang="zh-CN" dirty="0" smtClean="0"/>
                        <a:t>11.862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5.203</a:t>
                      </a:r>
                      <a:endParaRPr lang="zh-CN" altLang="en-US" dirty="0"/>
                    </a:p>
                  </a:txBody>
                  <a:tcPr/>
                </a:tc>
                <a:extLst>
                  <a:ext uri="{0D108BD9-81ED-4DB2-BD59-A6C34878D82A}">
                    <a16:rowId xmlns:a16="http://schemas.microsoft.com/office/drawing/2014/main" val="10005"/>
                  </a:ext>
                </a:extLst>
              </a:tr>
              <a:tr h="370840">
                <a:tc>
                  <a:txBody>
                    <a:bodyPr/>
                    <a:lstStyle/>
                    <a:p>
                      <a:r>
                        <a:rPr lang="zh-CN" altLang="en-US" dirty="0" smtClean="0"/>
                        <a:t>土星</a:t>
                      </a:r>
                      <a:endParaRPr lang="zh-CN" altLang="en-US" dirty="0"/>
                    </a:p>
                  </a:txBody>
                  <a:tcPr/>
                </a:tc>
                <a:tc>
                  <a:txBody>
                    <a:bodyPr/>
                    <a:lstStyle/>
                    <a:p>
                      <a:r>
                        <a:rPr lang="en-US" altLang="zh-CN" dirty="0" smtClean="0"/>
                        <a:t>29.457</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9.539</a:t>
                      </a:r>
                      <a:endParaRPr lang="zh-CN"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63284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四、第</a:t>
            </a:r>
            <a:r>
              <a:rPr lang="zh-CN" altLang="en-US" dirty="0"/>
              <a:t>谷和开普勒</a:t>
            </a:r>
          </a:p>
        </p:txBody>
      </p:sp>
      <p:sp>
        <p:nvSpPr>
          <p:cNvPr id="3" name="内容占位符 2"/>
          <p:cNvSpPr>
            <a:spLocks noGrp="1"/>
          </p:cNvSpPr>
          <p:nvPr>
            <p:ph idx="1"/>
          </p:nvPr>
        </p:nvSpPr>
        <p:spPr>
          <a:xfrm>
            <a:off x="755576" y="1783560"/>
            <a:ext cx="8136904" cy="4572000"/>
          </a:xfrm>
        </p:spPr>
        <p:txBody>
          <a:bodyPr/>
          <a:lstStyle/>
          <a:p>
            <a:r>
              <a:rPr lang="zh-CN" altLang="en-US" dirty="0"/>
              <a:t>其他贡献</a:t>
            </a:r>
            <a:endParaRPr lang="en-US" altLang="zh-CN" dirty="0" smtClean="0"/>
          </a:p>
          <a:p>
            <a:pPr lvl="1"/>
            <a:r>
              <a:rPr lang="zh-CN" altLang="en-US" dirty="0" smtClean="0"/>
              <a:t>光学</a:t>
            </a:r>
            <a:endParaRPr lang="en-US" altLang="zh-CN" dirty="0" smtClean="0"/>
          </a:p>
          <a:p>
            <a:pPr lvl="2"/>
            <a:r>
              <a:rPr lang="en-US" altLang="zh-CN" dirty="0" smtClean="0"/>
              <a:t>《</a:t>
            </a:r>
            <a:r>
              <a:rPr lang="zh-CN" altLang="en-US" dirty="0" smtClean="0"/>
              <a:t>天文学中的光学</a:t>
            </a:r>
            <a:r>
              <a:rPr lang="en-US" altLang="zh-CN" dirty="0" smtClean="0"/>
              <a:t>》</a:t>
            </a:r>
            <a:r>
              <a:rPr lang="zh-CN" altLang="en-US" dirty="0" smtClean="0"/>
              <a:t>（</a:t>
            </a:r>
            <a:r>
              <a:rPr lang="en-US" altLang="zh-CN" dirty="0" smtClean="0"/>
              <a:t>1611</a:t>
            </a:r>
            <a:r>
              <a:rPr lang="zh-CN" altLang="en-US" dirty="0" smtClean="0"/>
              <a:t>）；改进伽利略望远镜</a:t>
            </a:r>
            <a:endParaRPr lang="en-US" altLang="zh-CN" dirty="0" smtClean="0"/>
          </a:p>
          <a:p>
            <a:pPr lvl="1"/>
            <a:r>
              <a:rPr lang="zh-CN" altLang="en-US" dirty="0"/>
              <a:t>六角形的</a:t>
            </a:r>
            <a:r>
              <a:rPr lang="zh-CN" altLang="en-US" dirty="0" smtClean="0"/>
              <a:t>雪（</a:t>
            </a:r>
            <a:r>
              <a:rPr lang="en-US" altLang="zh-CN" dirty="0" smtClean="0"/>
              <a:t>1611</a:t>
            </a:r>
            <a:r>
              <a:rPr lang="zh-CN" altLang="en-US" dirty="0"/>
              <a:t>）；葡萄酒桶的</a:t>
            </a:r>
            <a:r>
              <a:rPr lang="zh-CN" altLang="en-US" dirty="0" smtClean="0"/>
              <a:t>立体几何（</a:t>
            </a:r>
            <a:r>
              <a:rPr lang="en-US" altLang="zh-CN" dirty="0" smtClean="0"/>
              <a:t>1615</a:t>
            </a:r>
            <a:r>
              <a:rPr lang="zh-CN" altLang="en-US" dirty="0" smtClean="0"/>
              <a:t>）</a:t>
            </a:r>
            <a:endParaRPr lang="en-US" altLang="zh-CN" dirty="0" smtClean="0"/>
          </a:p>
          <a:p>
            <a:r>
              <a:rPr lang="zh-CN" altLang="en-US" dirty="0" smtClean="0"/>
              <a:t>晚年贫困</a:t>
            </a:r>
            <a:endParaRPr lang="en-US" altLang="zh-CN" dirty="0" smtClean="0"/>
          </a:p>
          <a:p>
            <a:pPr lvl="1"/>
            <a:r>
              <a:rPr lang="zh-CN" altLang="en-US" dirty="0" smtClean="0"/>
              <a:t>鲁道夫二世驾崩（</a:t>
            </a:r>
            <a:r>
              <a:rPr lang="en-US" altLang="zh-CN" dirty="0" smtClean="0"/>
              <a:t>1612</a:t>
            </a:r>
            <a:r>
              <a:rPr lang="zh-CN" altLang="en-US" dirty="0" smtClean="0"/>
              <a:t>）</a:t>
            </a:r>
            <a:endParaRPr lang="en-US" altLang="zh-CN" dirty="0" smtClean="0"/>
          </a:p>
          <a:p>
            <a:pPr lvl="1"/>
            <a:r>
              <a:rPr lang="zh-CN" altLang="en-US" dirty="0"/>
              <a:t>斐迪南二</a:t>
            </a:r>
            <a:r>
              <a:rPr lang="zh-CN" altLang="en-US" dirty="0" smtClean="0"/>
              <a:t>世登基（</a:t>
            </a:r>
            <a:r>
              <a:rPr lang="en-US" altLang="zh-CN" dirty="0" smtClean="0"/>
              <a:t>1619-1637</a:t>
            </a:r>
            <a:r>
              <a:rPr lang="zh-CN" altLang="en-US" dirty="0" smtClean="0"/>
              <a:t>）</a:t>
            </a:r>
            <a:endParaRPr lang="en-US" altLang="zh-CN" dirty="0" smtClean="0"/>
          </a:p>
          <a:p>
            <a:pPr lvl="1"/>
            <a:r>
              <a:rPr lang="zh-CN" altLang="en-US" dirty="0" smtClean="0"/>
              <a:t>三十年战争（</a:t>
            </a:r>
            <a:r>
              <a:rPr lang="en-US" altLang="zh-CN" dirty="0" smtClean="0"/>
              <a:t>1618-1648</a:t>
            </a:r>
            <a:r>
              <a:rPr lang="zh-CN" altLang="en-US" dirty="0" smtClean="0"/>
              <a:t>）</a:t>
            </a:r>
            <a:endParaRPr lang="en-US" altLang="zh-CN" dirty="0"/>
          </a:p>
          <a:p>
            <a:pPr lvl="1"/>
            <a:r>
              <a:rPr lang="zh-CN" altLang="en-US" dirty="0" smtClean="0"/>
              <a:t>客死讨薪路（</a:t>
            </a:r>
            <a:r>
              <a:rPr lang="en-US" altLang="zh-CN" dirty="0" smtClean="0"/>
              <a:t>1630</a:t>
            </a:r>
            <a:r>
              <a:rPr lang="zh-CN" altLang="en-US" dirty="0" smtClean="0"/>
              <a:t>）</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78041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32656"/>
            <a:ext cx="7772400" cy="914400"/>
          </a:xfrm>
        </p:spPr>
        <p:txBody>
          <a:bodyPr/>
          <a:lstStyle/>
          <a:p>
            <a:r>
              <a:rPr lang="zh-CN" altLang="en-US" dirty="0" smtClean="0"/>
              <a:t>五、伽利略</a:t>
            </a:r>
            <a:endParaRPr lang="zh-CN" altLang="en-US" dirty="0"/>
          </a:p>
        </p:txBody>
      </p:sp>
      <p:sp>
        <p:nvSpPr>
          <p:cNvPr id="3" name="内容占位符 2"/>
          <p:cNvSpPr>
            <a:spLocks noGrp="1"/>
          </p:cNvSpPr>
          <p:nvPr>
            <p:ph idx="1"/>
          </p:nvPr>
        </p:nvSpPr>
        <p:spPr>
          <a:xfrm>
            <a:off x="323528" y="1340768"/>
            <a:ext cx="8748464" cy="5517232"/>
          </a:xfrm>
        </p:spPr>
        <p:txBody>
          <a:bodyPr>
            <a:normAutofit fontScale="92500"/>
          </a:bodyPr>
          <a:lstStyle/>
          <a:p>
            <a:r>
              <a:rPr lang="zh-CN" altLang="en-US" dirty="0" smtClean="0"/>
              <a:t>伽利略</a:t>
            </a:r>
            <a:r>
              <a:rPr lang="en-US" altLang="zh-CN" dirty="0" smtClean="0"/>
              <a:t>·</a:t>
            </a:r>
            <a:r>
              <a:rPr lang="zh-CN" altLang="en-US" dirty="0" smtClean="0"/>
              <a:t>伽利雷（</a:t>
            </a:r>
            <a:r>
              <a:rPr lang="fr-FR" altLang="zh-CN" dirty="0" smtClean="0"/>
              <a:t>1564-1642</a:t>
            </a:r>
            <a:r>
              <a:rPr lang="zh-CN" altLang="en-US" dirty="0" smtClean="0"/>
              <a:t>）</a:t>
            </a:r>
            <a:endParaRPr lang="en-US" altLang="zh-CN" dirty="0" smtClean="0"/>
          </a:p>
          <a:p>
            <a:pPr lvl="1"/>
            <a:r>
              <a:rPr lang="zh-CN" altLang="en-US" dirty="0" smtClean="0"/>
              <a:t>生于比萨，</a:t>
            </a:r>
            <a:r>
              <a:rPr lang="en-US" altLang="zh-CN" dirty="0" smtClean="0"/>
              <a:t>17</a:t>
            </a:r>
            <a:r>
              <a:rPr lang="zh-CN" altLang="en-US" dirty="0" smtClean="0"/>
              <a:t>岁入比萨大学</a:t>
            </a:r>
            <a:endParaRPr lang="en-US" altLang="zh-CN" dirty="0" smtClean="0"/>
          </a:p>
          <a:p>
            <a:pPr lvl="1"/>
            <a:r>
              <a:rPr lang="zh-CN" altLang="en-US" dirty="0" smtClean="0"/>
              <a:t>精通</a:t>
            </a:r>
            <a:r>
              <a:rPr lang="zh-CN" altLang="en-US" dirty="0"/>
              <a:t>数学、力学、天文学、仪器制造</a:t>
            </a:r>
            <a:endParaRPr lang="en-US" altLang="zh-CN" dirty="0"/>
          </a:p>
          <a:p>
            <a:r>
              <a:rPr lang="zh-CN" altLang="en-US" dirty="0"/>
              <a:t>思想</a:t>
            </a:r>
            <a:endParaRPr lang="en-US" altLang="zh-CN" dirty="0" smtClean="0"/>
          </a:p>
          <a:p>
            <a:pPr lvl="1"/>
            <a:r>
              <a:rPr lang="zh-CN" altLang="en-US" dirty="0" smtClean="0"/>
              <a:t>毕达哥拉斯</a:t>
            </a:r>
            <a:r>
              <a:rPr lang="en-US" altLang="zh-CN" dirty="0" smtClean="0"/>
              <a:t>-</a:t>
            </a:r>
            <a:r>
              <a:rPr lang="zh-CN" altLang="en-US" dirty="0" smtClean="0"/>
              <a:t>柏拉图主义</a:t>
            </a:r>
            <a:endParaRPr lang="en-US" altLang="zh-CN" dirty="0" smtClean="0"/>
          </a:p>
          <a:p>
            <a:pPr lvl="2"/>
            <a:r>
              <a:rPr lang="zh-CN" altLang="en-US" dirty="0"/>
              <a:t>“哲学被写在一本大书上，这本书一直摊开在我们眼前（我说的就是宇宙），但如若不理解书写它的语言、不了解刻画它的字母，就无法将它读懂。这语言就是数学，这字母就是三角、圆和其他几何图形。没有它们，你就不可能读懂一个字；没有它们，人类将只能徘徊于黑暗的迷宫。”</a:t>
            </a:r>
            <a:r>
              <a:rPr lang="en-US" altLang="zh-CN" dirty="0"/>
              <a:t>——</a:t>
            </a:r>
            <a:r>
              <a:rPr lang="zh-CN" altLang="en-US" dirty="0"/>
              <a:t>试金者（</a:t>
            </a:r>
            <a:r>
              <a:rPr lang="en-US" altLang="zh-CN" dirty="0"/>
              <a:t>1623</a:t>
            </a:r>
            <a:r>
              <a:rPr lang="zh-CN" altLang="en-US" dirty="0"/>
              <a:t>）</a:t>
            </a:r>
            <a:endParaRPr lang="en-US" altLang="zh-CN" dirty="0"/>
          </a:p>
          <a:p>
            <a:pPr lvl="2"/>
            <a:r>
              <a:rPr lang="zh-CN" altLang="en-US" dirty="0" smtClean="0"/>
              <a:t>望远镜功用之争：滤除假象</a:t>
            </a:r>
            <a:endParaRPr lang="en-US" altLang="zh-CN" dirty="0" smtClean="0"/>
          </a:p>
          <a:p>
            <a:pPr lvl="2"/>
            <a:r>
              <a:rPr lang="zh-CN" altLang="en-US" dirty="0" smtClean="0"/>
              <a:t>改进亚氏归纳方法：通过人为手段排除假象</a:t>
            </a:r>
            <a:r>
              <a:rPr lang="en-US" altLang="zh-CN" dirty="0" smtClean="0"/>
              <a:t>——</a:t>
            </a:r>
            <a:r>
              <a:rPr lang="zh-CN" altLang="en-US" dirty="0" smtClean="0"/>
              <a:t>实验</a:t>
            </a:r>
            <a:endParaRPr lang="en-US" altLang="zh-CN" dirty="0"/>
          </a:p>
          <a:p>
            <a:pPr lvl="1"/>
            <a:r>
              <a:rPr lang="zh-CN" altLang="en-US" dirty="0" smtClean="0"/>
              <a:t>双重真理论</a:t>
            </a:r>
            <a:endParaRPr lang="en-US" altLang="zh-CN" dirty="0" smtClean="0"/>
          </a:p>
          <a:p>
            <a:endParaRPr lang="en-US" altLang="zh-CN" dirty="0" smtClean="0"/>
          </a:p>
          <a:p>
            <a:endParaRPr lang="zh-CN" altLang="en-US" dirty="0"/>
          </a:p>
        </p:txBody>
      </p:sp>
      <p:pic>
        <p:nvPicPr>
          <p:cNvPr id="4" name="Picture 3" descr="F:\DCIM\IMG_684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0"/>
            <a:ext cx="2411760" cy="361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4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五、伽利略</a:t>
            </a:r>
          </a:p>
        </p:txBody>
      </p:sp>
      <p:sp>
        <p:nvSpPr>
          <p:cNvPr id="3" name="内容占位符 2"/>
          <p:cNvSpPr>
            <a:spLocks noGrp="1"/>
          </p:cNvSpPr>
          <p:nvPr>
            <p:ph idx="1"/>
          </p:nvPr>
        </p:nvSpPr>
        <p:spPr/>
        <p:txBody>
          <a:bodyPr/>
          <a:lstStyle/>
          <a:p>
            <a:r>
              <a:rPr lang="zh-CN" altLang="en-US" dirty="0" smtClean="0"/>
              <a:t>贡献</a:t>
            </a:r>
            <a:endParaRPr lang="en-US" altLang="zh-CN" dirty="0" smtClean="0"/>
          </a:p>
          <a:p>
            <a:pPr lvl="1"/>
            <a:r>
              <a:rPr lang="zh-CN" altLang="en-US" dirty="0"/>
              <a:t>方法创新</a:t>
            </a:r>
            <a:endParaRPr lang="en-US" altLang="zh-CN" dirty="0"/>
          </a:p>
          <a:p>
            <a:pPr lvl="2"/>
            <a:r>
              <a:rPr lang="zh-CN" altLang="en-US" dirty="0"/>
              <a:t>数学和实验的</a:t>
            </a:r>
            <a:r>
              <a:rPr lang="zh-CN" altLang="en-US" dirty="0" smtClean="0"/>
              <a:t>结合</a:t>
            </a:r>
            <a:r>
              <a:rPr lang="en-US" altLang="zh-CN" dirty="0" smtClean="0"/>
              <a:t>——</a:t>
            </a:r>
            <a:r>
              <a:rPr lang="zh-CN" altLang="en-US" dirty="0" smtClean="0"/>
              <a:t>定量实验</a:t>
            </a:r>
            <a:endParaRPr lang="en-US" altLang="zh-CN" dirty="0"/>
          </a:p>
          <a:p>
            <a:pPr lvl="3"/>
            <a:r>
              <a:rPr lang="zh-CN" altLang="en-US" dirty="0"/>
              <a:t>斜面实验：滴水计时；实验与思辨相结合</a:t>
            </a:r>
            <a:endParaRPr lang="en-US" altLang="zh-CN" dirty="0"/>
          </a:p>
          <a:p>
            <a:pPr lvl="3"/>
            <a:r>
              <a:rPr lang="zh-CN" altLang="en-US" dirty="0"/>
              <a:t>奠定现代物理方法</a:t>
            </a:r>
            <a:endParaRPr lang="en-US" altLang="zh-CN" dirty="0"/>
          </a:p>
          <a:p>
            <a:pPr lvl="2"/>
            <a:r>
              <a:rPr lang="zh-CN" altLang="en-US" dirty="0"/>
              <a:t>思辨</a:t>
            </a:r>
            <a:r>
              <a:rPr lang="en-US" altLang="zh-CN" dirty="0"/>
              <a:t>-</a:t>
            </a:r>
            <a:r>
              <a:rPr lang="zh-CN" altLang="en-US" dirty="0"/>
              <a:t>理想实验方法</a:t>
            </a:r>
            <a:endParaRPr lang="en-US" altLang="zh-CN" dirty="0"/>
          </a:p>
          <a:p>
            <a:pPr lvl="3"/>
            <a:r>
              <a:rPr lang="zh-CN" altLang="en-US" dirty="0"/>
              <a:t>落体实验</a:t>
            </a:r>
            <a:r>
              <a:rPr lang="zh-CN" altLang="en-US" dirty="0" smtClean="0"/>
              <a:t>传说</a:t>
            </a:r>
            <a:endParaRPr lang="en-US" altLang="zh-CN" dirty="0" smtClean="0"/>
          </a:p>
          <a:p>
            <a:pPr lvl="4"/>
            <a:r>
              <a:rPr lang="zh-CN" altLang="en-US" dirty="0" smtClean="0"/>
              <a:t>维维尼亚</a:t>
            </a:r>
            <a:r>
              <a:rPr lang="zh-CN" altLang="en-US" dirty="0"/>
              <a:t>的记载（</a:t>
            </a:r>
            <a:r>
              <a:rPr lang="en-US" altLang="zh-CN" dirty="0"/>
              <a:t>1590</a:t>
            </a:r>
            <a:r>
              <a:rPr lang="zh-CN" altLang="en-US" dirty="0"/>
              <a:t>）；</a:t>
            </a:r>
            <a:r>
              <a:rPr lang="fr-FR" altLang="zh-CN" dirty="0"/>
              <a:t> Simon Stevin </a:t>
            </a:r>
            <a:r>
              <a:rPr lang="en-US" altLang="zh-CN" dirty="0"/>
              <a:t>1586</a:t>
            </a:r>
          </a:p>
          <a:p>
            <a:pPr lvl="3"/>
            <a:r>
              <a:rPr lang="zh-CN" altLang="en-US" dirty="0"/>
              <a:t>相对性原理</a:t>
            </a:r>
            <a:endParaRPr lang="en-US" altLang="zh-CN" dirty="0"/>
          </a:p>
          <a:p>
            <a:pPr lvl="2"/>
            <a:r>
              <a:rPr lang="zh-CN" altLang="en-US" dirty="0"/>
              <a:t>天文观测</a:t>
            </a:r>
            <a:r>
              <a:rPr lang="en-US" altLang="zh-CN" dirty="0"/>
              <a:t>-</a:t>
            </a:r>
            <a:r>
              <a:rPr lang="zh-CN" altLang="en-US" dirty="0"/>
              <a:t>实验</a:t>
            </a:r>
            <a:r>
              <a:rPr lang="en-US" altLang="zh-CN" dirty="0"/>
              <a:t>-</a:t>
            </a:r>
            <a:r>
              <a:rPr lang="zh-CN" altLang="en-US" dirty="0"/>
              <a:t>数学：月上和月下世界的统一</a:t>
            </a:r>
          </a:p>
          <a:p>
            <a:endParaRPr lang="zh-CN" altLang="en-US" dirty="0"/>
          </a:p>
        </p:txBody>
      </p:sp>
    </p:spTree>
    <p:extLst>
      <p:ext uri="{BB962C8B-B14F-4D97-AF65-F5344CB8AC3E}">
        <p14:creationId xmlns:p14="http://schemas.microsoft.com/office/powerpoint/2010/main" val="278249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五、伽利略</a:t>
            </a:r>
          </a:p>
        </p:txBody>
      </p:sp>
      <p:sp>
        <p:nvSpPr>
          <p:cNvPr id="3" name="内容占位符 2"/>
          <p:cNvSpPr>
            <a:spLocks noGrp="1"/>
          </p:cNvSpPr>
          <p:nvPr>
            <p:ph idx="1"/>
          </p:nvPr>
        </p:nvSpPr>
        <p:spPr>
          <a:xfrm>
            <a:off x="755576" y="1628800"/>
            <a:ext cx="7931224" cy="5112568"/>
          </a:xfrm>
        </p:spPr>
        <p:txBody>
          <a:bodyPr>
            <a:normAutofit/>
          </a:bodyPr>
          <a:lstStyle/>
          <a:p>
            <a:pPr lvl="1"/>
            <a:r>
              <a:rPr lang="zh-CN" altLang="en-US" dirty="0" smtClean="0"/>
              <a:t>其他贡献</a:t>
            </a:r>
            <a:endParaRPr lang="en-US" altLang="zh-CN" dirty="0" smtClean="0"/>
          </a:p>
          <a:p>
            <a:pPr lvl="2"/>
            <a:r>
              <a:rPr lang="zh-CN" altLang="en-US" dirty="0"/>
              <a:t>经典力学的奠基人</a:t>
            </a:r>
            <a:endParaRPr lang="en-US" altLang="zh-CN" dirty="0"/>
          </a:p>
          <a:p>
            <a:pPr lvl="3"/>
            <a:r>
              <a:rPr lang="zh-CN" altLang="en-US" dirty="0"/>
              <a:t>惯性定律（第一定律）；加速度概念及力与运动关系（第二定律）；落体定律；相对性原理；抛体运动</a:t>
            </a:r>
            <a:endParaRPr lang="en-US" altLang="zh-CN" dirty="0"/>
          </a:p>
          <a:p>
            <a:pPr lvl="2"/>
            <a:r>
              <a:rPr lang="zh-CN" altLang="en-US" dirty="0"/>
              <a:t>结构力学</a:t>
            </a:r>
            <a:endParaRPr lang="en-US" altLang="zh-CN" dirty="0"/>
          </a:p>
          <a:p>
            <a:pPr lvl="3"/>
            <a:r>
              <a:rPr lang="zh-CN" altLang="en-US" dirty="0"/>
              <a:t>梁的弯曲实验；尺寸与机械强度的数学关系</a:t>
            </a:r>
            <a:endParaRPr lang="en-US" altLang="zh-CN" dirty="0"/>
          </a:p>
          <a:p>
            <a:pPr lvl="2"/>
            <a:r>
              <a:rPr lang="zh-CN" altLang="en-US" dirty="0"/>
              <a:t>发明创造</a:t>
            </a:r>
            <a:endParaRPr lang="en-US" altLang="zh-CN" dirty="0"/>
          </a:p>
          <a:p>
            <a:pPr lvl="3"/>
            <a:r>
              <a:rPr lang="zh-CN" altLang="en-US" dirty="0"/>
              <a:t>望远镜（光栅）、温度计、单摆等时性</a:t>
            </a:r>
            <a:endParaRPr lang="en-US" altLang="zh-CN" dirty="0"/>
          </a:p>
          <a:p>
            <a:pPr lvl="2"/>
            <a:r>
              <a:rPr lang="zh-CN" altLang="en-US" dirty="0"/>
              <a:t>天文学</a:t>
            </a:r>
            <a:endParaRPr lang="en-US" altLang="zh-CN" dirty="0"/>
          </a:p>
          <a:p>
            <a:pPr lvl="3"/>
            <a:r>
              <a:rPr lang="zh-CN" altLang="en-US" dirty="0"/>
              <a:t>望远镜观测第一人</a:t>
            </a:r>
            <a:endParaRPr lang="en-US" altLang="zh-CN" dirty="0"/>
          </a:p>
          <a:p>
            <a:pPr lvl="3"/>
            <a:r>
              <a:rPr lang="zh-CN" altLang="en-US" dirty="0"/>
              <a:t>月球表面、太阳黑子、金星盈亏、木星卫星、土星环、银河的真面目</a:t>
            </a:r>
            <a:endParaRPr lang="en-US" altLang="zh-CN" dirty="0"/>
          </a:p>
          <a:p>
            <a:pPr lvl="1"/>
            <a:endParaRPr lang="en-US" altLang="zh-CN" dirty="0" smtClean="0"/>
          </a:p>
          <a:p>
            <a:endParaRPr lang="zh-CN" altLang="en-US" dirty="0"/>
          </a:p>
        </p:txBody>
      </p:sp>
    </p:spTree>
    <p:extLst>
      <p:ext uri="{BB962C8B-B14F-4D97-AF65-F5344CB8AC3E}">
        <p14:creationId xmlns:p14="http://schemas.microsoft.com/office/powerpoint/2010/main" val="89603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五、伽利略</a:t>
            </a:r>
          </a:p>
        </p:txBody>
      </p:sp>
      <p:sp>
        <p:nvSpPr>
          <p:cNvPr id="3" name="内容占位符 2"/>
          <p:cNvSpPr>
            <a:spLocks noGrp="1"/>
          </p:cNvSpPr>
          <p:nvPr>
            <p:ph idx="1"/>
          </p:nvPr>
        </p:nvSpPr>
        <p:spPr>
          <a:xfrm>
            <a:off x="827584" y="1556792"/>
            <a:ext cx="7920880" cy="5112568"/>
          </a:xfrm>
        </p:spPr>
        <p:txBody>
          <a:bodyPr>
            <a:normAutofit fontScale="92500" lnSpcReduction="10000"/>
          </a:bodyPr>
          <a:lstStyle/>
          <a:p>
            <a:r>
              <a:rPr lang="zh-CN" altLang="en-US" dirty="0" smtClean="0"/>
              <a:t>支持日心说</a:t>
            </a:r>
            <a:endParaRPr lang="en-US" altLang="zh-CN" dirty="0" smtClean="0"/>
          </a:p>
          <a:p>
            <a:pPr lvl="1"/>
            <a:r>
              <a:rPr lang="zh-CN" altLang="en-US" dirty="0" smtClean="0"/>
              <a:t>对宗教与科学的态度：上帝书写了两本伟大著作</a:t>
            </a:r>
            <a:endParaRPr lang="en-US" altLang="zh-CN" dirty="0" smtClean="0"/>
          </a:p>
          <a:p>
            <a:pPr lvl="1"/>
            <a:r>
              <a:rPr lang="zh-CN" altLang="en-US" dirty="0" smtClean="0"/>
              <a:t>关于行星及月球运动的一系列</a:t>
            </a:r>
            <a:r>
              <a:rPr lang="zh-CN" altLang="en-US" dirty="0"/>
              <a:t>观测</a:t>
            </a:r>
            <a:r>
              <a:rPr lang="zh-CN" altLang="en-US" dirty="0" smtClean="0"/>
              <a:t>事实</a:t>
            </a:r>
            <a:endParaRPr lang="en-US" altLang="zh-CN" dirty="0" smtClean="0"/>
          </a:p>
          <a:p>
            <a:pPr lvl="1"/>
            <a:r>
              <a:rPr lang="zh-CN" altLang="en-US" dirty="0" smtClean="0"/>
              <a:t>土星卫星的发现（微型太阳系）</a:t>
            </a:r>
            <a:endParaRPr lang="en-US" altLang="zh-CN" dirty="0" smtClean="0"/>
          </a:p>
          <a:p>
            <a:pPr lvl="1"/>
            <a:r>
              <a:rPr lang="zh-CN" altLang="en-US" dirty="0"/>
              <a:t>潮汐</a:t>
            </a:r>
            <a:r>
              <a:rPr lang="zh-CN" altLang="en-US" dirty="0" smtClean="0"/>
              <a:t>理论</a:t>
            </a:r>
            <a:endParaRPr lang="en-US" altLang="zh-CN" dirty="0" smtClean="0"/>
          </a:p>
          <a:p>
            <a:pPr lvl="2"/>
            <a:r>
              <a:rPr lang="zh-CN" altLang="en-US" dirty="0"/>
              <a:t>认为</a:t>
            </a:r>
            <a:r>
              <a:rPr lang="zh-CN" altLang="en-US" dirty="0" smtClean="0"/>
              <a:t>潮汐来自地球运动及海水的惯性效应</a:t>
            </a:r>
            <a:endParaRPr lang="en-US" altLang="zh-CN" dirty="0" smtClean="0"/>
          </a:p>
          <a:p>
            <a:pPr lvl="2"/>
            <a:r>
              <a:rPr lang="zh-CN" altLang="en-US" dirty="0"/>
              <a:t>反对开普勒的月球引力说</a:t>
            </a:r>
            <a:endParaRPr lang="en-US" altLang="zh-CN" dirty="0"/>
          </a:p>
          <a:p>
            <a:pPr lvl="1"/>
            <a:r>
              <a:rPr lang="zh-CN" altLang="en-US" dirty="0" smtClean="0"/>
              <a:t>坚信正圆轨道理论；反对彗星</a:t>
            </a:r>
            <a:endParaRPr lang="en-US" altLang="zh-CN" dirty="0" smtClean="0"/>
          </a:p>
          <a:p>
            <a:pPr lvl="1"/>
            <a:r>
              <a:rPr lang="en-US" altLang="zh-CN" dirty="0" smtClean="0"/>
              <a:t>《</a:t>
            </a:r>
            <a:r>
              <a:rPr lang="zh-CN" altLang="en-US" dirty="0" smtClean="0"/>
              <a:t>对话</a:t>
            </a:r>
            <a:r>
              <a:rPr lang="en-US" altLang="zh-CN" dirty="0" smtClean="0"/>
              <a:t>》</a:t>
            </a:r>
            <a:r>
              <a:rPr lang="zh-CN" altLang="en-US" dirty="0" smtClean="0"/>
              <a:t>（</a:t>
            </a:r>
            <a:r>
              <a:rPr lang="en-US" altLang="zh-CN" dirty="0" smtClean="0"/>
              <a:t>1632</a:t>
            </a:r>
            <a:r>
              <a:rPr lang="zh-CN" altLang="en-US" dirty="0" smtClean="0"/>
              <a:t>）；</a:t>
            </a:r>
            <a:r>
              <a:rPr lang="en-US" altLang="zh-CN" dirty="0" smtClean="0"/>
              <a:t>1633</a:t>
            </a:r>
            <a:r>
              <a:rPr lang="zh-CN" altLang="en-US" dirty="0" smtClean="0"/>
              <a:t>年审判</a:t>
            </a:r>
            <a:endParaRPr lang="en-US" altLang="zh-CN" dirty="0" smtClean="0"/>
          </a:p>
          <a:p>
            <a:r>
              <a:rPr lang="zh-CN" altLang="en-US" dirty="0" smtClean="0"/>
              <a:t>猫眼（</a:t>
            </a:r>
            <a:r>
              <a:rPr lang="fr-FR" altLang="zh-CN" dirty="0" smtClean="0"/>
              <a:t> </a:t>
            </a:r>
            <a:r>
              <a:rPr lang="fr-FR" altLang="zh-CN" dirty="0"/>
              <a:t>Lincei </a:t>
            </a:r>
            <a:r>
              <a:rPr lang="zh-CN" altLang="en-US" dirty="0" smtClean="0"/>
              <a:t>）学院（</a:t>
            </a:r>
            <a:r>
              <a:rPr lang="en-US" altLang="zh-CN" dirty="0" smtClean="0"/>
              <a:t>1603-1651</a:t>
            </a:r>
            <a:r>
              <a:rPr lang="zh-CN" altLang="en-US" dirty="0" smtClean="0"/>
              <a:t>）</a:t>
            </a:r>
            <a:endParaRPr lang="en-US" altLang="zh-CN" dirty="0" smtClean="0"/>
          </a:p>
          <a:p>
            <a:pPr lvl="1"/>
            <a:r>
              <a:rPr lang="en-US" altLang="zh-CN" dirty="0"/>
              <a:t>Federico </a:t>
            </a:r>
            <a:r>
              <a:rPr lang="en-US" altLang="zh-CN" dirty="0" err="1" smtClean="0"/>
              <a:t>Cesi</a:t>
            </a:r>
            <a:r>
              <a:rPr lang="zh-CN" altLang="en-US" dirty="0" smtClean="0"/>
              <a:t>（</a:t>
            </a:r>
            <a:r>
              <a:rPr lang="en-US" altLang="zh-CN" dirty="0" smtClean="0"/>
              <a:t>1585-1630</a:t>
            </a:r>
            <a:r>
              <a:rPr lang="zh-CN" altLang="en-US" dirty="0" smtClean="0"/>
              <a:t>）</a:t>
            </a:r>
            <a:endParaRPr lang="en-US" altLang="zh-CN" dirty="0" smtClean="0"/>
          </a:p>
          <a:p>
            <a:pPr lvl="1"/>
            <a:r>
              <a:rPr lang="zh-CN" altLang="en-US" dirty="0"/>
              <a:t>伽利略的</a:t>
            </a:r>
            <a:r>
              <a:rPr lang="zh-CN" altLang="en-US" dirty="0" smtClean="0"/>
              <a:t>加入（</a:t>
            </a:r>
            <a:r>
              <a:rPr lang="en-US" altLang="zh-CN" dirty="0" smtClean="0"/>
              <a:t>1611</a:t>
            </a:r>
            <a:r>
              <a:rPr lang="zh-CN" altLang="en-US" dirty="0" smtClean="0"/>
              <a:t>）</a:t>
            </a:r>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4010025"/>
            <a:ext cx="209550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64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六、笛卡尔和机械论</a:t>
            </a:r>
          </a:p>
        </p:txBody>
      </p:sp>
      <p:sp>
        <p:nvSpPr>
          <p:cNvPr id="3" name="内容占位符 2"/>
          <p:cNvSpPr>
            <a:spLocks noGrp="1"/>
          </p:cNvSpPr>
          <p:nvPr>
            <p:ph idx="1"/>
          </p:nvPr>
        </p:nvSpPr>
        <p:spPr>
          <a:xfrm>
            <a:off x="914400" y="1628800"/>
            <a:ext cx="7772400" cy="4968552"/>
          </a:xfrm>
        </p:spPr>
        <p:txBody>
          <a:bodyPr>
            <a:normAutofit lnSpcReduction="10000"/>
          </a:bodyPr>
          <a:lstStyle/>
          <a:p>
            <a:r>
              <a:rPr lang="zh-CN" altLang="en-US" dirty="0"/>
              <a:t>笛卡尔（</a:t>
            </a:r>
            <a:r>
              <a:rPr lang="en-US" altLang="zh-CN" dirty="0"/>
              <a:t>1596-1650</a:t>
            </a:r>
            <a:r>
              <a:rPr lang="zh-CN" altLang="en-US" dirty="0"/>
              <a:t>）</a:t>
            </a:r>
            <a:endParaRPr lang="en-US" altLang="zh-CN" dirty="0"/>
          </a:p>
          <a:p>
            <a:pPr lvl="1"/>
            <a:r>
              <a:rPr lang="zh-CN" altLang="en-US" dirty="0"/>
              <a:t>早年求学于耶稣会学校</a:t>
            </a:r>
            <a:r>
              <a:rPr lang="zh-CN" altLang="en-US" dirty="0" smtClean="0"/>
              <a:t>；</a:t>
            </a:r>
            <a:endParaRPr lang="en-US" altLang="zh-CN" dirty="0" smtClean="0"/>
          </a:p>
          <a:p>
            <a:pPr lvl="1"/>
            <a:r>
              <a:rPr lang="zh-CN" altLang="en-US" dirty="0" smtClean="0"/>
              <a:t>加入</a:t>
            </a:r>
            <a:r>
              <a:rPr lang="zh-CN" altLang="en-US" dirty="0"/>
              <a:t>荷兰军队反对西班牙（</a:t>
            </a:r>
            <a:r>
              <a:rPr lang="en-US" altLang="zh-CN" dirty="0"/>
              <a:t>1618-1621</a:t>
            </a:r>
            <a:r>
              <a:rPr lang="zh-CN" altLang="en-US" dirty="0"/>
              <a:t>）</a:t>
            </a:r>
            <a:r>
              <a:rPr lang="zh-CN" altLang="en-US" dirty="0" smtClean="0"/>
              <a:t>；</a:t>
            </a:r>
            <a:endParaRPr lang="en-US" altLang="zh-CN" dirty="0" smtClean="0"/>
          </a:p>
          <a:p>
            <a:pPr lvl="1"/>
            <a:r>
              <a:rPr lang="zh-CN" altLang="en-US" dirty="0" smtClean="0"/>
              <a:t>游历</a:t>
            </a:r>
            <a:r>
              <a:rPr lang="zh-CN" altLang="en-US" dirty="0"/>
              <a:t>欧洲、迁居意大利、巴黎（</a:t>
            </a:r>
            <a:r>
              <a:rPr lang="en-US" altLang="zh-CN" dirty="0"/>
              <a:t>1622-1628</a:t>
            </a:r>
            <a:r>
              <a:rPr lang="zh-CN" altLang="en-US" dirty="0"/>
              <a:t>）</a:t>
            </a:r>
            <a:r>
              <a:rPr lang="zh-CN" altLang="en-US" dirty="0" smtClean="0"/>
              <a:t>；</a:t>
            </a:r>
            <a:endParaRPr lang="en-US" altLang="zh-CN" dirty="0" smtClean="0"/>
          </a:p>
          <a:p>
            <a:pPr lvl="1"/>
            <a:r>
              <a:rPr lang="zh-CN" altLang="en-US" dirty="0" smtClean="0"/>
              <a:t>定居</a:t>
            </a:r>
            <a:r>
              <a:rPr lang="zh-CN" altLang="en-US" dirty="0"/>
              <a:t>荷兰；瑞典之行（</a:t>
            </a:r>
            <a:r>
              <a:rPr lang="en-US" altLang="zh-CN" dirty="0"/>
              <a:t>1649</a:t>
            </a:r>
            <a:r>
              <a:rPr lang="zh-CN" altLang="en-US" dirty="0"/>
              <a:t>）</a:t>
            </a:r>
            <a:endParaRPr lang="en-US" altLang="zh-CN" dirty="0"/>
          </a:p>
          <a:p>
            <a:r>
              <a:rPr lang="zh-CN" altLang="en-US" dirty="0"/>
              <a:t>二元论哲学</a:t>
            </a:r>
            <a:endParaRPr lang="en-US" altLang="zh-CN" dirty="0"/>
          </a:p>
          <a:p>
            <a:pPr lvl="1"/>
            <a:r>
              <a:rPr lang="zh-CN" altLang="en-US" dirty="0"/>
              <a:t>精神</a:t>
            </a:r>
            <a:r>
              <a:rPr lang="zh-CN" altLang="en-US" dirty="0" smtClean="0"/>
              <a:t>：理性主义</a:t>
            </a:r>
            <a:r>
              <a:rPr lang="zh-CN" altLang="en-US" dirty="0"/>
              <a:t>（唯理论）、思辨</a:t>
            </a:r>
            <a:r>
              <a:rPr lang="zh-CN" altLang="en-US" dirty="0" smtClean="0"/>
              <a:t>哲学</a:t>
            </a:r>
            <a:endParaRPr lang="en-US" altLang="zh-CN" dirty="0" smtClean="0"/>
          </a:p>
          <a:p>
            <a:pPr lvl="2"/>
            <a:r>
              <a:rPr lang="zh-CN" altLang="en-US" dirty="0" smtClean="0"/>
              <a:t>理性</a:t>
            </a:r>
            <a:r>
              <a:rPr lang="zh-CN" altLang="en-US" dirty="0"/>
              <a:t>比感官更可靠；我思故我在</a:t>
            </a:r>
            <a:endParaRPr lang="en-US" altLang="zh-CN" dirty="0"/>
          </a:p>
          <a:p>
            <a:pPr lvl="1"/>
            <a:r>
              <a:rPr lang="zh-CN" altLang="en-US" dirty="0"/>
              <a:t>物质：机械论</a:t>
            </a:r>
            <a:r>
              <a:rPr lang="zh-CN" altLang="en-US" dirty="0" smtClean="0"/>
              <a:t>自然观</a:t>
            </a:r>
            <a:endParaRPr lang="en-US" altLang="zh-CN" dirty="0" smtClean="0"/>
          </a:p>
          <a:p>
            <a:pPr lvl="2"/>
            <a:r>
              <a:rPr lang="zh-CN" altLang="en-US" dirty="0" smtClean="0"/>
              <a:t>所有</a:t>
            </a:r>
            <a:r>
              <a:rPr lang="zh-CN" altLang="en-US" dirty="0"/>
              <a:t>物质的</a:t>
            </a:r>
            <a:r>
              <a:rPr lang="zh-CN" altLang="en-US" dirty="0" smtClean="0"/>
              <a:t>东西，都是</a:t>
            </a:r>
            <a:r>
              <a:rPr lang="zh-CN" altLang="en-US" dirty="0"/>
              <a:t>为同一机械规律所支配的机器</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2"/>
            <a:ext cx="2051720" cy="1930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49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一、科学</a:t>
            </a:r>
            <a:r>
              <a:rPr lang="zh-CN" altLang="en-US" dirty="0" smtClean="0"/>
              <a:t>革命的条件</a:t>
            </a:r>
            <a:endParaRPr lang="zh-CN" altLang="en-US" dirty="0"/>
          </a:p>
        </p:txBody>
      </p:sp>
      <p:sp>
        <p:nvSpPr>
          <p:cNvPr id="3" name="内容占位符 2"/>
          <p:cNvSpPr>
            <a:spLocks noGrp="1"/>
          </p:cNvSpPr>
          <p:nvPr>
            <p:ph idx="1"/>
          </p:nvPr>
        </p:nvSpPr>
        <p:spPr>
          <a:xfrm>
            <a:off x="914400" y="1556792"/>
            <a:ext cx="7772400" cy="4798768"/>
          </a:xfrm>
        </p:spPr>
        <p:txBody>
          <a:bodyPr>
            <a:normAutofit/>
          </a:bodyPr>
          <a:lstStyle/>
          <a:p>
            <a:r>
              <a:rPr lang="zh-CN" altLang="en-US" dirty="0" smtClean="0"/>
              <a:t>学术系统和学者队伍</a:t>
            </a:r>
            <a:endParaRPr lang="en-US" altLang="zh-CN" dirty="0" smtClean="0"/>
          </a:p>
          <a:p>
            <a:pPr lvl="1"/>
            <a:r>
              <a:rPr lang="zh-CN" altLang="en-US" dirty="0" smtClean="0"/>
              <a:t>教会</a:t>
            </a:r>
            <a:endParaRPr lang="en-US" altLang="zh-CN" dirty="0" smtClean="0"/>
          </a:p>
          <a:p>
            <a:pPr lvl="2"/>
            <a:r>
              <a:rPr lang="zh-CN" altLang="en-US" dirty="0" smtClean="0"/>
              <a:t>教会学校、教会各级机构</a:t>
            </a:r>
            <a:endParaRPr lang="en-US" altLang="zh-CN" dirty="0"/>
          </a:p>
          <a:p>
            <a:pPr lvl="1"/>
            <a:r>
              <a:rPr lang="zh-CN" altLang="en-US" dirty="0" smtClean="0"/>
              <a:t>大学</a:t>
            </a:r>
            <a:endParaRPr lang="en-US" altLang="zh-CN" dirty="0" smtClean="0"/>
          </a:p>
          <a:p>
            <a:pPr lvl="2"/>
            <a:r>
              <a:rPr lang="zh-CN" altLang="en-US" dirty="0" smtClean="0"/>
              <a:t>至</a:t>
            </a:r>
            <a:r>
              <a:rPr lang="en-US" altLang="zh-CN" dirty="0" smtClean="0"/>
              <a:t>1500</a:t>
            </a:r>
            <a:r>
              <a:rPr lang="zh-CN" altLang="en-US" dirty="0" smtClean="0"/>
              <a:t>年，全欧已建立</a:t>
            </a:r>
            <a:r>
              <a:rPr lang="en-US" altLang="zh-CN" dirty="0" smtClean="0"/>
              <a:t>80</a:t>
            </a:r>
            <a:r>
              <a:rPr lang="zh-CN" altLang="en-US" dirty="0" smtClean="0"/>
              <a:t>余所大学</a:t>
            </a:r>
            <a:endParaRPr lang="en-US" altLang="zh-CN" dirty="0" smtClean="0"/>
          </a:p>
          <a:p>
            <a:pPr lvl="2"/>
            <a:r>
              <a:rPr lang="zh-CN" altLang="en-US" dirty="0" smtClean="0"/>
              <a:t>设立数学、哲学、神学、法学等教授职位</a:t>
            </a:r>
            <a:endParaRPr lang="en-US" altLang="zh-CN" dirty="0" smtClean="0"/>
          </a:p>
          <a:p>
            <a:pPr lvl="1"/>
            <a:r>
              <a:rPr lang="zh-CN" altLang="en-US" dirty="0" smtClean="0"/>
              <a:t>宫廷系统</a:t>
            </a:r>
            <a:endParaRPr lang="en-US" altLang="zh-CN" dirty="0" smtClean="0"/>
          </a:p>
          <a:p>
            <a:pPr lvl="2"/>
            <a:r>
              <a:rPr lang="zh-CN" altLang="en-US" dirty="0"/>
              <a:t>皇家</a:t>
            </a:r>
            <a:r>
              <a:rPr lang="zh-CN" altLang="en-US" dirty="0" smtClean="0"/>
              <a:t>天文台、御医、私人顾问（家庭教师）</a:t>
            </a:r>
            <a:endParaRPr lang="en-US" altLang="zh-CN" dirty="0" smtClean="0"/>
          </a:p>
          <a:p>
            <a:pPr lvl="1"/>
            <a:r>
              <a:rPr lang="zh-CN" altLang="en-US" dirty="0" smtClean="0"/>
              <a:t>其他</a:t>
            </a:r>
            <a:endParaRPr lang="en-US" altLang="zh-CN" dirty="0"/>
          </a:p>
          <a:p>
            <a:pPr lvl="2"/>
            <a:r>
              <a:rPr lang="zh-CN" altLang="en-US" dirty="0" smtClean="0"/>
              <a:t>贵族、官员、富有的有闲阶层</a:t>
            </a:r>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3078055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32656"/>
            <a:ext cx="7772400" cy="914400"/>
          </a:xfrm>
        </p:spPr>
        <p:txBody>
          <a:bodyPr/>
          <a:lstStyle/>
          <a:p>
            <a:r>
              <a:rPr lang="zh-CN" altLang="en-US" dirty="0"/>
              <a:t>六、笛卡尔和机械论</a:t>
            </a:r>
          </a:p>
        </p:txBody>
      </p:sp>
      <p:sp>
        <p:nvSpPr>
          <p:cNvPr id="3" name="内容占位符 2"/>
          <p:cNvSpPr>
            <a:spLocks noGrp="1"/>
          </p:cNvSpPr>
          <p:nvPr>
            <p:ph idx="1"/>
          </p:nvPr>
        </p:nvSpPr>
        <p:spPr>
          <a:xfrm>
            <a:off x="251520" y="1268760"/>
            <a:ext cx="8892480" cy="5431536"/>
          </a:xfrm>
        </p:spPr>
        <p:txBody>
          <a:bodyPr>
            <a:normAutofit/>
          </a:bodyPr>
          <a:lstStyle/>
          <a:p>
            <a:r>
              <a:rPr lang="zh-CN" altLang="en-US" dirty="0"/>
              <a:t>科学成就</a:t>
            </a:r>
            <a:endParaRPr lang="en-US" altLang="zh-CN" dirty="0"/>
          </a:p>
          <a:p>
            <a:pPr lvl="1"/>
            <a:r>
              <a:rPr lang="zh-CN" altLang="en-US" dirty="0"/>
              <a:t>解析几何</a:t>
            </a:r>
            <a:endParaRPr lang="en-US" altLang="zh-CN" dirty="0"/>
          </a:p>
          <a:p>
            <a:pPr lvl="1"/>
            <a:r>
              <a:rPr lang="zh-CN" altLang="en-US" dirty="0"/>
              <a:t>物理学</a:t>
            </a:r>
            <a:endParaRPr lang="en-US" altLang="zh-CN" dirty="0"/>
          </a:p>
          <a:p>
            <a:pPr lvl="2"/>
            <a:r>
              <a:rPr lang="zh-CN" altLang="en-US" dirty="0"/>
              <a:t>运动学的</a:t>
            </a:r>
            <a:r>
              <a:rPr lang="zh-CN" altLang="en-US" dirty="0" smtClean="0"/>
              <a:t>发展</a:t>
            </a:r>
            <a:endParaRPr lang="en-US" altLang="zh-CN" dirty="0" smtClean="0"/>
          </a:p>
          <a:p>
            <a:pPr lvl="3"/>
            <a:r>
              <a:rPr lang="zh-CN" altLang="en-US" dirty="0" smtClean="0"/>
              <a:t>相对性原理</a:t>
            </a:r>
            <a:r>
              <a:rPr lang="zh-CN" altLang="en-US" dirty="0"/>
              <a:t>；惯性定律；动量守恒（碰撞问题）；离心力</a:t>
            </a:r>
            <a:endParaRPr lang="en-US" altLang="zh-CN" dirty="0"/>
          </a:p>
          <a:p>
            <a:pPr lvl="2"/>
            <a:r>
              <a:rPr lang="zh-CN" altLang="en-US" dirty="0" smtClean="0"/>
              <a:t>光学</a:t>
            </a:r>
            <a:endParaRPr lang="en-US" altLang="zh-CN" dirty="0" smtClean="0"/>
          </a:p>
          <a:p>
            <a:pPr lvl="3"/>
            <a:r>
              <a:rPr lang="zh-CN" altLang="en-US" dirty="0" smtClean="0"/>
              <a:t>几何光学</a:t>
            </a:r>
            <a:r>
              <a:rPr lang="zh-CN" altLang="en-US" dirty="0"/>
              <a:t>（透镜、折射定律</a:t>
            </a:r>
            <a:r>
              <a:rPr lang="zh-CN" altLang="en-US" dirty="0" smtClean="0"/>
              <a:t>）</a:t>
            </a:r>
            <a:endParaRPr lang="en-US" altLang="zh-CN" dirty="0" smtClean="0"/>
          </a:p>
          <a:p>
            <a:pPr lvl="3"/>
            <a:r>
              <a:rPr lang="zh-CN" altLang="en-US" dirty="0" smtClean="0"/>
              <a:t>光</a:t>
            </a:r>
            <a:r>
              <a:rPr lang="zh-CN" altLang="en-US" dirty="0"/>
              <a:t>的本质和传播（压力在以太中传播）</a:t>
            </a:r>
            <a:endParaRPr lang="en-US" altLang="zh-CN" dirty="0"/>
          </a:p>
          <a:p>
            <a:pPr lvl="1"/>
            <a:r>
              <a:rPr lang="zh-CN" altLang="en-US" dirty="0"/>
              <a:t>宇宙学</a:t>
            </a:r>
            <a:endParaRPr lang="en-US" altLang="zh-CN" dirty="0"/>
          </a:p>
          <a:p>
            <a:pPr lvl="2"/>
            <a:r>
              <a:rPr lang="zh-CN" altLang="en-US" dirty="0"/>
              <a:t>旋涡理论：恒星和星系起源于以太旋涡，以太旋涡带动物质转动，土火气三元素在离心力下分离构成行星与恒星</a:t>
            </a:r>
            <a:endParaRPr lang="en-US" altLang="zh-CN" dirty="0"/>
          </a:p>
          <a:p>
            <a:pPr lvl="1"/>
            <a:r>
              <a:rPr lang="zh-CN" altLang="en-US" dirty="0"/>
              <a:t>神经科学：刺激</a:t>
            </a:r>
            <a:r>
              <a:rPr lang="en-US" altLang="zh-CN" dirty="0"/>
              <a:t>-</a:t>
            </a:r>
            <a:r>
              <a:rPr lang="zh-CN" altLang="en-US" dirty="0"/>
              <a:t>反射假说</a:t>
            </a:r>
            <a:endParaRPr lang="en-US" altLang="zh-CN" dirty="0"/>
          </a:p>
          <a:p>
            <a:endParaRPr lang="zh-CN" altLang="en-US" dirty="0"/>
          </a:p>
        </p:txBody>
      </p:sp>
    </p:spTree>
    <p:extLst>
      <p:ext uri="{BB962C8B-B14F-4D97-AF65-F5344CB8AC3E}">
        <p14:creationId xmlns:p14="http://schemas.microsoft.com/office/powerpoint/2010/main" val="58518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六、笛卡尔和机械论</a:t>
            </a:r>
          </a:p>
        </p:txBody>
      </p:sp>
      <p:sp>
        <p:nvSpPr>
          <p:cNvPr id="3" name="内容占位符 2"/>
          <p:cNvSpPr>
            <a:spLocks noGrp="1"/>
          </p:cNvSpPr>
          <p:nvPr>
            <p:ph idx="1"/>
          </p:nvPr>
        </p:nvSpPr>
        <p:spPr>
          <a:xfrm>
            <a:off x="914400" y="1783560"/>
            <a:ext cx="7978080" cy="4572000"/>
          </a:xfrm>
        </p:spPr>
        <p:txBody>
          <a:bodyPr/>
          <a:lstStyle/>
          <a:p>
            <a:r>
              <a:rPr lang="zh-CN" altLang="en-US" dirty="0" smtClean="0"/>
              <a:t>科学方法论</a:t>
            </a:r>
            <a:endParaRPr lang="en-US" altLang="zh-CN" dirty="0" smtClean="0"/>
          </a:p>
          <a:p>
            <a:pPr lvl="1"/>
            <a:r>
              <a:rPr lang="zh-CN" altLang="en-US" dirty="0"/>
              <a:t>永远不接受任何我自己不清楚的真理（怀疑一切）</a:t>
            </a:r>
          </a:p>
          <a:p>
            <a:pPr lvl="1"/>
            <a:r>
              <a:rPr lang="zh-CN" altLang="en-US" dirty="0"/>
              <a:t>任何复杂问题都可分解成若干简单的小问题</a:t>
            </a:r>
          </a:p>
          <a:p>
            <a:pPr lvl="1"/>
            <a:r>
              <a:rPr lang="zh-CN" altLang="en-US" dirty="0"/>
              <a:t>从简单到复杂，先解决容易的问题</a:t>
            </a:r>
            <a:endParaRPr lang="en-US" altLang="zh-CN" dirty="0"/>
          </a:p>
          <a:p>
            <a:pPr lvl="1"/>
            <a:r>
              <a:rPr lang="zh-CN" altLang="en-US" dirty="0"/>
              <a:t>所有问题解决后，再综合检验，看是否完全，是否将问题彻底解决了。</a:t>
            </a:r>
            <a:endParaRPr lang="en-US" altLang="zh-CN" dirty="0"/>
          </a:p>
          <a:p>
            <a:pPr marL="768096" lvl="2" indent="0" algn="r">
              <a:buNone/>
            </a:pPr>
            <a:r>
              <a:rPr lang="en-US" altLang="zh-CN" dirty="0" smtClean="0"/>
              <a:t>——</a:t>
            </a:r>
            <a:r>
              <a:rPr lang="zh-CN" altLang="en-US" dirty="0" smtClean="0"/>
              <a:t>正确思维和发现科学真理的方法论（</a:t>
            </a:r>
            <a:r>
              <a:rPr lang="en-US" altLang="zh-CN" dirty="0" smtClean="0"/>
              <a:t>1637</a:t>
            </a:r>
            <a:r>
              <a:rPr lang="zh-CN" altLang="en-US" dirty="0" smtClean="0"/>
              <a:t>）</a:t>
            </a:r>
            <a:endParaRPr lang="en-US" altLang="zh-CN" dirty="0" smtClean="0"/>
          </a:p>
          <a:p>
            <a:r>
              <a:rPr lang="zh-CN" altLang="en-US" dirty="0"/>
              <a:t>后继者</a:t>
            </a:r>
            <a:endParaRPr lang="en-US" altLang="zh-CN" dirty="0"/>
          </a:p>
          <a:p>
            <a:pPr lvl="1"/>
            <a:r>
              <a:rPr lang="zh-CN" altLang="en-US" dirty="0"/>
              <a:t>惠更斯（</a:t>
            </a:r>
            <a:r>
              <a:rPr lang="en-US" altLang="zh-CN" dirty="0"/>
              <a:t>1629-1695</a:t>
            </a:r>
            <a:r>
              <a:rPr lang="zh-CN" altLang="en-US" dirty="0"/>
              <a:t>）、莱布尼兹（</a:t>
            </a:r>
            <a:r>
              <a:rPr lang="en-US" altLang="zh-CN" dirty="0"/>
              <a:t>1646-1716</a:t>
            </a:r>
            <a:r>
              <a:rPr lang="zh-CN" altLang="en-US" dirty="0"/>
              <a:t>）</a:t>
            </a:r>
          </a:p>
          <a:p>
            <a:endParaRPr lang="zh-CN" altLang="en-US" dirty="0"/>
          </a:p>
        </p:txBody>
      </p:sp>
    </p:spTree>
    <p:extLst>
      <p:ext uri="{BB962C8B-B14F-4D97-AF65-F5344CB8AC3E}">
        <p14:creationId xmlns:p14="http://schemas.microsoft.com/office/powerpoint/2010/main" val="399448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七、英国实验哲学</a:t>
            </a:r>
          </a:p>
        </p:txBody>
      </p:sp>
      <p:sp>
        <p:nvSpPr>
          <p:cNvPr id="3" name="内容占位符 2"/>
          <p:cNvSpPr>
            <a:spLocks noGrp="1"/>
          </p:cNvSpPr>
          <p:nvPr>
            <p:ph idx="1"/>
          </p:nvPr>
        </p:nvSpPr>
        <p:spPr/>
        <p:txBody>
          <a:bodyPr/>
          <a:lstStyle/>
          <a:p>
            <a:r>
              <a:rPr lang="zh-CN" altLang="en-US" dirty="0"/>
              <a:t>弗朗西斯</a:t>
            </a:r>
            <a:r>
              <a:rPr lang="en-US" altLang="zh-CN" dirty="0"/>
              <a:t>·</a:t>
            </a:r>
            <a:r>
              <a:rPr lang="zh-CN" altLang="en-US" dirty="0"/>
              <a:t>培根（</a:t>
            </a:r>
            <a:r>
              <a:rPr lang="en-US" altLang="zh-CN" dirty="0"/>
              <a:t>1561-1626</a:t>
            </a:r>
            <a:r>
              <a:rPr lang="zh-CN" altLang="en-US" dirty="0"/>
              <a:t>）</a:t>
            </a:r>
            <a:endParaRPr lang="en-US" altLang="zh-CN" dirty="0"/>
          </a:p>
          <a:p>
            <a:pPr lvl="1"/>
            <a:r>
              <a:rPr lang="zh-CN" altLang="en-US" dirty="0"/>
              <a:t>科学的目的</a:t>
            </a:r>
            <a:r>
              <a:rPr lang="zh-CN" altLang="en-US" dirty="0" smtClean="0"/>
              <a:t>：</a:t>
            </a:r>
            <a:endParaRPr lang="en-US" altLang="zh-CN" dirty="0" smtClean="0"/>
          </a:p>
          <a:p>
            <a:pPr lvl="2"/>
            <a:r>
              <a:rPr lang="zh-CN" altLang="en-US" dirty="0" smtClean="0"/>
              <a:t>赞颂</a:t>
            </a:r>
            <a:r>
              <a:rPr lang="zh-CN" altLang="en-US" dirty="0"/>
              <a:t>上帝；服务于公共福祉</a:t>
            </a:r>
            <a:endParaRPr lang="en-US" altLang="zh-CN" dirty="0"/>
          </a:p>
          <a:p>
            <a:pPr lvl="1"/>
            <a:r>
              <a:rPr lang="zh-CN" altLang="en-US" dirty="0"/>
              <a:t>科技立国论</a:t>
            </a:r>
            <a:endParaRPr lang="en-US" altLang="zh-CN" dirty="0"/>
          </a:p>
          <a:p>
            <a:pPr lvl="2"/>
            <a:r>
              <a:rPr lang="en-US" altLang="zh-CN" dirty="0" smtClean="0"/>
              <a:t>《</a:t>
            </a:r>
            <a:r>
              <a:rPr lang="zh-CN" altLang="en-US" dirty="0"/>
              <a:t>论学术的发展和价值</a:t>
            </a:r>
            <a:r>
              <a:rPr lang="en-US" altLang="zh-CN" dirty="0" smtClean="0"/>
              <a:t>》</a:t>
            </a:r>
          </a:p>
          <a:p>
            <a:pPr lvl="2"/>
            <a:r>
              <a:rPr lang="en-US" altLang="zh-CN" dirty="0" smtClean="0"/>
              <a:t>《</a:t>
            </a:r>
            <a:r>
              <a:rPr lang="zh-CN" altLang="en-US" dirty="0"/>
              <a:t>新大西岛</a:t>
            </a:r>
            <a:r>
              <a:rPr lang="en-US" altLang="zh-CN" dirty="0"/>
              <a:t>》</a:t>
            </a:r>
            <a:r>
              <a:rPr lang="zh-CN" altLang="en-US" dirty="0"/>
              <a:t>：所罗门宫（皇家学会的原型）</a:t>
            </a:r>
            <a:endParaRPr lang="en-US" altLang="zh-CN" dirty="0"/>
          </a:p>
          <a:p>
            <a:pPr lvl="1"/>
            <a:r>
              <a:rPr lang="zh-CN" altLang="en-US" dirty="0"/>
              <a:t>实验哲学：</a:t>
            </a:r>
            <a:r>
              <a:rPr lang="en-US" altLang="zh-CN" dirty="0"/>
              <a:t>《</a:t>
            </a:r>
            <a:r>
              <a:rPr lang="zh-CN" altLang="en-US" dirty="0"/>
              <a:t>新工具</a:t>
            </a:r>
            <a:r>
              <a:rPr lang="en-US" altLang="zh-CN" dirty="0"/>
              <a:t>》</a:t>
            </a:r>
          </a:p>
          <a:p>
            <a:pPr lvl="1"/>
            <a:r>
              <a:rPr lang="zh-CN" altLang="en-US" dirty="0"/>
              <a:t>局限：贬低理性和数学的作用</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980" y="0"/>
            <a:ext cx="3521292" cy="242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55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七、英国实验哲学</a:t>
            </a:r>
          </a:p>
        </p:txBody>
      </p:sp>
      <p:sp>
        <p:nvSpPr>
          <p:cNvPr id="3" name="内容占位符 2"/>
          <p:cNvSpPr>
            <a:spLocks noGrp="1"/>
          </p:cNvSpPr>
          <p:nvPr>
            <p:ph idx="1"/>
          </p:nvPr>
        </p:nvSpPr>
        <p:spPr/>
        <p:txBody>
          <a:bodyPr/>
          <a:lstStyle/>
          <a:p>
            <a:r>
              <a:rPr lang="zh-CN" altLang="en-US" dirty="0"/>
              <a:t>罗伯特</a:t>
            </a:r>
            <a:r>
              <a:rPr lang="en-US" altLang="zh-CN" dirty="0"/>
              <a:t>·</a:t>
            </a:r>
            <a:r>
              <a:rPr lang="zh-CN" altLang="en-US" dirty="0"/>
              <a:t>波义耳（ </a:t>
            </a:r>
            <a:r>
              <a:rPr lang="en-US" altLang="zh-CN" dirty="0"/>
              <a:t>1627-1691 </a:t>
            </a:r>
            <a:r>
              <a:rPr lang="zh-CN" altLang="en-US" dirty="0"/>
              <a:t>）</a:t>
            </a:r>
            <a:endParaRPr lang="en-US" altLang="zh-CN" dirty="0"/>
          </a:p>
          <a:p>
            <a:pPr lvl="1"/>
            <a:r>
              <a:rPr lang="zh-CN" altLang="en-US" dirty="0"/>
              <a:t>微粒哲学</a:t>
            </a:r>
            <a:endParaRPr lang="en-US" altLang="zh-CN" dirty="0"/>
          </a:p>
          <a:p>
            <a:pPr lvl="1"/>
            <a:r>
              <a:rPr lang="zh-CN" altLang="en-US" dirty="0"/>
              <a:t>实验哲学的践行者</a:t>
            </a:r>
            <a:r>
              <a:rPr lang="zh-CN" altLang="en-US" dirty="0" smtClean="0"/>
              <a:t>：</a:t>
            </a:r>
            <a:endParaRPr lang="en-US" altLang="zh-CN" dirty="0" smtClean="0"/>
          </a:p>
          <a:p>
            <a:pPr lvl="2"/>
            <a:r>
              <a:rPr lang="zh-CN" altLang="en-US" dirty="0" smtClean="0"/>
              <a:t>气体</a:t>
            </a:r>
            <a:r>
              <a:rPr lang="zh-CN" altLang="en-US" dirty="0"/>
              <a:t>化学、光学、炼金术（化学）</a:t>
            </a:r>
            <a:endParaRPr lang="en-US" altLang="zh-CN" dirty="0"/>
          </a:p>
          <a:p>
            <a:pPr lvl="1"/>
            <a:r>
              <a:rPr lang="zh-CN" altLang="en-US" dirty="0"/>
              <a:t>化学：</a:t>
            </a:r>
            <a:endParaRPr lang="en-US" altLang="zh-CN" dirty="0"/>
          </a:p>
          <a:p>
            <a:pPr lvl="2"/>
            <a:r>
              <a:rPr lang="en-US" altLang="zh-CN" dirty="0"/>
              <a:t>《</a:t>
            </a:r>
            <a:r>
              <a:rPr lang="zh-CN" altLang="en-US" dirty="0"/>
              <a:t>怀疑的化学家</a:t>
            </a:r>
            <a:r>
              <a:rPr lang="en-US" altLang="zh-CN" dirty="0"/>
              <a:t>》</a:t>
            </a:r>
            <a:r>
              <a:rPr lang="zh-CN" altLang="en-US" dirty="0"/>
              <a:t>：促成新元素论的诞生</a:t>
            </a:r>
            <a:endParaRPr lang="en-US" altLang="zh-CN" dirty="0"/>
          </a:p>
          <a:p>
            <a:pPr lvl="2"/>
            <a:r>
              <a:rPr lang="zh-CN" altLang="en-US" dirty="0"/>
              <a:t>各种化学反应和物质的发现</a:t>
            </a:r>
            <a:endParaRPr lang="en-US" altLang="zh-CN" dirty="0"/>
          </a:p>
          <a:p>
            <a:r>
              <a:rPr lang="zh-CN" altLang="en-US" dirty="0"/>
              <a:t>后继者：罗伯特</a:t>
            </a:r>
            <a:r>
              <a:rPr lang="en-US" altLang="zh-CN" dirty="0"/>
              <a:t>·</a:t>
            </a:r>
            <a:r>
              <a:rPr lang="zh-CN" altLang="en-US" dirty="0"/>
              <a:t>胡克（</a:t>
            </a:r>
            <a:r>
              <a:rPr lang="en-US" altLang="zh-CN" dirty="0"/>
              <a:t>1635-1703</a:t>
            </a:r>
            <a:r>
              <a:rPr lang="zh-CN" altLang="en-US" dirty="0"/>
              <a:t>）</a:t>
            </a:r>
            <a:endParaRPr lang="en-US" altLang="zh-CN" dirty="0"/>
          </a:p>
          <a:p>
            <a:endParaRPr lang="zh-CN" alt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216" r="21826" b="51536"/>
          <a:stretch/>
        </p:blipFill>
        <p:spPr bwMode="auto">
          <a:xfrm>
            <a:off x="6516217" y="0"/>
            <a:ext cx="2627784" cy="3251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05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七、英国实验哲学</a:t>
            </a:r>
          </a:p>
        </p:txBody>
      </p:sp>
      <p:sp>
        <p:nvSpPr>
          <p:cNvPr id="3" name="内容占位符 2"/>
          <p:cNvSpPr>
            <a:spLocks noGrp="1"/>
          </p:cNvSpPr>
          <p:nvPr>
            <p:ph idx="1"/>
          </p:nvPr>
        </p:nvSpPr>
        <p:spPr/>
        <p:txBody>
          <a:bodyPr/>
          <a:lstStyle/>
          <a:p>
            <a:r>
              <a:rPr lang="zh-CN" altLang="en-US" dirty="0"/>
              <a:t>皇家学会</a:t>
            </a:r>
            <a:endParaRPr lang="en-US" altLang="zh-CN" dirty="0"/>
          </a:p>
          <a:p>
            <a:pPr lvl="1"/>
            <a:r>
              <a:rPr lang="zh-CN" altLang="en-US" dirty="0"/>
              <a:t>无形学院（</a:t>
            </a:r>
            <a:r>
              <a:rPr lang="en-US" altLang="zh-CN" dirty="0"/>
              <a:t>Invisible College</a:t>
            </a:r>
            <a:r>
              <a:rPr lang="zh-CN" altLang="en-US" dirty="0"/>
              <a:t>，</a:t>
            </a:r>
            <a:r>
              <a:rPr lang="en-US" altLang="zh-CN" dirty="0"/>
              <a:t>1645</a:t>
            </a:r>
            <a:r>
              <a:rPr lang="zh-CN" altLang="en-US" dirty="0"/>
              <a:t>）</a:t>
            </a:r>
            <a:endParaRPr lang="en-US" altLang="zh-CN" dirty="0"/>
          </a:p>
          <a:p>
            <a:pPr lvl="2"/>
            <a:r>
              <a:rPr lang="en-US" altLang="zh-CN" dirty="0"/>
              <a:t>12 fellows</a:t>
            </a:r>
            <a:r>
              <a:rPr lang="zh-CN" altLang="en-US" dirty="0"/>
              <a:t>；</a:t>
            </a:r>
            <a:r>
              <a:rPr lang="en-US" altLang="zh-CN" dirty="0"/>
              <a:t>1648</a:t>
            </a:r>
            <a:r>
              <a:rPr lang="zh-CN" altLang="en-US" dirty="0"/>
              <a:t>迁至牛津（内战影响）</a:t>
            </a:r>
            <a:endParaRPr lang="en-US" altLang="zh-CN" dirty="0"/>
          </a:p>
          <a:p>
            <a:pPr lvl="1"/>
            <a:r>
              <a:rPr lang="zh-CN" altLang="en-US" dirty="0" smtClean="0"/>
              <a:t>成立</a:t>
            </a:r>
            <a:endParaRPr lang="en-US" altLang="zh-CN" dirty="0" smtClean="0"/>
          </a:p>
          <a:p>
            <a:pPr lvl="2"/>
            <a:r>
              <a:rPr lang="en-US" altLang="zh-CN" dirty="0" smtClean="0"/>
              <a:t>1660</a:t>
            </a:r>
            <a:r>
              <a:rPr lang="zh-CN" altLang="en-US" dirty="0"/>
              <a:t>伦敦（查理二世复辟）；</a:t>
            </a:r>
            <a:r>
              <a:rPr lang="en-US" altLang="zh-CN" dirty="0"/>
              <a:t>1662</a:t>
            </a:r>
            <a:r>
              <a:rPr lang="zh-CN" altLang="en-US" dirty="0"/>
              <a:t>国王授权</a:t>
            </a:r>
            <a:endParaRPr lang="en-US" altLang="zh-CN" dirty="0"/>
          </a:p>
          <a:p>
            <a:pPr lvl="1"/>
            <a:r>
              <a:rPr lang="zh-CN" altLang="en-US" dirty="0"/>
              <a:t>会址：格雷沙姆学院</a:t>
            </a:r>
            <a:endParaRPr lang="en-US" altLang="zh-CN" dirty="0"/>
          </a:p>
          <a:p>
            <a:pPr lvl="1"/>
            <a:r>
              <a:rPr lang="zh-CN" altLang="en-US" dirty="0" smtClean="0"/>
              <a:t>资金来源</a:t>
            </a:r>
            <a:endParaRPr lang="en-US" altLang="zh-CN" dirty="0" smtClean="0"/>
          </a:p>
          <a:p>
            <a:pPr lvl="2"/>
            <a:r>
              <a:rPr lang="zh-CN" altLang="en-US" dirty="0" smtClean="0"/>
              <a:t>会费</a:t>
            </a:r>
            <a:r>
              <a:rPr lang="zh-CN" altLang="en-US" dirty="0"/>
              <a:t>、捐款；政府资助（</a:t>
            </a:r>
            <a:r>
              <a:rPr lang="en-US" altLang="zh-CN" dirty="0"/>
              <a:t>1850</a:t>
            </a:r>
            <a:r>
              <a:rPr lang="zh-CN" altLang="en-US" dirty="0"/>
              <a:t>，</a:t>
            </a:r>
            <a:r>
              <a:rPr lang="en-US" altLang="zh-CN" dirty="0"/>
              <a:t>1000</a:t>
            </a:r>
            <a:r>
              <a:rPr lang="zh-CN" altLang="en-US" dirty="0"/>
              <a:t>镑）</a:t>
            </a:r>
            <a:endParaRPr lang="en-US" altLang="zh-CN" dirty="0"/>
          </a:p>
          <a:p>
            <a:endParaRPr lang="zh-CN" altLang="en-US" dirty="0"/>
          </a:p>
        </p:txBody>
      </p:sp>
    </p:spTree>
    <p:extLst>
      <p:ext uri="{BB962C8B-B14F-4D97-AF65-F5344CB8AC3E}">
        <p14:creationId xmlns:p14="http://schemas.microsoft.com/office/powerpoint/2010/main" val="2114012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七、英国实验哲学</a:t>
            </a:r>
          </a:p>
        </p:txBody>
      </p:sp>
      <p:sp>
        <p:nvSpPr>
          <p:cNvPr id="3" name="内容占位符 2"/>
          <p:cNvSpPr>
            <a:spLocks noGrp="1"/>
          </p:cNvSpPr>
          <p:nvPr>
            <p:ph idx="1"/>
          </p:nvPr>
        </p:nvSpPr>
        <p:spPr>
          <a:xfrm>
            <a:off x="914400" y="1783560"/>
            <a:ext cx="7772400" cy="4885800"/>
          </a:xfrm>
        </p:spPr>
        <p:txBody>
          <a:bodyPr>
            <a:normAutofit/>
          </a:bodyPr>
          <a:lstStyle/>
          <a:p>
            <a:pPr lvl="1"/>
            <a:r>
              <a:rPr lang="zh-CN" altLang="en-US" dirty="0" smtClean="0"/>
              <a:t>对</a:t>
            </a:r>
            <a:r>
              <a:rPr lang="zh-CN" altLang="en-US" dirty="0"/>
              <a:t>培根纲领的改进</a:t>
            </a:r>
            <a:endParaRPr lang="en-US" altLang="zh-CN" dirty="0"/>
          </a:p>
          <a:p>
            <a:pPr lvl="2"/>
            <a:r>
              <a:rPr lang="zh-CN" altLang="en-US" dirty="0"/>
              <a:t>当太阳不见了或被云遮盖时，我用我的怀表来估计时间，而当她明晰的照耀之时，我毫不犹豫地根据光线投射于日晷之上的情形来纠正和调整我的怀表</a:t>
            </a:r>
            <a:r>
              <a:rPr lang="en-US" altLang="zh-CN" dirty="0"/>
              <a:t>——</a:t>
            </a:r>
            <a:r>
              <a:rPr lang="zh-CN" altLang="en-US" dirty="0"/>
              <a:t>波义耳</a:t>
            </a:r>
            <a:endParaRPr lang="en-US" altLang="zh-CN" dirty="0"/>
          </a:p>
          <a:p>
            <a:pPr lvl="1"/>
            <a:r>
              <a:rPr lang="zh-CN" altLang="en-US" dirty="0"/>
              <a:t>科研指标</a:t>
            </a:r>
            <a:endParaRPr lang="en-US" altLang="zh-CN" dirty="0"/>
          </a:p>
          <a:p>
            <a:pPr lvl="2"/>
            <a:r>
              <a:rPr lang="zh-CN" altLang="en-US" dirty="0"/>
              <a:t>任何皇家学会会员，都应该责成自己，每年至少为皇家学会提供一份关于自己或别人已做的或将做的实验的哲学论文；如无法达到，将被罚款</a:t>
            </a:r>
            <a:r>
              <a:rPr lang="en-US" altLang="zh-CN" dirty="0"/>
              <a:t>5 </a:t>
            </a:r>
            <a:r>
              <a:rPr lang="zh-CN" altLang="en-US" dirty="0"/>
              <a:t>英镑（</a:t>
            </a:r>
            <a:r>
              <a:rPr lang="en-US" altLang="zh-CN" dirty="0"/>
              <a:t>1674</a:t>
            </a:r>
            <a:r>
              <a:rPr lang="zh-CN" altLang="en-US" dirty="0"/>
              <a:t>）</a:t>
            </a:r>
            <a:endParaRPr lang="en-US" altLang="zh-CN" dirty="0"/>
          </a:p>
          <a:p>
            <a:r>
              <a:rPr lang="zh-CN" altLang="en-US" dirty="0"/>
              <a:t>仿效者：法兰西科学院、中国科学社</a:t>
            </a:r>
            <a:r>
              <a:rPr lang="en-US" altLang="zh-CN" dirty="0"/>
              <a:t>……</a:t>
            </a:r>
          </a:p>
          <a:p>
            <a:endParaRPr lang="zh-CN" altLang="en-US" dirty="0"/>
          </a:p>
        </p:txBody>
      </p:sp>
    </p:spTree>
    <p:extLst>
      <p:ext uri="{BB962C8B-B14F-4D97-AF65-F5344CB8AC3E}">
        <p14:creationId xmlns:p14="http://schemas.microsoft.com/office/powerpoint/2010/main" val="346252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八、背景：另一场“革命”</a:t>
            </a:r>
          </a:p>
        </p:txBody>
      </p:sp>
      <p:sp>
        <p:nvSpPr>
          <p:cNvPr id="3" name="内容占位符 2"/>
          <p:cNvSpPr>
            <a:spLocks noGrp="1"/>
          </p:cNvSpPr>
          <p:nvPr>
            <p:ph idx="1"/>
          </p:nvPr>
        </p:nvSpPr>
        <p:spPr>
          <a:xfrm>
            <a:off x="914400" y="1700808"/>
            <a:ext cx="7906072" cy="5040560"/>
          </a:xfrm>
        </p:spPr>
        <p:txBody>
          <a:bodyPr>
            <a:normAutofit fontScale="92500" lnSpcReduction="10000"/>
          </a:bodyPr>
          <a:lstStyle/>
          <a:p>
            <a:r>
              <a:rPr lang="zh-CN" altLang="en-US" dirty="0"/>
              <a:t>革命前的矛盾</a:t>
            </a:r>
            <a:endParaRPr lang="en-US" altLang="zh-CN" dirty="0"/>
          </a:p>
          <a:p>
            <a:pPr lvl="1"/>
            <a:r>
              <a:rPr lang="zh-CN" altLang="en-US" dirty="0"/>
              <a:t>英国贵族民主传统</a:t>
            </a:r>
            <a:r>
              <a:rPr lang="en-US" altLang="zh-CN" dirty="0"/>
              <a:t>V.S.</a:t>
            </a:r>
            <a:r>
              <a:rPr lang="zh-CN" altLang="en-US" dirty="0"/>
              <a:t>国王建立集权体制的倾向</a:t>
            </a:r>
            <a:endParaRPr lang="en-US" altLang="zh-CN" dirty="0"/>
          </a:p>
          <a:p>
            <a:pPr lvl="1"/>
            <a:r>
              <a:rPr lang="zh-CN" altLang="en-US" dirty="0"/>
              <a:t>宗教矛盾</a:t>
            </a:r>
            <a:endParaRPr lang="en-US" altLang="zh-CN" dirty="0"/>
          </a:p>
          <a:p>
            <a:pPr lvl="2"/>
            <a:r>
              <a:rPr lang="zh-CN" altLang="en-US" dirty="0"/>
              <a:t>国王</a:t>
            </a:r>
            <a:r>
              <a:rPr lang="en-US" altLang="zh-CN" dirty="0"/>
              <a:t>——</a:t>
            </a:r>
            <a:r>
              <a:rPr lang="zh-CN" altLang="en-US" dirty="0"/>
              <a:t>天主教</a:t>
            </a:r>
            <a:r>
              <a:rPr lang="zh-CN" altLang="en-US" dirty="0" smtClean="0"/>
              <a:t>；议会</a:t>
            </a:r>
            <a:r>
              <a:rPr lang="en-US" altLang="zh-CN" dirty="0" smtClean="0"/>
              <a:t>——</a:t>
            </a:r>
            <a:r>
              <a:rPr lang="zh-CN" altLang="en-US" dirty="0" smtClean="0"/>
              <a:t>国教、清教；苏格兰</a:t>
            </a:r>
            <a:r>
              <a:rPr lang="en-US" altLang="zh-CN" dirty="0"/>
              <a:t>——</a:t>
            </a:r>
            <a:r>
              <a:rPr lang="zh-CN" altLang="en-US" dirty="0"/>
              <a:t>清教</a:t>
            </a:r>
            <a:endParaRPr lang="en-US" altLang="zh-CN" dirty="0"/>
          </a:p>
          <a:p>
            <a:pPr lvl="2"/>
            <a:r>
              <a:rPr lang="zh-CN" altLang="en-US" dirty="0"/>
              <a:t>任用亲天主教的坎伯雷大主教威廉</a:t>
            </a:r>
            <a:r>
              <a:rPr lang="en-US" altLang="zh-CN" dirty="0"/>
              <a:t>·</a:t>
            </a:r>
            <a:r>
              <a:rPr lang="zh-CN" altLang="en-US" dirty="0"/>
              <a:t>劳德</a:t>
            </a:r>
            <a:endParaRPr lang="en-US" altLang="zh-CN" dirty="0"/>
          </a:p>
          <a:p>
            <a:pPr lvl="1"/>
            <a:r>
              <a:rPr lang="zh-CN" altLang="en-US" dirty="0"/>
              <a:t>社会变革</a:t>
            </a:r>
            <a:endParaRPr lang="en-US" altLang="zh-CN" dirty="0"/>
          </a:p>
          <a:p>
            <a:pPr lvl="2"/>
            <a:r>
              <a:rPr lang="zh-CN" altLang="en-US" dirty="0"/>
              <a:t>经济既得利益者（新贵族）要求更多权利</a:t>
            </a:r>
            <a:endParaRPr lang="en-US" altLang="zh-CN" dirty="0"/>
          </a:p>
          <a:p>
            <a:pPr lvl="2"/>
            <a:r>
              <a:rPr lang="zh-CN" altLang="en-US" dirty="0"/>
              <a:t>中下层，尤其底层民众愤怒不满</a:t>
            </a:r>
            <a:endParaRPr lang="en-US" altLang="zh-CN" dirty="0"/>
          </a:p>
          <a:p>
            <a:r>
              <a:rPr lang="zh-CN" altLang="en-US" dirty="0"/>
              <a:t>导火索</a:t>
            </a:r>
            <a:endParaRPr lang="en-US" altLang="zh-CN" dirty="0"/>
          </a:p>
          <a:p>
            <a:pPr lvl="1"/>
            <a:r>
              <a:rPr lang="zh-CN" altLang="en-US" dirty="0"/>
              <a:t>为镇压苏格兰长老派起义（</a:t>
            </a:r>
            <a:r>
              <a:rPr lang="en-US" altLang="zh-CN" dirty="0"/>
              <a:t>1639</a:t>
            </a:r>
            <a:r>
              <a:rPr lang="zh-CN" altLang="en-US" dirty="0"/>
              <a:t>）筹款，重开国会</a:t>
            </a:r>
            <a:endParaRPr lang="en-US" altLang="zh-CN" dirty="0"/>
          </a:p>
          <a:p>
            <a:pPr lvl="1"/>
            <a:r>
              <a:rPr lang="zh-CN" altLang="en-US" dirty="0"/>
              <a:t>议会谈判破裂，查理一世出走，纠集王军讨伐议会（</a:t>
            </a:r>
            <a:r>
              <a:rPr lang="en-US" altLang="zh-CN" dirty="0"/>
              <a:t>1642</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8345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八、背景：另一场“革命”</a:t>
            </a:r>
          </a:p>
        </p:txBody>
      </p:sp>
      <p:sp>
        <p:nvSpPr>
          <p:cNvPr id="3" name="内容占位符 2"/>
          <p:cNvSpPr>
            <a:spLocks noGrp="1"/>
          </p:cNvSpPr>
          <p:nvPr>
            <p:ph idx="1"/>
          </p:nvPr>
        </p:nvSpPr>
        <p:spPr/>
        <p:txBody>
          <a:bodyPr>
            <a:normAutofit lnSpcReduction="10000"/>
          </a:bodyPr>
          <a:lstStyle/>
          <a:p>
            <a:r>
              <a:rPr lang="zh-CN" altLang="en-US" dirty="0"/>
              <a:t>内战各方</a:t>
            </a:r>
            <a:endParaRPr lang="en-US" altLang="zh-CN" dirty="0"/>
          </a:p>
          <a:p>
            <a:pPr lvl="1"/>
            <a:r>
              <a:rPr lang="zh-CN" altLang="en-US" dirty="0"/>
              <a:t>王军：保王派贵族、亲天主教势力</a:t>
            </a:r>
            <a:endParaRPr lang="en-US" altLang="zh-CN" dirty="0"/>
          </a:p>
          <a:p>
            <a:pPr lvl="1"/>
            <a:r>
              <a:rPr lang="zh-CN" altLang="en-US" dirty="0"/>
              <a:t>议会军：新贵族、清教徒</a:t>
            </a:r>
            <a:endParaRPr lang="en-US" altLang="zh-CN" dirty="0"/>
          </a:p>
          <a:p>
            <a:pPr lvl="1"/>
            <a:r>
              <a:rPr lang="zh-CN" altLang="en-US" dirty="0"/>
              <a:t>苏格兰：清教徒</a:t>
            </a:r>
            <a:endParaRPr lang="en-US" altLang="zh-CN" dirty="0"/>
          </a:p>
          <a:p>
            <a:pPr lvl="1"/>
            <a:r>
              <a:rPr lang="zh-CN" altLang="en-US" dirty="0"/>
              <a:t>议会派分裂</a:t>
            </a:r>
            <a:endParaRPr lang="en-US" altLang="zh-CN" dirty="0"/>
          </a:p>
          <a:p>
            <a:pPr lvl="2"/>
            <a:r>
              <a:rPr lang="zh-CN" altLang="en-US" dirty="0"/>
              <a:t>上层当权派</a:t>
            </a:r>
            <a:r>
              <a:rPr lang="en-US" altLang="zh-CN" dirty="0"/>
              <a:t>——</a:t>
            </a:r>
            <a:r>
              <a:rPr lang="zh-CN" altLang="en-US" dirty="0"/>
              <a:t>“长老派”</a:t>
            </a:r>
            <a:endParaRPr lang="en-US" altLang="zh-CN" dirty="0"/>
          </a:p>
          <a:p>
            <a:pPr lvl="2"/>
            <a:r>
              <a:rPr lang="zh-CN" altLang="en-US" dirty="0"/>
              <a:t>军事实力派</a:t>
            </a:r>
            <a:r>
              <a:rPr lang="en-US" altLang="zh-CN" dirty="0"/>
              <a:t>——</a:t>
            </a:r>
            <a:r>
              <a:rPr lang="zh-CN" altLang="en-US" dirty="0"/>
              <a:t>得到中下层民众支持</a:t>
            </a:r>
            <a:endParaRPr lang="en-US" altLang="zh-CN" dirty="0"/>
          </a:p>
          <a:p>
            <a:r>
              <a:rPr lang="zh-CN" altLang="en-US" dirty="0"/>
              <a:t>克伦威尔独裁（</a:t>
            </a:r>
            <a:r>
              <a:rPr lang="en-US" altLang="zh-CN" dirty="0"/>
              <a:t>1653-1658</a:t>
            </a:r>
            <a:r>
              <a:rPr lang="zh-CN" altLang="en-US" dirty="0"/>
              <a:t>）</a:t>
            </a:r>
            <a:endParaRPr lang="en-US" altLang="zh-CN" dirty="0"/>
          </a:p>
          <a:p>
            <a:pPr lvl="1"/>
            <a:r>
              <a:rPr lang="zh-CN" altLang="en-US" dirty="0"/>
              <a:t>二次内战（</a:t>
            </a:r>
            <a:r>
              <a:rPr lang="en-US" altLang="zh-CN" dirty="0"/>
              <a:t>1648</a:t>
            </a:r>
            <a:r>
              <a:rPr lang="zh-CN" altLang="en-US" dirty="0"/>
              <a:t>）；处死国王（</a:t>
            </a:r>
            <a:r>
              <a:rPr lang="en-US" altLang="zh-CN" dirty="0"/>
              <a:t>1649</a:t>
            </a:r>
            <a:r>
              <a:rPr lang="zh-CN" altLang="en-US" dirty="0"/>
              <a:t>）；解散国会（</a:t>
            </a:r>
            <a:r>
              <a:rPr lang="en-US" altLang="zh-CN" dirty="0"/>
              <a:t>1653</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3881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八、背景：另一场“革命”</a:t>
            </a:r>
          </a:p>
        </p:txBody>
      </p:sp>
      <p:sp>
        <p:nvSpPr>
          <p:cNvPr id="3" name="内容占位符 2"/>
          <p:cNvSpPr>
            <a:spLocks noGrp="1"/>
          </p:cNvSpPr>
          <p:nvPr>
            <p:ph idx="1"/>
          </p:nvPr>
        </p:nvSpPr>
        <p:spPr>
          <a:xfrm>
            <a:off x="914400" y="1783560"/>
            <a:ext cx="7772400" cy="4885800"/>
          </a:xfrm>
        </p:spPr>
        <p:txBody>
          <a:bodyPr>
            <a:normAutofit lnSpcReduction="10000"/>
          </a:bodyPr>
          <a:lstStyle/>
          <a:p>
            <a:r>
              <a:rPr lang="zh-CN" altLang="en-US" dirty="0"/>
              <a:t>斯图亚特复辟（</a:t>
            </a:r>
            <a:r>
              <a:rPr lang="en-US" altLang="zh-CN" dirty="0"/>
              <a:t>1660</a:t>
            </a:r>
            <a:r>
              <a:rPr lang="zh-CN" altLang="en-US" dirty="0"/>
              <a:t>）</a:t>
            </a:r>
          </a:p>
          <a:p>
            <a:pPr lvl="1"/>
            <a:r>
              <a:rPr lang="zh-CN" altLang="en-US" dirty="0"/>
              <a:t>查理二世（欢乐王）：宽容与和解</a:t>
            </a:r>
            <a:endParaRPr lang="en-US" altLang="zh-CN" dirty="0"/>
          </a:p>
          <a:p>
            <a:pPr lvl="2"/>
            <a:r>
              <a:rPr lang="zh-CN" altLang="en-US" dirty="0"/>
              <a:t>大赦革命派；宗教宽容；签署“人权保护法”</a:t>
            </a:r>
            <a:endParaRPr lang="en-US" altLang="zh-CN" dirty="0"/>
          </a:p>
          <a:p>
            <a:pPr lvl="2"/>
            <a:r>
              <a:rPr lang="zh-CN" altLang="en-US" dirty="0" smtClean="0"/>
              <a:t>大瘟疫（</a:t>
            </a:r>
            <a:r>
              <a:rPr lang="en-US" altLang="zh-CN" dirty="0" smtClean="0"/>
              <a:t>1665</a:t>
            </a:r>
            <a:r>
              <a:rPr lang="zh-CN" altLang="en-US" dirty="0" smtClean="0"/>
              <a:t>）</a:t>
            </a:r>
            <a:r>
              <a:rPr lang="en-US" altLang="zh-CN" dirty="0" smtClean="0"/>
              <a:t>/</a:t>
            </a:r>
            <a:r>
              <a:rPr lang="zh-CN" altLang="en-US" dirty="0" smtClean="0"/>
              <a:t>伦敦</a:t>
            </a:r>
            <a:r>
              <a:rPr lang="zh-CN" altLang="en-US" dirty="0"/>
              <a:t>大火（</a:t>
            </a:r>
            <a:r>
              <a:rPr lang="en-US" altLang="zh-CN" dirty="0"/>
              <a:t>1666</a:t>
            </a:r>
            <a:r>
              <a:rPr lang="zh-CN" altLang="en-US" dirty="0"/>
              <a:t>）</a:t>
            </a:r>
            <a:endParaRPr lang="en-US" altLang="zh-CN" dirty="0"/>
          </a:p>
          <a:p>
            <a:pPr lvl="1"/>
            <a:r>
              <a:rPr lang="zh-CN" altLang="en-US" dirty="0"/>
              <a:t>詹姆斯二世：天主教国王</a:t>
            </a:r>
            <a:endParaRPr lang="en-US" altLang="zh-CN" dirty="0"/>
          </a:p>
          <a:p>
            <a:pPr lvl="2"/>
            <a:r>
              <a:rPr lang="zh-CN" altLang="en-US" dirty="0"/>
              <a:t>信教自由宣言：</a:t>
            </a:r>
            <a:r>
              <a:rPr lang="en-US" altLang="zh-CN" dirty="0"/>
              <a:t>1687</a:t>
            </a:r>
            <a:r>
              <a:rPr lang="zh-CN" altLang="en-US" dirty="0"/>
              <a:t>、</a:t>
            </a:r>
            <a:r>
              <a:rPr lang="en-US" altLang="zh-CN" dirty="0"/>
              <a:t>1688</a:t>
            </a:r>
          </a:p>
          <a:p>
            <a:pPr lvl="3"/>
            <a:r>
              <a:rPr lang="zh-CN" altLang="en-US" dirty="0"/>
              <a:t>试图解禁天主教徒担任公职、军职</a:t>
            </a:r>
            <a:endParaRPr lang="en-US" altLang="zh-CN" dirty="0"/>
          </a:p>
          <a:p>
            <a:r>
              <a:rPr lang="zh-CN" altLang="en-US" dirty="0"/>
              <a:t>光荣革命：</a:t>
            </a:r>
            <a:r>
              <a:rPr lang="en-US" altLang="zh-CN" dirty="0"/>
              <a:t>1688</a:t>
            </a:r>
          </a:p>
          <a:p>
            <a:pPr lvl="1"/>
            <a:r>
              <a:rPr lang="zh-CN" altLang="en-US" dirty="0"/>
              <a:t>驸马、荷兰执政、奥伦治亲王威廉登陆</a:t>
            </a:r>
            <a:endParaRPr lang="en-US" altLang="zh-CN" dirty="0"/>
          </a:p>
          <a:p>
            <a:pPr lvl="1"/>
            <a:r>
              <a:rPr lang="zh-CN" altLang="en-US" dirty="0" smtClean="0"/>
              <a:t>规定国王必须由国教徒担任</a:t>
            </a:r>
            <a:endParaRPr lang="en-US" altLang="zh-CN" dirty="0" smtClean="0"/>
          </a:p>
          <a:p>
            <a:pPr lvl="1"/>
            <a:r>
              <a:rPr lang="zh-CN" altLang="en-US" dirty="0" smtClean="0"/>
              <a:t>规定议会权力、确立立宪政体</a:t>
            </a:r>
            <a:endParaRPr lang="zh-CN" altLang="en-US" dirty="0"/>
          </a:p>
        </p:txBody>
      </p:sp>
    </p:spTree>
    <p:extLst>
      <p:ext uri="{BB962C8B-B14F-4D97-AF65-F5344CB8AC3E}">
        <p14:creationId xmlns:p14="http://schemas.microsoft.com/office/powerpoint/2010/main" val="40922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八、牛顿</a:t>
            </a:r>
          </a:p>
        </p:txBody>
      </p:sp>
      <p:sp>
        <p:nvSpPr>
          <p:cNvPr id="3" name="内容占位符 2"/>
          <p:cNvSpPr>
            <a:spLocks noGrp="1"/>
          </p:cNvSpPr>
          <p:nvPr>
            <p:ph idx="1"/>
          </p:nvPr>
        </p:nvSpPr>
        <p:spPr/>
        <p:txBody>
          <a:bodyPr>
            <a:normAutofit lnSpcReduction="10000"/>
          </a:bodyPr>
          <a:lstStyle/>
          <a:p>
            <a:r>
              <a:rPr lang="zh-CN" altLang="en-US" dirty="0"/>
              <a:t>伊萨克</a:t>
            </a:r>
            <a:r>
              <a:rPr lang="en-US" altLang="zh-CN" dirty="0"/>
              <a:t>·</a:t>
            </a:r>
            <a:r>
              <a:rPr lang="zh-CN" altLang="en-US" dirty="0"/>
              <a:t>牛顿（</a:t>
            </a:r>
            <a:r>
              <a:rPr lang="en-US" altLang="zh-CN" dirty="0"/>
              <a:t>1642-1727</a:t>
            </a:r>
            <a:r>
              <a:rPr lang="zh-CN" altLang="en-US" dirty="0"/>
              <a:t>）</a:t>
            </a:r>
            <a:endParaRPr lang="en-US" altLang="zh-CN" dirty="0"/>
          </a:p>
          <a:p>
            <a:pPr lvl="1"/>
            <a:r>
              <a:rPr lang="en-US" altLang="zh-CN" dirty="0"/>
              <a:t>1661</a:t>
            </a:r>
            <a:r>
              <a:rPr lang="zh-CN" altLang="en-US" dirty="0"/>
              <a:t>进入剑桥三一学院，师从巴罗（</a:t>
            </a:r>
            <a:r>
              <a:rPr lang="en-US" altLang="zh-CN" dirty="0"/>
              <a:t>1663</a:t>
            </a:r>
            <a:r>
              <a:rPr lang="zh-CN" altLang="en-US" dirty="0"/>
              <a:t>卢卡斯教授）</a:t>
            </a:r>
            <a:endParaRPr lang="en-US" altLang="zh-CN" dirty="0"/>
          </a:p>
          <a:p>
            <a:pPr lvl="1"/>
            <a:r>
              <a:rPr lang="zh-CN" altLang="en-US" dirty="0"/>
              <a:t>奇迹年（</a:t>
            </a:r>
            <a:r>
              <a:rPr lang="en-US" altLang="zh-CN" dirty="0"/>
              <a:t>1666</a:t>
            </a:r>
            <a:r>
              <a:rPr lang="zh-CN" altLang="en-US" dirty="0"/>
              <a:t>）：</a:t>
            </a:r>
            <a:endParaRPr lang="en-US" altLang="zh-CN" dirty="0"/>
          </a:p>
          <a:p>
            <a:pPr lvl="2"/>
            <a:r>
              <a:rPr lang="zh-CN" altLang="en-US" dirty="0"/>
              <a:t>微积分</a:t>
            </a:r>
            <a:endParaRPr lang="en-US" altLang="zh-CN" dirty="0"/>
          </a:p>
          <a:p>
            <a:pPr lvl="2"/>
            <a:r>
              <a:rPr lang="zh-CN" altLang="en-US" dirty="0"/>
              <a:t>万有引力定律</a:t>
            </a:r>
            <a:endParaRPr lang="en-US" altLang="zh-CN" dirty="0"/>
          </a:p>
          <a:p>
            <a:pPr lvl="3"/>
            <a:r>
              <a:rPr lang="zh-CN" altLang="en-US" dirty="0"/>
              <a:t>平方反比关系；重力与月球运动的向心力是否同一（对漩涡力理论的反动）</a:t>
            </a:r>
            <a:endParaRPr lang="en-US" altLang="zh-CN" dirty="0"/>
          </a:p>
          <a:p>
            <a:pPr lvl="2"/>
            <a:r>
              <a:rPr lang="zh-CN" altLang="en-US" dirty="0"/>
              <a:t>光学：</a:t>
            </a:r>
            <a:endParaRPr lang="en-US" altLang="zh-CN" dirty="0"/>
          </a:p>
          <a:p>
            <a:pPr lvl="3"/>
            <a:r>
              <a:rPr lang="zh-CN" altLang="en-US" dirty="0"/>
              <a:t>颜色理论（三棱镜实验；光原子论；反射、折射）</a:t>
            </a:r>
            <a:endParaRPr lang="en-US" altLang="zh-CN" dirty="0"/>
          </a:p>
          <a:p>
            <a:pPr lvl="3"/>
            <a:r>
              <a:rPr lang="zh-CN" altLang="en-US" dirty="0"/>
              <a:t>反射式望远镜（</a:t>
            </a:r>
            <a:r>
              <a:rPr lang="en-US" altLang="zh-CN" dirty="0"/>
              <a:t>1668</a:t>
            </a:r>
            <a:r>
              <a:rPr lang="zh-CN" altLang="en-US" dirty="0"/>
              <a:t>，避免色散问题）</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2193"/>
            <a:ext cx="1619672" cy="2224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862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一、科学革命的条件</a:t>
            </a:r>
          </a:p>
        </p:txBody>
      </p:sp>
      <p:sp>
        <p:nvSpPr>
          <p:cNvPr id="3" name="内容占位符 2"/>
          <p:cNvSpPr>
            <a:spLocks noGrp="1"/>
          </p:cNvSpPr>
          <p:nvPr>
            <p:ph idx="1"/>
          </p:nvPr>
        </p:nvSpPr>
        <p:spPr>
          <a:xfrm>
            <a:off x="914400" y="1628800"/>
            <a:ext cx="7772400" cy="4885800"/>
          </a:xfrm>
        </p:spPr>
        <p:txBody>
          <a:bodyPr/>
          <a:lstStyle/>
          <a:p>
            <a:r>
              <a:rPr lang="zh-CN" altLang="en-US" dirty="0" smtClean="0"/>
              <a:t>欧洲学术系统的一体化</a:t>
            </a:r>
            <a:endParaRPr lang="en-US" altLang="zh-CN" dirty="0" smtClean="0"/>
          </a:p>
          <a:p>
            <a:pPr lvl="1"/>
            <a:r>
              <a:rPr lang="zh-CN" altLang="en-US" dirty="0" smtClean="0"/>
              <a:t>骨干基础：基督教教会系统</a:t>
            </a:r>
            <a:endParaRPr lang="en-US" altLang="zh-CN" dirty="0" smtClean="0"/>
          </a:p>
          <a:p>
            <a:pPr lvl="1"/>
            <a:r>
              <a:rPr lang="zh-CN" altLang="en-US" dirty="0" smtClean="0"/>
              <a:t>统一的学术语言：拉丁语</a:t>
            </a:r>
            <a:endParaRPr lang="en-US" altLang="zh-CN" dirty="0" smtClean="0"/>
          </a:p>
          <a:p>
            <a:pPr lvl="1"/>
            <a:r>
              <a:rPr lang="zh-CN" altLang="en-US" dirty="0"/>
              <a:t>交通</a:t>
            </a:r>
            <a:r>
              <a:rPr lang="zh-CN" altLang="en-US" dirty="0" smtClean="0"/>
              <a:t>通讯条件的</a:t>
            </a:r>
            <a:r>
              <a:rPr lang="zh-CN" altLang="en-US" dirty="0"/>
              <a:t>改善</a:t>
            </a:r>
            <a:endParaRPr lang="en-US" altLang="zh-CN" dirty="0"/>
          </a:p>
          <a:p>
            <a:r>
              <a:rPr lang="zh-CN" altLang="en-US" dirty="0" smtClean="0"/>
              <a:t>思想条件</a:t>
            </a:r>
            <a:endParaRPr lang="en-US" altLang="zh-CN" dirty="0" smtClean="0"/>
          </a:p>
          <a:p>
            <a:pPr lvl="1"/>
            <a:r>
              <a:rPr lang="zh-CN" altLang="en-US" dirty="0" smtClean="0"/>
              <a:t>柏拉图主义的复兴</a:t>
            </a:r>
            <a:endParaRPr lang="en-US" altLang="zh-CN" dirty="0" smtClean="0"/>
          </a:p>
          <a:p>
            <a:pPr lvl="1"/>
            <a:r>
              <a:rPr lang="zh-CN" altLang="en-US" dirty="0" smtClean="0"/>
              <a:t>对经院哲学的批判</a:t>
            </a:r>
            <a:endParaRPr lang="en-US" altLang="zh-CN" dirty="0" smtClean="0"/>
          </a:p>
          <a:p>
            <a:pPr lvl="2"/>
            <a:r>
              <a:rPr lang="zh-CN" altLang="en-US" dirty="0" smtClean="0"/>
              <a:t>为知识变革赋予合法性</a:t>
            </a:r>
            <a:endParaRPr lang="en-US" altLang="zh-CN" dirty="0" smtClean="0"/>
          </a:p>
          <a:p>
            <a:pPr lvl="3"/>
            <a:r>
              <a:rPr lang="zh-CN" altLang="en-US" dirty="0" smtClean="0"/>
              <a:t>天文：反托勒密；医学：反盖伦</a:t>
            </a:r>
            <a:endParaRPr lang="en-US" altLang="zh-CN" dirty="0"/>
          </a:p>
          <a:p>
            <a:pPr lvl="2"/>
            <a:r>
              <a:rPr lang="zh-CN" altLang="en-US" dirty="0" smtClean="0"/>
              <a:t>重审亚里士多德的归纳传统</a:t>
            </a:r>
            <a:endParaRPr lang="en-US" altLang="zh-CN" dirty="0" smtClean="0"/>
          </a:p>
          <a:p>
            <a:pPr lvl="2"/>
            <a:endParaRPr lang="en-US" altLang="zh-CN" dirty="0" smtClean="0"/>
          </a:p>
          <a:p>
            <a:pPr lvl="2"/>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42636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八、牛顿</a:t>
            </a:r>
          </a:p>
        </p:txBody>
      </p:sp>
      <p:sp>
        <p:nvSpPr>
          <p:cNvPr id="3" name="内容占位符 2"/>
          <p:cNvSpPr>
            <a:spLocks noGrp="1"/>
          </p:cNvSpPr>
          <p:nvPr>
            <p:ph idx="1"/>
          </p:nvPr>
        </p:nvSpPr>
        <p:spPr>
          <a:xfrm>
            <a:off x="914400" y="1783560"/>
            <a:ext cx="7906072" cy="4669776"/>
          </a:xfrm>
        </p:spPr>
        <p:txBody>
          <a:bodyPr>
            <a:normAutofit/>
          </a:bodyPr>
          <a:lstStyle/>
          <a:p>
            <a:pPr lvl="1"/>
            <a:r>
              <a:rPr lang="zh-CN" altLang="en-US" dirty="0"/>
              <a:t>出任卢卡斯教授；</a:t>
            </a:r>
            <a:r>
              <a:rPr lang="en-US" altLang="zh-CN" dirty="0"/>
              <a:t>《</a:t>
            </a:r>
            <a:r>
              <a:rPr lang="zh-CN" altLang="en-US" dirty="0"/>
              <a:t>无穷多项式分析</a:t>
            </a:r>
            <a:r>
              <a:rPr lang="en-US" altLang="zh-CN" dirty="0"/>
              <a:t>》</a:t>
            </a:r>
            <a:r>
              <a:rPr lang="zh-CN" altLang="en-US" dirty="0"/>
              <a:t>（</a:t>
            </a:r>
            <a:r>
              <a:rPr lang="en-US" altLang="zh-CN" dirty="0"/>
              <a:t>1669</a:t>
            </a:r>
            <a:r>
              <a:rPr lang="zh-CN" altLang="en-US" dirty="0"/>
              <a:t>）</a:t>
            </a:r>
            <a:endParaRPr lang="en-US" altLang="zh-CN" dirty="0"/>
          </a:p>
          <a:p>
            <a:pPr lvl="1"/>
            <a:r>
              <a:rPr lang="zh-CN" altLang="en-US" dirty="0"/>
              <a:t>当选皇家学会会员；</a:t>
            </a:r>
            <a:r>
              <a:rPr lang="en-US" altLang="zh-CN" dirty="0"/>
              <a:t>《</a:t>
            </a:r>
            <a:r>
              <a:rPr lang="zh-CN" altLang="en-US" dirty="0"/>
              <a:t>关于光和颜色的新理论</a:t>
            </a:r>
            <a:r>
              <a:rPr lang="en-US" altLang="zh-CN" dirty="0"/>
              <a:t>》</a:t>
            </a:r>
            <a:r>
              <a:rPr lang="zh-CN" altLang="en-US" dirty="0"/>
              <a:t>（</a:t>
            </a:r>
            <a:r>
              <a:rPr lang="en-US" altLang="zh-CN" dirty="0"/>
              <a:t>1672</a:t>
            </a:r>
            <a:r>
              <a:rPr lang="zh-CN" altLang="en-US" dirty="0"/>
              <a:t>）</a:t>
            </a:r>
            <a:endParaRPr lang="en-US" altLang="zh-CN" dirty="0"/>
          </a:p>
          <a:p>
            <a:pPr lvl="1"/>
            <a:r>
              <a:rPr lang="zh-CN" altLang="en-US" dirty="0"/>
              <a:t>拒受神职（</a:t>
            </a:r>
            <a:r>
              <a:rPr lang="en-US" altLang="zh-CN" dirty="0"/>
              <a:t>1675</a:t>
            </a:r>
            <a:r>
              <a:rPr lang="zh-CN" altLang="en-US" dirty="0"/>
              <a:t>）</a:t>
            </a:r>
            <a:endParaRPr lang="en-US" altLang="zh-CN" dirty="0"/>
          </a:p>
          <a:p>
            <a:r>
              <a:rPr lang="zh-CN" altLang="en-US" dirty="0"/>
              <a:t>哲学</a:t>
            </a:r>
            <a:r>
              <a:rPr lang="zh-CN" altLang="en-US" dirty="0" smtClean="0"/>
              <a:t>思想</a:t>
            </a:r>
            <a:endParaRPr lang="zh-CN" altLang="en-US" dirty="0"/>
          </a:p>
          <a:p>
            <a:pPr lvl="1"/>
            <a:r>
              <a:rPr lang="zh-CN" altLang="en-US" dirty="0"/>
              <a:t>笛卡尔机械论、波义耳微粒哲学（光学、炼金术）</a:t>
            </a:r>
            <a:endParaRPr lang="en-US" altLang="zh-CN" dirty="0"/>
          </a:p>
          <a:p>
            <a:pPr lvl="1"/>
            <a:r>
              <a:rPr lang="zh-CN" altLang="en-US" dirty="0"/>
              <a:t>巴罗等人的影响（剑桥柏拉图学派）</a:t>
            </a:r>
          </a:p>
          <a:p>
            <a:pPr lvl="1"/>
            <a:r>
              <a:rPr lang="zh-CN" altLang="en-US" dirty="0"/>
              <a:t>唯意志论神学</a:t>
            </a:r>
            <a:endParaRPr lang="en-US" altLang="zh-CN" dirty="0"/>
          </a:p>
          <a:p>
            <a:pPr lvl="2"/>
            <a:r>
              <a:rPr lang="zh-CN" altLang="en-US" dirty="0"/>
              <a:t>不要问上帝能做什么，问他已经做了什么</a:t>
            </a:r>
          </a:p>
          <a:p>
            <a:endParaRPr lang="zh-CN" altLang="en-US" dirty="0"/>
          </a:p>
        </p:txBody>
      </p:sp>
    </p:spTree>
    <p:extLst>
      <p:ext uri="{BB962C8B-B14F-4D97-AF65-F5344CB8AC3E}">
        <p14:creationId xmlns:p14="http://schemas.microsoft.com/office/powerpoint/2010/main" val="379972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八、牛顿</a:t>
            </a:r>
          </a:p>
        </p:txBody>
      </p:sp>
      <p:sp>
        <p:nvSpPr>
          <p:cNvPr id="3" name="内容占位符 2"/>
          <p:cNvSpPr>
            <a:spLocks noGrp="1"/>
          </p:cNvSpPr>
          <p:nvPr>
            <p:ph idx="1"/>
          </p:nvPr>
        </p:nvSpPr>
        <p:spPr>
          <a:xfrm>
            <a:off x="755577" y="1783560"/>
            <a:ext cx="8080692" cy="4813792"/>
          </a:xfrm>
        </p:spPr>
        <p:txBody>
          <a:bodyPr>
            <a:normAutofit fontScale="92500"/>
          </a:bodyPr>
          <a:lstStyle/>
          <a:p>
            <a:r>
              <a:rPr lang="zh-CN" altLang="en-US" dirty="0"/>
              <a:t>与胡克的恩怨</a:t>
            </a:r>
            <a:endParaRPr lang="en-US" altLang="zh-CN" dirty="0"/>
          </a:p>
          <a:p>
            <a:pPr lvl="1"/>
            <a:r>
              <a:rPr lang="zh-CN" altLang="en-US" dirty="0"/>
              <a:t>光学（</a:t>
            </a:r>
            <a:r>
              <a:rPr lang="en-US" altLang="zh-CN" dirty="0"/>
              <a:t>1672-1675</a:t>
            </a:r>
            <a:r>
              <a:rPr lang="zh-CN" altLang="en-US" dirty="0"/>
              <a:t>）</a:t>
            </a:r>
            <a:endParaRPr lang="en-US" altLang="zh-CN" dirty="0"/>
          </a:p>
          <a:p>
            <a:pPr lvl="2"/>
            <a:r>
              <a:rPr lang="zh-CN" altLang="en-US" dirty="0"/>
              <a:t>光的本质：振动说</a:t>
            </a:r>
            <a:r>
              <a:rPr lang="en-US" altLang="zh-CN" dirty="0"/>
              <a:t>/</a:t>
            </a:r>
            <a:r>
              <a:rPr lang="zh-CN" altLang="en-US" dirty="0"/>
              <a:t>微粒说；光的构成：明暗</a:t>
            </a:r>
            <a:r>
              <a:rPr lang="en-US" altLang="zh-CN" dirty="0"/>
              <a:t>/</a:t>
            </a:r>
            <a:r>
              <a:rPr lang="zh-CN" altLang="en-US" dirty="0"/>
              <a:t>七色</a:t>
            </a:r>
            <a:endParaRPr lang="en-US" altLang="zh-CN" dirty="0"/>
          </a:p>
          <a:p>
            <a:pPr lvl="2"/>
            <a:r>
              <a:rPr lang="zh-CN" altLang="en-US" dirty="0"/>
              <a:t>“笛卡尔搭了一架好梯子，你在许多方面把它升高了许多</a:t>
            </a:r>
            <a:r>
              <a:rPr lang="en-US" altLang="zh-CN" dirty="0"/>
              <a:t>……</a:t>
            </a:r>
            <a:r>
              <a:rPr lang="zh-CN" altLang="en-US" dirty="0"/>
              <a:t>如果说我看得更远些，那是因为我站在巨人肩上。”</a:t>
            </a:r>
            <a:endParaRPr lang="en-US" altLang="zh-CN" dirty="0"/>
          </a:p>
          <a:p>
            <a:pPr lvl="2"/>
            <a:r>
              <a:rPr lang="en-US" altLang="zh-CN" dirty="0"/>
              <a:t>《</a:t>
            </a:r>
            <a:r>
              <a:rPr lang="zh-CN" altLang="en-US" dirty="0"/>
              <a:t>光学</a:t>
            </a:r>
            <a:r>
              <a:rPr lang="en-US" altLang="zh-CN" dirty="0"/>
              <a:t>》</a:t>
            </a:r>
            <a:r>
              <a:rPr lang="zh-CN" altLang="en-US" dirty="0"/>
              <a:t>（</a:t>
            </a:r>
            <a:r>
              <a:rPr lang="en-US" altLang="zh-CN" dirty="0"/>
              <a:t>1704</a:t>
            </a:r>
            <a:r>
              <a:rPr lang="zh-CN" altLang="en-US" dirty="0"/>
              <a:t>，胡克逝世次年）</a:t>
            </a:r>
            <a:endParaRPr lang="en-US" altLang="zh-CN" dirty="0"/>
          </a:p>
          <a:p>
            <a:pPr lvl="1"/>
            <a:r>
              <a:rPr lang="zh-CN" altLang="en-US" dirty="0"/>
              <a:t>天文学之争（</a:t>
            </a:r>
            <a:r>
              <a:rPr lang="en-US" altLang="zh-CN" dirty="0"/>
              <a:t>1679-1681</a:t>
            </a:r>
            <a:r>
              <a:rPr lang="zh-CN" altLang="en-US" dirty="0"/>
              <a:t>）</a:t>
            </a:r>
            <a:endParaRPr lang="en-US" altLang="zh-CN" dirty="0"/>
          </a:p>
          <a:p>
            <a:pPr lvl="2"/>
            <a:r>
              <a:rPr lang="zh-CN" altLang="en-US" dirty="0"/>
              <a:t>引力平方反比猜想；高塔抛物问题</a:t>
            </a:r>
            <a:endParaRPr lang="en-US" altLang="zh-CN" dirty="0"/>
          </a:p>
          <a:p>
            <a:pPr lvl="2"/>
            <a:r>
              <a:rPr lang="zh-CN" altLang="en-US" dirty="0"/>
              <a:t>哈雷的拜访：平方反比定律的证明（</a:t>
            </a:r>
            <a:r>
              <a:rPr lang="en-US" altLang="zh-CN" dirty="0"/>
              <a:t>1684</a:t>
            </a:r>
            <a:r>
              <a:rPr lang="zh-CN" altLang="en-US" dirty="0"/>
              <a:t>）</a:t>
            </a:r>
            <a:endParaRPr lang="en-US" altLang="zh-CN" dirty="0"/>
          </a:p>
          <a:p>
            <a:pPr lvl="2"/>
            <a:r>
              <a:rPr lang="en-US" altLang="zh-CN" dirty="0"/>
              <a:t>《</a:t>
            </a:r>
            <a:r>
              <a:rPr lang="zh-CN" altLang="en-US" dirty="0"/>
              <a:t>自然哲学之数学原理</a:t>
            </a:r>
            <a:r>
              <a:rPr lang="en-US" altLang="zh-CN" dirty="0"/>
              <a:t>》</a:t>
            </a:r>
            <a:r>
              <a:rPr lang="zh-CN" altLang="en-US" dirty="0"/>
              <a:t>（</a:t>
            </a:r>
            <a:r>
              <a:rPr lang="en-US" altLang="zh-CN" dirty="0"/>
              <a:t>1687</a:t>
            </a:r>
            <a:r>
              <a:rPr lang="zh-CN" altLang="en-US" dirty="0"/>
              <a:t>）</a:t>
            </a:r>
            <a:endParaRPr lang="en-US" altLang="zh-CN" dirty="0"/>
          </a:p>
          <a:p>
            <a:pPr lvl="2"/>
            <a:r>
              <a:rPr lang="zh-CN" altLang="en-US" dirty="0"/>
              <a:t>胡克对万有引力定律优先权的主张</a:t>
            </a:r>
            <a:endParaRPr lang="en-US" altLang="zh-CN" dirty="0"/>
          </a:p>
          <a:p>
            <a:endParaRPr lang="zh-CN" altLang="en-US" dirty="0"/>
          </a:p>
        </p:txBody>
      </p:sp>
    </p:spTree>
    <p:extLst>
      <p:ext uri="{BB962C8B-B14F-4D97-AF65-F5344CB8AC3E}">
        <p14:creationId xmlns:p14="http://schemas.microsoft.com/office/powerpoint/2010/main" val="306929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八、牛顿</a:t>
            </a:r>
            <a:endParaRPr lang="zh-CN" altLang="en-US" dirty="0"/>
          </a:p>
        </p:txBody>
      </p:sp>
      <p:sp>
        <p:nvSpPr>
          <p:cNvPr id="3" name="内容占位符 2"/>
          <p:cNvSpPr>
            <a:spLocks noGrp="1"/>
          </p:cNvSpPr>
          <p:nvPr>
            <p:ph idx="1"/>
          </p:nvPr>
        </p:nvSpPr>
        <p:spPr>
          <a:xfrm>
            <a:off x="914400" y="1484784"/>
            <a:ext cx="7772400" cy="5373216"/>
          </a:xfrm>
        </p:spPr>
        <p:txBody>
          <a:bodyPr>
            <a:normAutofit lnSpcReduction="10000"/>
          </a:bodyPr>
          <a:lstStyle/>
          <a:p>
            <a:r>
              <a:rPr lang="zh-CN" altLang="en-US" dirty="0" smtClean="0"/>
              <a:t>从政</a:t>
            </a:r>
            <a:endParaRPr lang="en-US" altLang="zh-CN" dirty="0" smtClean="0"/>
          </a:p>
          <a:p>
            <a:pPr lvl="1"/>
            <a:r>
              <a:rPr lang="zh-CN" altLang="en-US" dirty="0" smtClean="0"/>
              <a:t>弗朗西斯神父事件（</a:t>
            </a:r>
            <a:r>
              <a:rPr lang="en-US" altLang="zh-CN" dirty="0" smtClean="0"/>
              <a:t>1687</a:t>
            </a:r>
            <a:r>
              <a:rPr lang="zh-CN" altLang="en-US" dirty="0" smtClean="0"/>
              <a:t>）</a:t>
            </a:r>
            <a:endParaRPr lang="en-US" altLang="zh-CN" dirty="0" smtClean="0"/>
          </a:p>
          <a:p>
            <a:pPr lvl="1"/>
            <a:r>
              <a:rPr lang="zh-CN" altLang="en-US" dirty="0" smtClean="0"/>
              <a:t>担任传统国会议员（</a:t>
            </a:r>
            <a:r>
              <a:rPr lang="en-US" altLang="zh-CN" dirty="0" smtClean="0"/>
              <a:t>1688-1689</a:t>
            </a:r>
            <a:r>
              <a:rPr lang="zh-CN" altLang="en-US" dirty="0" smtClean="0"/>
              <a:t>）</a:t>
            </a:r>
            <a:endParaRPr lang="en-US" altLang="zh-CN" dirty="0" smtClean="0"/>
          </a:p>
          <a:p>
            <a:pPr lvl="1"/>
            <a:r>
              <a:rPr lang="zh-CN" altLang="en-US" dirty="0"/>
              <a:t>皇家铸币</a:t>
            </a:r>
            <a:r>
              <a:rPr lang="zh-CN" altLang="en-US" dirty="0" smtClean="0"/>
              <a:t>厂（</a:t>
            </a:r>
            <a:r>
              <a:rPr lang="en-US" altLang="zh-CN" dirty="0" smtClean="0"/>
              <a:t>1696</a:t>
            </a:r>
            <a:r>
              <a:rPr lang="zh-CN" altLang="en-US" dirty="0" smtClean="0"/>
              <a:t>）（财政大臣蒙塔古的推荐）</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a:t>再</a:t>
            </a:r>
            <a:r>
              <a:rPr lang="zh-CN" altLang="en-US" dirty="0" smtClean="0"/>
              <a:t>任议员（</a:t>
            </a:r>
            <a:r>
              <a:rPr lang="en-US" altLang="zh-CN" dirty="0" smtClean="0"/>
              <a:t>1701-1702</a:t>
            </a:r>
            <a:r>
              <a:rPr lang="zh-CN" altLang="en-US" dirty="0" smtClean="0"/>
              <a:t>）</a:t>
            </a:r>
            <a:endParaRPr lang="en-US" altLang="zh-CN" dirty="0" smtClean="0"/>
          </a:p>
          <a:p>
            <a:pPr lvl="1"/>
            <a:r>
              <a:rPr lang="zh-CN" altLang="en-US" dirty="0"/>
              <a:t>入主皇家</a:t>
            </a:r>
            <a:r>
              <a:rPr lang="zh-CN" altLang="en-US" dirty="0" smtClean="0"/>
              <a:t>学会（</a:t>
            </a:r>
            <a:r>
              <a:rPr lang="en-US" altLang="zh-CN" dirty="0" smtClean="0"/>
              <a:t>1703</a:t>
            </a:r>
            <a:r>
              <a:rPr lang="zh-CN" altLang="en-US" dirty="0" smtClean="0"/>
              <a:t>）</a:t>
            </a:r>
            <a:endParaRPr lang="en-US" altLang="zh-CN" dirty="0" smtClean="0"/>
          </a:p>
          <a:p>
            <a:pPr lvl="1"/>
            <a:r>
              <a:rPr lang="zh-CN" altLang="en-US" dirty="0"/>
              <a:t>受</a:t>
            </a:r>
            <a:r>
              <a:rPr lang="zh-CN" altLang="en-US" dirty="0" smtClean="0"/>
              <a:t>封爵士（</a:t>
            </a:r>
            <a:r>
              <a:rPr lang="en-US" altLang="zh-CN" dirty="0" smtClean="0"/>
              <a:t>1705</a:t>
            </a:r>
            <a:r>
              <a:rPr lang="zh-CN" altLang="en-US" dirty="0" smtClean="0"/>
              <a:t>）</a:t>
            </a:r>
            <a:endParaRPr lang="en-US" altLang="zh-CN" dirty="0" smtClean="0"/>
          </a:p>
          <a:p>
            <a:pPr lvl="1"/>
            <a:r>
              <a:rPr lang="zh-CN" altLang="en-US" dirty="0"/>
              <a:t>微积分之</a:t>
            </a:r>
            <a:r>
              <a:rPr lang="zh-CN" altLang="en-US" dirty="0" smtClean="0"/>
              <a:t>争（</a:t>
            </a:r>
            <a:r>
              <a:rPr lang="en-US" altLang="zh-CN" dirty="0" smtClean="0"/>
              <a:t>1713</a:t>
            </a:r>
            <a:r>
              <a:rPr lang="zh-CN" altLang="en-US" dirty="0" smtClean="0"/>
              <a:t>）</a:t>
            </a:r>
            <a:endParaRPr lang="en-US" altLang="zh-CN" dirty="0" smtClean="0"/>
          </a:p>
          <a:p>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874" y="3356992"/>
            <a:ext cx="6305526" cy="16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624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zh-CN" altLang="en-US" dirty="0"/>
              <a:t>牛顿</a:t>
            </a:r>
          </a:p>
        </p:txBody>
      </p:sp>
      <p:sp>
        <p:nvSpPr>
          <p:cNvPr id="3" name="内容占位符 2"/>
          <p:cNvSpPr>
            <a:spLocks noGrp="1"/>
          </p:cNvSpPr>
          <p:nvPr>
            <p:ph idx="1"/>
          </p:nvPr>
        </p:nvSpPr>
        <p:spPr/>
        <p:txBody>
          <a:bodyPr/>
          <a:lstStyle/>
          <a:p>
            <a:pPr marL="68580" indent="0" algn="ctr">
              <a:buNone/>
            </a:pPr>
            <a:endParaRPr lang="en-US" altLang="zh-CN" dirty="0" smtClean="0"/>
          </a:p>
          <a:p>
            <a:pPr marL="68580" indent="0" algn="ctr">
              <a:buNone/>
            </a:pPr>
            <a:endParaRPr lang="en-US" altLang="zh-CN" dirty="0" smtClean="0"/>
          </a:p>
          <a:p>
            <a:pPr marL="68580" indent="0" algn="ctr">
              <a:buNone/>
            </a:pPr>
            <a:r>
              <a:rPr lang="zh-CN" altLang="en-US" dirty="0" smtClean="0"/>
              <a:t>自然界和自然界的规律隐藏在黑暗中</a:t>
            </a:r>
            <a:endParaRPr lang="en-US" altLang="zh-CN" dirty="0" smtClean="0"/>
          </a:p>
          <a:p>
            <a:pPr marL="68580" indent="0" algn="ctr">
              <a:buNone/>
            </a:pPr>
            <a:r>
              <a:rPr lang="zh-CN" altLang="en-US" dirty="0"/>
              <a:t>上帝</a:t>
            </a:r>
            <a:r>
              <a:rPr lang="zh-CN" altLang="en-US" dirty="0" smtClean="0"/>
              <a:t>说：让牛顿去吧</a:t>
            </a:r>
            <a:endParaRPr lang="en-US" altLang="zh-CN" dirty="0" smtClean="0"/>
          </a:p>
          <a:p>
            <a:pPr marL="68580" indent="0" algn="ctr">
              <a:buNone/>
            </a:pPr>
            <a:r>
              <a:rPr lang="zh-CN" altLang="en-US" dirty="0"/>
              <a:t>于是一切成为光明</a:t>
            </a:r>
          </a:p>
        </p:txBody>
      </p:sp>
    </p:spTree>
    <p:extLst>
      <p:ext uri="{BB962C8B-B14F-4D97-AF65-F5344CB8AC3E}">
        <p14:creationId xmlns:p14="http://schemas.microsoft.com/office/powerpoint/2010/main" val="142355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二、哥白尼革命</a:t>
            </a:r>
          </a:p>
        </p:txBody>
      </p:sp>
      <p:sp>
        <p:nvSpPr>
          <p:cNvPr id="3" name="内容占位符 2"/>
          <p:cNvSpPr>
            <a:spLocks noGrp="1"/>
          </p:cNvSpPr>
          <p:nvPr>
            <p:ph idx="1"/>
          </p:nvPr>
        </p:nvSpPr>
        <p:spPr/>
        <p:txBody>
          <a:bodyPr/>
          <a:lstStyle/>
          <a:p>
            <a:r>
              <a:rPr lang="zh-CN" altLang="en-US" dirty="0"/>
              <a:t>尼古拉斯</a:t>
            </a:r>
            <a:r>
              <a:rPr lang="en-US" altLang="zh-CN" dirty="0"/>
              <a:t>·</a:t>
            </a:r>
            <a:r>
              <a:rPr lang="zh-CN" altLang="en-US" dirty="0"/>
              <a:t>哥白尼（</a:t>
            </a:r>
            <a:r>
              <a:rPr lang="en-US" altLang="zh-CN" dirty="0"/>
              <a:t>1473-1543</a:t>
            </a:r>
            <a:r>
              <a:rPr lang="zh-CN" altLang="en-US" dirty="0"/>
              <a:t>）</a:t>
            </a:r>
            <a:endParaRPr lang="en-US" altLang="zh-CN" dirty="0"/>
          </a:p>
          <a:p>
            <a:pPr lvl="1"/>
            <a:r>
              <a:rPr lang="zh-CN" altLang="en-US" dirty="0"/>
              <a:t>生于波兰皇家普鲁士省</a:t>
            </a:r>
            <a:endParaRPr lang="en-US" altLang="zh-CN" dirty="0"/>
          </a:p>
          <a:p>
            <a:pPr lvl="1"/>
            <a:r>
              <a:rPr lang="zh-CN" altLang="en-US" dirty="0"/>
              <a:t>神父、医生、教会法博士、政治家、外交官、经济学家、天文学家、数学家</a:t>
            </a:r>
            <a:endParaRPr lang="en-US" altLang="zh-CN" dirty="0"/>
          </a:p>
          <a:p>
            <a:pPr lvl="1"/>
            <a:r>
              <a:rPr lang="zh-CN" altLang="en-US" dirty="0"/>
              <a:t>先后就读克拉科夫大学、博洛尼亚大学、帕多瓦大学</a:t>
            </a:r>
            <a:endParaRPr lang="en-US" altLang="zh-CN" dirty="0"/>
          </a:p>
          <a:p>
            <a:pPr lvl="1"/>
            <a:r>
              <a:rPr lang="zh-CN" altLang="en-US" dirty="0"/>
              <a:t>瓦尔米亚教产总管（</a:t>
            </a:r>
            <a:r>
              <a:rPr lang="en-US" altLang="zh-CN" dirty="0"/>
              <a:t>1511</a:t>
            </a:r>
            <a:r>
              <a:rPr lang="zh-CN" altLang="en-US" dirty="0"/>
              <a:t>）、瓦尔米亚行政官（</a:t>
            </a:r>
            <a:r>
              <a:rPr lang="en-US" altLang="zh-CN" dirty="0"/>
              <a:t>1520</a:t>
            </a:r>
            <a:r>
              <a:rPr lang="zh-CN" altLang="en-US" dirty="0"/>
              <a:t>）</a:t>
            </a:r>
            <a:endParaRPr lang="en-US" altLang="zh-CN" dirty="0"/>
          </a:p>
          <a:p>
            <a:r>
              <a:rPr lang="en-US" altLang="zh-CN" dirty="0"/>
              <a:t>《</a:t>
            </a:r>
            <a:r>
              <a:rPr lang="zh-CN" altLang="en-US" dirty="0"/>
              <a:t>天体运行</a:t>
            </a:r>
            <a:r>
              <a:rPr lang="en-US" altLang="zh-CN" dirty="0"/>
              <a:t>》</a:t>
            </a:r>
            <a:r>
              <a:rPr lang="zh-CN" altLang="en-US" dirty="0"/>
              <a:t>：</a:t>
            </a:r>
            <a:r>
              <a:rPr lang="en-US" altLang="zh-CN" dirty="0"/>
              <a:t>1543</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8306"/>
            <a:ext cx="2411760" cy="281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03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48"/>
            <a:ext cx="7772400" cy="864096"/>
          </a:xfrm>
        </p:spPr>
        <p:txBody>
          <a:bodyPr/>
          <a:lstStyle/>
          <a:p>
            <a:r>
              <a:rPr lang="zh-CN" altLang="en-US" dirty="0"/>
              <a:t>二、哥白尼革命</a:t>
            </a:r>
          </a:p>
        </p:txBody>
      </p:sp>
      <p:sp>
        <p:nvSpPr>
          <p:cNvPr id="3" name="内容占位符 2"/>
          <p:cNvSpPr>
            <a:spLocks noGrp="1"/>
          </p:cNvSpPr>
          <p:nvPr>
            <p:ph idx="1"/>
          </p:nvPr>
        </p:nvSpPr>
        <p:spPr>
          <a:xfrm>
            <a:off x="683568" y="1124744"/>
            <a:ext cx="8136904" cy="5733256"/>
          </a:xfrm>
        </p:spPr>
        <p:txBody>
          <a:bodyPr>
            <a:normAutofit fontScale="92500"/>
          </a:bodyPr>
          <a:lstStyle/>
          <a:p>
            <a:r>
              <a:rPr lang="zh-CN" altLang="en-US" dirty="0" smtClean="0"/>
              <a:t>写作背景</a:t>
            </a:r>
            <a:endParaRPr lang="en-US" altLang="zh-CN" dirty="0" smtClean="0"/>
          </a:p>
          <a:p>
            <a:pPr lvl="1"/>
            <a:r>
              <a:rPr lang="zh-CN" altLang="en-US" dirty="0" smtClean="0"/>
              <a:t>托勒密本轮</a:t>
            </a:r>
            <a:r>
              <a:rPr lang="en-US" altLang="zh-CN" dirty="0" smtClean="0"/>
              <a:t>-</a:t>
            </a:r>
            <a:r>
              <a:rPr lang="zh-CN" altLang="en-US" dirty="0" smtClean="0"/>
              <a:t>均轮体系的琐碎化</a:t>
            </a:r>
            <a:endParaRPr lang="en-US" altLang="zh-CN" dirty="0" smtClean="0"/>
          </a:p>
          <a:p>
            <a:pPr lvl="1"/>
            <a:r>
              <a:rPr lang="zh-CN" altLang="en-US" dirty="0" smtClean="0"/>
              <a:t>毕达哥拉斯</a:t>
            </a:r>
            <a:r>
              <a:rPr lang="en-US" altLang="zh-CN" dirty="0" smtClean="0"/>
              <a:t>-</a:t>
            </a:r>
            <a:r>
              <a:rPr lang="zh-CN" altLang="en-US" dirty="0" smtClean="0"/>
              <a:t>柏拉图主义：对数学和宇宙和谐的坚信</a:t>
            </a:r>
            <a:endParaRPr lang="en-US" altLang="zh-CN" dirty="0" smtClean="0"/>
          </a:p>
          <a:p>
            <a:pPr lvl="1"/>
            <a:r>
              <a:rPr lang="zh-CN" altLang="en-US" dirty="0" smtClean="0"/>
              <a:t>古代日心说的启发：</a:t>
            </a:r>
            <a:endParaRPr lang="en-US" altLang="zh-CN" dirty="0" smtClean="0"/>
          </a:p>
          <a:p>
            <a:pPr lvl="2"/>
            <a:r>
              <a:rPr lang="zh-CN" altLang="en-US" dirty="0" smtClean="0"/>
              <a:t>希腊</a:t>
            </a:r>
            <a:endParaRPr lang="en-US" altLang="zh-CN" dirty="0" smtClean="0"/>
          </a:p>
          <a:p>
            <a:pPr lvl="3"/>
            <a:r>
              <a:rPr lang="zh-CN" altLang="en-US" dirty="0" smtClean="0"/>
              <a:t>毕达哥拉斯派：太阳和地球共同围绕“中心火”转动，地球一天一次、太阳一年一次、恒星不动（开普勒的解读：中心火就是太阳）</a:t>
            </a:r>
            <a:endParaRPr lang="en-US" altLang="zh-CN" dirty="0" smtClean="0"/>
          </a:p>
          <a:p>
            <a:pPr lvl="3"/>
            <a:r>
              <a:rPr lang="zh-CN" altLang="en-US" dirty="0"/>
              <a:t>蓬托斯</a:t>
            </a:r>
            <a:r>
              <a:rPr lang="zh-CN" altLang="en-US" dirty="0" smtClean="0"/>
              <a:t>的赫拉克利德：地球自转可解释天球日运动；</a:t>
            </a:r>
            <a:r>
              <a:rPr lang="zh-CN" altLang="en-US" b="1" dirty="0" smtClean="0">
                <a:solidFill>
                  <a:srgbClr val="FFFF00"/>
                </a:solidFill>
              </a:rPr>
              <a:t>内行星绕日旋转</a:t>
            </a:r>
            <a:r>
              <a:rPr lang="zh-CN" altLang="en-US" dirty="0" smtClean="0"/>
              <a:t>（一说为埃及观点）</a:t>
            </a:r>
            <a:endParaRPr lang="en-US" altLang="zh-CN" dirty="0" smtClean="0"/>
          </a:p>
          <a:p>
            <a:pPr lvl="3"/>
            <a:r>
              <a:rPr lang="zh-CN" altLang="en-US" dirty="0"/>
              <a:t>萨摩斯的阿利斯塔克</a:t>
            </a:r>
            <a:endParaRPr lang="en-US" altLang="zh-CN" dirty="0" smtClean="0"/>
          </a:p>
          <a:p>
            <a:pPr lvl="3"/>
            <a:r>
              <a:rPr lang="zh-CN" altLang="en-US" dirty="0" smtClean="0"/>
              <a:t>托勒密本人：任何描述恒星运动的模型都只是模型，应该用最简单的；考虑地球自转模型，但未考虑日心说</a:t>
            </a:r>
            <a:endParaRPr lang="en-US" altLang="zh-CN" dirty="0"/>
          </a:p>
          <a:p>
            <a:pPr lvl="2"/>
            <a:r>
              <a:rPr lang="zh-CN" altLang="en-US" dirty="0" smtClean="0"/>
              <a:t>阿拉伯（印度）</a:t>
            </a:r>
            <a:endParaRPr lang="en-US" altLang="zh-CN" dirty="0" smtClean="0"/>
          </a:p>
          <a:p>
            <a:pPr lvl="2"/>
            <a:endParaRPr lang="en-US" altLang="zh-CN" dirty="0" smtClean="0"/>
          </a:p>
          <a:p>
            <a:pPr lvl="2"/>
            <a:endParaRPr lang="en-US" altLang="zh-CN" dirty="0"/>
          </a:p>
          <a:p>
            <a:endParaRPr lang="zh-CN" altLang="en-US" dirty="0"/>
          </a:p>
        </p:txBody>
      </p:sp>
    </p:spTree>
    <p:extLst>
      <p:ext uri="{BB962C8B-B14F-4D97-AF65-F5344CB8AC3E}">
        <p14:creationId xmlns:p14="http://schemas.microsoft.com/office/powerpoint/2010/main" val="2602154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080"/>
            <a:ext cx="7148513" cy="686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901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二、哥白尼革命</a:t>
            </a:r>
          </a:p>
        </p:txBody>
      </p:sp>
      <p:sp>
        <p:nvSpPr>
          <p:cNvPr id="3" name="内容占位符 2"/>
          <p:cNvSpPr>
            <a:spLocks noGrp="1"/>
          </p:cNvSpPr>
          <p:nvPr>
            <p:ph idx="1"/>
          </p:nvPr>
        </p:nvSpPr>
        <p:spPr/>
        <p:txBody>
          <a:bodyPr/>
          <a:lstStyle/>
          <a:p>
            <a:r>
              <a:rPr lang="en-US" altLang="zh-CN" dirty="0"/>
              <a:t>《</a:t>
            </a:r>
            <a:r>
              <a:rPr lang="zh-CN" altLang="en-US" dirty="0"/>
              <a:t>天体运行</a:t>
            </a:r>
            <a:r>
              <a:rPr lang="en-US" altLang="zh-CN" dirty="0"/>
              <a:t>》</a:t>
            </a:r>
            <a:r>
              <a:rPr lang="zh-CN" altLang="en-US" dirty="0"/>
              <a:t>的意义</a:t>
            </a:r>
            <a:endParaRPr lang="en-US" altLang="zh-CN" dirty="0"/>
          </a:p>
          <a:p>
            <a:pPr lvl="1"/>
            <a:r>
              <a:rPr lang="zh-CN" altLang="en-US" dirty="0" smtClean="0"/>
              <a:t>简洁性</a:t>
            </a:r>
            <a:r>
              <a:rPr lang="zh-CN" altLang="en-US" dirty="0"/>
              <a:t>远远优于托勒密体</a:t>
            </a:r>
            <a:r>
              <a:rPr lang="zh-CN" altLang="en-US" dirty="0" smtClean="0"/>
              <a:t>系</a:t>
            </a:r>
            <a:endParaRPr lang="en-US" altLang="zh-CN" dirty="0" smtClean="0"/>
          </a:p>
          <a:p>
            <a:pPr lvl="1"/>
            <a:r>
              <a:rPr lang="zh-CN" altLang="en-US" dirty="0" smtClean="0"/>
              <a:t>运算</a:t>
            </a:r>
            <a:r>
              <a:rPr lang="zh-CN" altLang="en-US" dirty="0"/>
              <a:t>准确度则不及托勒密</a:t>
            </a:r>
            <a:endParaRPr lang="en-US" altLang="zh-CN" dirty="0"/>
          </a:p>
          <a:p>
            <a:pPr lvl="1"/>
            <a:r>
              <a:rPr lang="zh-CN" altLang="en-US" dirty="0"/>
              <a:t>仍然使用了本轮</a:t>
            </a:r>
            <a:r>
              <a:rPr lang="en-US" altLang="zh-CN" dirty="0"/>
              <a:t>-</a:t>
            </a:r>
            <a:r>
              <a:rPr lang="zh-CN" altLang="en-US" dirty="0"/>
              <a:t>均轮</a:t>
            </a:r>
            <a:r>
              <a:rPr lang="zh-CN" altLang="en-US" dirty="0" smtClean="0"/>
              <a:t>体系</a:t>
            </a:r>
            <a:endParaRPr lang="en-US" altLang="zh-CN" dirty="0" smtClean="0"/>
          </a:p>
          <a:p>
            <a:pPr lvl="1"/>
            <a:r>
              <a:rPr lang="zh-CN" altLang="en-US" dirty="0" smtClean="0"/>
              <a:t>沿用经院哲学的论证风格</a:t>
            </a:r>
            <a:endParaRPr lang="en-US" altLang="zh-CN" dirty="0"/>
          </a:p>
          <a:p>
            <a:pPr lvl="1"/>
            <a:r>
              <a:rPr lang="zh-CN" altLang="en-US" dirty="0"/>
              <a:t>用数学理性去认识宇宙，为自然的数学化开辟道路</a:t>
            </a:r>
            <a:endParaRPr lang="en-US" altLang="zh-CN" dirty="0"/>
          </a:p>
          <a:p>
            <a:pPr lvl="1"/>
            <a:r>
              <a:rPr lang="zh-CN" altLang="en-US" dirty="0"/>
              <a:t>开启伽利略、牛顿等人的工作</a:t>
            </a:r>
            <a:endParaRPr lang="en-US" altLang="zh-CN" dirty="0"/>
          </a:p>
          <a:p>
            <a:endParaRPr lang="zh-CN" altLang="en-US" dirty="0"/>
          </a:p>
        </p:txBody>
      </p:sp>
    </p:spTree>
    <p:extLst>
      <p:ext uri="{BB962C8B-B14F-4D97-AF65-F5344CB8AC3E}">
        <p14:creationId xmlns:p14="http://schemas.microsoft.com/office/powerpoint/2010/main" val="129121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三、布鲁诺</a:t>
            </a:r>
            <a:endParaRPr lang="zh-CN" altLang="en-US" dirty="0"/>
          </a:p>
        </p:txBody>
      </p:sp>
      <p:sp>
        <p:nvSpPr>
          <p:cNvPr id="3" name="内容占位符 2"/>
          <p:cNvSpPr>
            <a:spLocks noGrp="1"/>
          </p:cNvSpPr>
          <p:nvPr>
            <p:ph idx="1"/>
          </p:nvPr>
        </p:nvSpPr>
        <p:spPr>
          <a:xfrm>
            <a:off x="395536" y="1783560"/>
            <a:ext cx="8291264" cy="4813792"/>
          </a:xfrm>
        </p:spPr>
        <p:txBody>
          <a:bodyPr>
            <a:normAutofit/>
          </a:bodyPr>
          <a:lstStyle/>
          <a:p>
            <a:r>
              <a:rPr lang="zh-CN" altLang="en-US" dirty="0" smtClean="0"/>
              <a:t>乔尔丹诺</a:t>
            </a:r>
            <a:r>
              <a:rPr lang="en-US" altLang="zh-CN" dirty="0"/>
              <a:t>·</a:t>
            </a:r>
            <a:r>
              <a:rPr lang="zh-CN" altLang="en-US" dirty="0" smtClean="0"/>
              <a:t>布鲁诺（</a:t>
            </a:r>
            <a:r>
              <a:rPr lang="en-US" altLang="zh-CN" dirty="0" smtClean="0"/>
              <a:t>1548-1600</a:t>
            </a:r>
            <a:r>
              <a:rPr lang="zh-CN" altLang="en-US" dirty="0" smtClean="0"/>
              <a:t>）</a:t>
            </a:r>
            <a:endParaRPr lang="en-US" altLang="zh-CN" dirty="0" smtClean="0"/>
          </a:p>
          <a:p>
            <a:pPr lvl="1"/>
            <a:r>
              <a:rPr lang="zh-CN" altLang="en-US" dirty="0" smtClean="0"/>
              <a:t>自然哲学家</a:t>
            </a:r>
            <a:endParaRPr lang="en-US" altLang="zh-CN" dirty="0"/>
          </a:p>
          <a:p>
            <a:pPr lvl="1"/>
            <a:r>
              <a:rPr lang="zh-CN" altLang="en-US" dirty="0"/>
              <a:t>反教会、反</a:t>
            </a:r>
            <a:r>
              <a:rPr lang="zh-CN" altLang="en-US" dirty="0" smtClean="0"/>
              <a:t>经院哲学</a:t>
            </a:r>
            <a:endParaRPr lang="en-US" altLang="zh-CN" dirty="0" smtClean="0"/>
          </a:p>
          <a:p>
            <a:pPr lvl="1"/>
            <a:r>
              <a:rPr lang="zh-CN" altLang="en-US" dirty="0" smtClean="0"/>
              <a:t>无神论者、唯物主义者</a:t>
            </a:r>
            <a:endParaRPr lang="en-US" altLang="zh-CN" dirty="0" smtClean="0"/>
          </a:p>
          <a:p>
            <a:pPr lvl="1"/>
            <a:r>
              <a:rPr lang="zh-CN" altLang="en-US" dirty="0" smtClean="0"/>
              <a:t>“恒星是遥远的太阳”</a:t>
            </a:r>
            <a:endParaRPr lang="en-US" altLang="zh-CN" dirty="0" smtClean="0"/>
          </a:p>
          <a:p>
            <a:pPr lvl="1"/>
            <a:r>
              <a:rPr lang="en-US" altLang="zh-CN" dirty="0"/>
              <a:t>《</a:t>
            </a:r>
            <a:r>
              <a:rPr lang="zh-CN" altLang="en-US" dirty="0"/>
              <a:t>灰堆上的华宴</a:t>
            </a:r>
            <a:r>
              <a:rPr lang="en-US" altLang="zh-CN" dirty="0"/>
              <a:t>》</a:t>
            </a:r>
            <a:r>
              <a:rPr lang="zh-CN" altLang="en-US" dirty="0"/>
              <a:t>、</a:t>
            </a:r>
            <a:r>
              <a:rPr lang="en-US" altLang="zh-CN" dirty="0"/>
              <a:t>《</a:t>
            </a:r>
            <a:r>
              <a:rPr lang="zh-CN" altLang="en-US" dirty="0"/>
              <a:t>论原因、本原与太一</a:t>
            </a:r>
            <a:r>
              <a:rPr lang="en-US" altLang="zh-CN" dirty="0"/>
              <a:t>》</a:t>
            </a:r>
            <a:r>
              <a:rPr lang="zh-CN" altLang="en-US" dirty="0"/>
              <a:t>、</a:t>
            </a:r>
            <a:r>
              <a:rPr lang="en-US" altLang="zh-CN" dirty="0"/>
              <a:t>《</a:t>
            </a:r>
            <a:r>
              <a:rPr lang="zh-CN" altLang="en-US" dirty="0"/>
              <a:t>论无限、宇宙、与众世界</a:t>
            </a:r>
            <a:r>
              <a:rPr lang="en-US" altLang="zh-CN" dirty="0" smtClean="0"/>
              <a:t>》</a:t>
            </a:r>
            <a:r>
              <a:rPr lang="zh-CN" altLang="en-US" dirty="0" smtClean="0"/>
              <a:t>、</a:t>
            </a:r>
            <a:r>
              <a:rPr lang="en-US" altLang="zh-CN" dirty="0"/>
              <a:t>《</a:t>
            </a:r>
            <a:r>
              <a:rPr lang="zh-CN" altLang="en-US" dirty="0"/>
              <a:t>论三种极小和限度</a:t>
            </a:r>
            <a:r>
              <a:rPr lang="en-US" altLang="zh-CN" dirty="0"/>
              <a:t>》</a:t>
            </a:r>
            <a:r>
              <a:rPr lang="zh-CN" altLang="en-US" dirty="0"/>
              <a:t>、</a:t>
            </a:r>
            <a:r>
              <a:rPr lang="en-US" altLang="zh-CN" dirty="0"/>
              <a:t>《</a:t>
            </a:r>
            <a:r>
              <a:rPr lang="zh-CN" altLang="en-US" dirty="0"/>
              <a:t>论单子、数和形</a:t>
            </a:r>
            <a:r>
              <a:rPr lang="en-US" altLang="zh-CN" dirty="0"/>
              <a:t>》</a:t>
            </a:r>
            <a:r>
              <a:rPr lang="zh-CN" altLang="en-US" dirty="0"/>
              <a:t>和</a:t>
            </a:r>
            <a:r>
              <a:rPr lang="en-US" altLang="zh-CN" dirty="0"/>
              <a:t>《</a:t>
            </a:r>
            <a:r>
              <a:rPr lang="zh-CN" altLang="en-US" dirty="0"/>
              <a:t>论无量和无数</a:t>
            </a:r>
            <a:r>
              <a:rPr lang="en-US" altLang="zh-CN" dirty="0" smtClean="0"/>
              <a:t>》</a:t>
            </a:r>
          </a:p>
          <a:p>
            <a:pPr lvl="1"/>
            <a:r>
              <a:rPr lang="zh-CN" altLang="en-US" dirty="0" smtClean="0"/>
              <a:t>生涯：那不勒斯、罗马、威尼斯、瑞士、法国、</a:t>
            </a:r>
            <a:r>
              <a:rPr lang="zh-CN" altLang="en-US" smtClean="0"/>
              <a:t>英国、德意志新教地区、</a:t>
            </a:r>
            <a:r>
              <a:rPr lang="zh-CN" altLang="en-US" dirty="0" smtClean="0"/>
              <a:t>波西米亚</a:t>
            </a:r>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885" y="0"/>
            <a:ext cx="24765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4026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48680"/>
            <a:ext cx="7772400" cy="877784"/>
          </a:xfrm>
        </p:spPr>
        <p:txBody>
          <a:bodyPr/>
          <a:lstStyle/>
          <a:p>
            <a:r>
              <a:rPr lang="zh-CN" altLang="en-US" dirty="0" smtClean="0"/>
              <a:t>四、第谷和开普勒</a:t>
            </a:r>
            <a:endParaRPr lang="zh-CN" altLang="en-US" dirty="0"/>
          </a:p>
        </p:txBody>
      </p:sp>
      <p:sp>
        <p:nvSpPr>
          <p:cNvPr id="3" name="内容占位符 2"/>
          <p:cNvSpPr>
            <a:spLocks noGrp="1"/>
          </p:cNvSpPr>
          <p:nvPr>
            <p:ph idx="1"/>
          </p:nvPr>
        </p:nvSpPr>
        <p:spPr>
          <a:xfrm>
            <a:off x="467544" y="1500186"/>
            <a:ext cx="8676456" cy="5357813"/>
          </a:xfrm>
        </p:spPr>
        <p:txBody>
          <a:bodyPr>
            <a:normAutofit/>
          </a:bodyPr>
          <a:lstStyle/>
          <a:p>
            <a:r>
              <a:rPr lang="zh-CN" altLang="en-US" dirty="0"/>
              <a:t>第谷</a:t>
            </a:r>
            <a:r>
              <a:rPr lang="en-US" altLang="zh-CN" dirty="0"/>
              <a:t>·</a:t>
            </a:r>
            <a:r>
              <a:rPr lang="zh-CN" altLang="en-US" dirty="0"/>
              <a:t>布拉赫（ </a:t>
            </a:r>
            <a:r>
              <a:rPr lang="en-US" altLang="zh-CN" dirty="0"/>
              <a:t>1546-1601 </a:t>
            </a:r>
            <a:r>
              <a:rPr lang="zh-CN" altLang="en-US" dirty="0" smtClean="0"/>
              <a:t>）</a:t>
            </a:r>
            <a:endParaRPr lang="en-US" altLang="zh-CN" dirty="0" smtClean="0"/>
          </a:p>
          <a:p>
            <a:pPr lvl="1"/>
            <a:r>
              <a:rPr lang="zh-CN" altLang="en-US" dirty="0" smtClean="0"/>
              <a:t>肉眼观天最后及最杰出之人</a:t>
            </a:r>
            <a:endParaRPr lang="en-US" altLang="zh-CN" dirty="0" smtClean="0"/>
          </a:p>
          <a:p>
            <a:pPr lvl="1"/>
            <a:r>
              <a:rPr lang="zh-CN" altLang="en-US" dirty="0" smtClean="0"/>
              <a:t>击碎天球</a:t>
            </a:r>
            <a:endParaRPr lang="en-US" altLang="zh-CN" dirty="0" smtClean="0"/>
          </a:p>
          <a:p>
            <a:pPr lvl="2"/>
            <a:r>
              <a:rPr lang="zh-CN" altLang="en-US" dirty="0" smtClean="0"/>
              <a:t>仙后座超新星（</a:t>
            </a:r>
            <a:r>
              <a:rPr lang="en-US" altLang="zh-CN" dirty="0" smtClean="0"/>
              <a:t>1572</a:t>
            </a:r>
            <a:r>
              <a:rPr lang="zh-CN" altLang="en-US" dirty="0" smtClean="0"/>
              <a:t>）：月上世界并非一成不变；</a:t>
            </a:r>
            <a:r>
              <a:rPr lang="en-US" altLang="zh-CN" dirty="0" smtClean="0"/>
              <a:t>Nova</a:t>
            </a:r>
          </a:p>
          <a:p>
            <a:pPr lvl="2"/>
            <a:r>
              <a:rPr lang="en-US" altLang="zh-CN" dirty="0" smtClean="0"/>
              <a:t>1577</a:t>
            </a:r>
            <a:r>
              <a:rPr lang="zh-CN" altLang="en-US" dirty="0" smtClean="0"/>
              <a:t>年彗星：扁圆轨道横穿天球；第谷体系</a:t>
            </a:r>
            <a:endParaRPr lang="en-US" altLang="zh-CN" dirty="0" smtClean="0"/>
          </a:p>
          <a:p>
            <a:pPr lvl="1"/>
            <a:r>
              <a:rPr lang="zh-CN" altLang="en-US" dirty="0" smtClean="0"/>
              <a:t>维</a:t>
            </a:r>
            <a:r>
              <a:rPr lang="zh-CN" altLang="en-US" dirty="0"/>
              <a:t>汶岛</a:t>
            </a:r>
            <a:r>
              <a:rPr lang="zh-CN" altLang="en-US" dirty="0" smtClean="0"/>
              <a:t>观测台（</a:t>
            </a:r>
            <a:r>
              <a:rPr lang="en-US" altLang="zh-CN" dirty="0" smtClean="0"/>
              <a:t>1576-1597</a:t>
            </a:r>
            <a:r>
              <a:rPr lang="zh-CN" altLang="en-US" dirty="0" smtClean="0"/>
              <a:t>）</a:t>
            </a:r>
            <a:endParaRPr lang="en-US" altLang="zh-CN" dirty="0" smtClean="0"/>
          </a:p>
          <a:p>
            <a:pPr lvl="2"/>
            <a:r>
              <a:rPr lang="zh-CN" altLang="en-US" dirty="0" smtClean="0"/>
              <a:t>弗雷德里克</a:t>
            </a:r>
            <a:r>
              <a:rPr lang="zh-CN" altLang="en-US" dirty="0"/>
              <a:t>二</a:t>
            </a:r>
            <a:r>
              <a:rPr lang="zh-CN" altLang="en-US" dirty="0" smtClean="0"/>
              <a:t>世（</a:t>
            </a:r>
            <a:r>
              <a:rPr lang="en-US" altLang="zh-CN" dirty="0" smtClean="0"/>
              <a:t>1559-1588</a:t>
            </a:r>
            <a:r>
              <a:rPr lang="zh-CN" altLang="en-US" dirty="0" smtClean="0"/>
              <a:t>在位）的资助；连续二十年</a:t>
            </a:r>
            <a:endParaRPr lang="en-US" altLang="zh-CN" dirty="0" smtClean="0"/>
          </a:p>
          <a:p>
            <a:pPr lvl="1"/>
            <a:r>
              <a:rPr lang="zh-CN" altLang="en-US" dirty="0"/>
              <a:t>供职</a:t>
            </a:r>
            <a:r>
              <a:rPr lang="zh-CN" altLang="en-US" dirty="0" smtClean="0"/>
              <a:t>布拉格（</a:t>
            </a:r>
            <a:r>
              <a:rPr lang="en-US" altLang="zh-CN" dirty="0" smtClean="0"/>
              <a:t>1599</a:t>
            </a:r>
            <a:r>
              <a:rPr lang="zh-CN" altLang="en-US" dirty="0" smtClean="0"/>
              <a:t>）</a:t>
            </a:r>
            <a:endParaRPr lang="en-US" altLang="zh-CN" dirty="0" smtClean="0"/>
          </a:p>
          <a:p>
            <a:pPr lvl="2"/>
            <a:r>
              <a:rPr lang="zh-CN" altLang="en-US" dirty="0"/>
              <a:t>鲁道夫二</a:t>
            </a:r>
            <a:r>
              <a:rPr lang="zh-CN" altLang="en-US" dirty="0" smtClean="0"/>
              <a:t>世（</a:t>
            </a:r>
            <a:r>
              <a:rPr lang="en-US" altLang="zh-CN" dirty="0" smtClean="0"/>
              <a:t>1567-1612</a:t>
            </a:r>
            <a:r>
              <a:rPr lang="zh-CN" altLang="en-US" dirty="0" smtClean="0"/>
              <a:t>在位）；鲁道夫星表；开普勒（</a:t>
            </a:r>
            <a:r>
              <a:rPr lang="en-US" altLang="zh-CN" dirty="0" smtClean="0"/>
              <a:t>1600</a:t>
            </a:r>
            <a:r>
              <a:rPr lang="zh-CN" altLang="en-US" dirty="0" smtClean="0"/>
              <a:t>）</a:t>
            </a:r>
            <a:endParaRPr lang="en-US" altLang="zh-CN" dirty="0"/>
          </a:p>
          <a:p>
            <a:pPr lvl="1"/>
            <a:r>
              <a:rPr lang="zh-CN" altLang="en-US" dirty="0" smtClean="0"/>
              <a:t>固执的贵族；坚信地心说；痴迷占星、炼金</a:t>
            </a:r>
            <a:endParaRPr lang="en-US" altLang="zh-CN" dirty="0" smtClean="0"/>
          </a:p>
          <a:p>
            <a:endParaRPr lang="en-US" altLang="zh-CN" dirty="0" smtClean="0"/>
          </a:p>
          <a:p>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748" y="0"/>
            <a:ext cx="2020252"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389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2479</Words>
  <Application>Microsoft Office PowerPoint</Application>
  <PresentationFormat>全屏显示(4:3)</PresentationFormat>
  <Paragraphs>335</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等线</vt:lpstr>
      <vt:lpstr>华文楷体</vt:lpstr>
      <vt:lpstr>宋体</vt:lpstr>
      <vt:lpstr>Cambria Math</vt:lpstr>
      <vt:lpstr>Consolas</vt:lpstr>
      <vt:lpstr>Corbel</vt:lpstr>
      <vt:lpstr>Wingdings</vt:lpstr>
      <vt:lpstr>Wingdings 2</vt:lpstr>
      <vt:lpstr>Wingdings 3</vt:lpstr>
      <vt:lpstr>穿越</vt:lpstr>
      <vt:lpstr>全球史 第十二讲 科学革命</vt:lpstr>
      <vt:lpstr>一、科学革命的条件</vt:lpstr>
      <vt:lpstr>一、科学革命的条件</vt:lpstr>
      <vt:lpstr>二、哥白尼革命</vt:lpstr>
      <vt:lpstr>二、哥白尼革命</vt:lpstr>
      <vt:lpstr>PowerPoint 演示文稿</vt:lpstr>
      <vt:lpstr>二、哥白尼革命</vt:lpstr>
      <vt:lpstr>三、布鲁诺</vt:lpstr>
      <vt:lpstr>四、第谷和开普勒</vt:lpstr>
      <vt:lpstr>四、第谷和开普勒</vt:lpstr>
      <vt:lpstr>PowerPoint 演示文稿</vt:lpstr>
      <vt:lpstr>四、第谷和开普勒</vt:lpstr>
      <vt:lpstr>四、第谷和开普勒</vt:lpstr>
      <vt:lpstr>四、第谷和开普勒</vt:lpstr>
      <vt:lpstr>五、伽利略</vt:lpstr>
      <vt:lpstr>五、伽利略</vt:lpstr>
      <vt:lpstr>五、伽利略</vt:lpstr>
      <vt:lpstr>五、伽利略</vt:lpstr>
      <vt:lpstr>六、笛卡尔和机械论</vt:lpstr>
      <vt:lpstr>六、笛卡尔和机械论</vt:lpstr>
      <vt:lpstr>六、笛卡尔和机械论</vt:lpstr>
      <vt:lpstr>七、英国实验哲学</vt:lpstr>
      <vt:lpstr>七、英国实验哲学</vt:lpstr>
      <vt:lpstr>七、英国实验哲学</vt:lpstr>
      <vt:lpstr>七、英国实验哲学</vt:lpstr>
      <vt:lpstr>八、背景：另一场“革命”</vt:lpstr>
      <vt:lpstr>八、背景：另一场“革命”</vt:lpstr>
      <vt:lpstr>八、背景：另一场“革命”</vt:lpstr>
      <vt:lpstr>八、牛顿</vt:lpstr>
      <vt:lpstr>八、牛顿</vt:lpstr>
      <vt:lpstr>八、牛顿</vt:lpstr>
      <vt:lpstr>八、牛顿</vt:lpstr>
      <vt:lpstr>八、牛顿</vt:lpstr>
    </vt:vector>
  </TitlesOfParts>
  <Company>Founder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物理学与人类文明 第六讲 从哥白尼到开普勒</dc:title>
  <dc:creator>Jean</dc:creator>
  <cp:lastModifiedBy>苏湛</cp:lastModifiedBy>
  <cp:revision>138</cp:revision>
  <dcterms:created xsi:type="dcterms:W3CDTF">2016-04-27T05:39:21Z</dcterms:created>
  <dcterms:modified xsi:type="dcterms:W3CDTF">2020-04-26T14:36:11Z</dcterms:modified>
</cp:coreProperties>
</file>