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99" r:id="rId3"/>
    <p:sldId id="293" r:id="rId4"/>
    <p:sldId id="306" r:id="rId5"/>
    <p:sldId id="316" r:id="rId6"/>
    <p:sldId id="317" r:id="rId7"/>
    <p:sldId id="295" r:id="rId8"/>
    <p:sldId id="287" r:id="rId9"/>
    <p:sldId id="319" r:id="rId10"/>
    <p:sldId id="320" r:id="rId11"/>
    <p:sldId id="296" r:id="rId12"/>
    <p:sldId id="322" r:id="rId13"/>
    <p:sldId id="323" r:id="rId14"/>
    <p:sldId id="307" r:id="rId15"/>
    <p:sldId id="324" r:id="rId16"/>
    <p:sldId id="325" r:id="rId17"/>
    <p:sldId id="326" r:id="rId18"/>
    <p:sldId id="327" r:id="rId19"/>
    <p:sldId id="309" r:id="rId20"/>
    <p:sldId id="303" r:id="rId21"/>
    <p:sldId id="310" r:id="rId22"/>
    <p:sldId id="302" r:id="rId23"/>
    <p:sldId id="311" r:id="rId24"/>
    <p:sldId id="312" r:id="rId25"/>
    <p:sldId id="313" r:id="rId26"/>
    <p:sldId id="314" r:id="rId27"/>
    <p:sldId id="31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4" autoAdjust="0"/>
  </p:normalViewPr>
  <p:slideViewPr>
    <p:cSldViewPr>
      <p:cViewPr varScale="1">
        <p:scale>
          <a:sx n="155" d="100"/>
          <a:sy n="155" d="100"/>
        </p:scale>
        <p:origin x="197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42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C5AB3-E489-482F-BB2A-AE43357EE6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4EE8F-52BD-4C09-911C-AE2CA2AC5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1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9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9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0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0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8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0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9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6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3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3C7BEF-212C-47AD-B5BE-0427A02A0702}" type="datetimeFigureOut">
              <a:rPr lang="zh-CN" altLang="en-US" smtClean="0">
                <a:solidFill>
                  <a:srgbClr val="D6ECFF"/>
                </a:solidFill>
              </a:rPr>
              <a:pPr/>
              <a:t>2020/5/11</a:t>
            </a:fld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>
              <a:solidFill>
                <a:srgbClr val="D6ECFF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A2DCD74-CAB5-487B-A90A-12123BE5573C}" type="slidenum">
              <a:rPr lang="zh-CN" altLang="en-US" smtClean="0">
                <a:solidFill>
                  <a:srgbClr val="D6ECFF"/>
                </a:solidFill>
              </a:rPr>
              <a:pPr/>
              <a:t>‹#›</a:t>
            </a:fld>
            <a:endParaRPr lang="zh-CN" alt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全球史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第十二讲 启蒙与革命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中国科学院大学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年春季</a:t>
            </a:r>
            <a:r>
              <a:rPr lang="zh-CN" altLang="en-US" dirty="0"/>
              <a:t>学期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5"/>
          <a:stretch/>
        </p:blipFill>
        <p:spPr bwMode="auto">
          <a:xfrm>
            <a:off x="3059832" y="45227"/>
            <a:ext cx="3189734" cy="389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3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五、“牛顿主义”与启蒙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狄德罗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百科全书</a:t>
            </a:r>
            <a:r>
              <a:rPr lang="en-US" altLang="zh-CN" dirty="0"/>
              <a:t>》</a:t>
            </a:r>
            <a:r>
              <a:rPr lang="zh-CN" altLang="en-US" dirty="0"/>
              <a:t>：用理性和科学改造世界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对自然的解释的思考</a:t>
            </a:r>
            <a:r>
              <a:rPr lang="en-US" altLang="zh-CN" dirty="0"/>
              <a:t>》</a:t>
            </a:r>
          </a:p>
          <a:p>
            <a:pPr lvl="2"/>
            <a:r>
              <a:rPr lang="zh-CN" altLang="en-US" dirty="0"/>
              <a:t>批判普遍数学的研究方法，倡导培根的实验方法</a:t>
            </a:r>
          </a:p>
          <a:p>
            <a:r>
              <a:rPr lang="zh-CN" altLang="en-US" dirty="0"/>
              <a:t>卢梭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论科学与艺术</a:t>
            </a:r>
            <a:r>
              <a:rPr lang="en-US" altLang="zh-CN" dirty="0"/>
              <a:t>》</a:t>
            </a:r>
            <a:r>
              <a:rPr lang="zh-CN" altLang="en-US" dirty="0"/>
              <a:t>：从反面对科学带来的思想冲击做出回应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79214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六、中国的影响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72816"/>
            <a:ext cx="7906072" cy="46805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传教士对中国知识、文化的介绍</a:t>
            </a:r>
            <a:endParaRPr lang="en-US" altLang="zh-CN" dirty="0" smtClean="0"/>
          </a:p>
          <a:p>
            <a:r>
              <a:rPr lang="zh-CN" altLang="en-US" dirty="0" smtClean="0"/>
              <a:t>欧洲社会对中国的误解与神话传统</a:t>
            </a:r>
            <a:endParaRPr lang="en-US" altLang="zh-CN" dirty="0" smtClean="0"/>
          </a:p>
          <a:p>
            <a:r>
              <a:rPr lang="zh-CN" altLang="en-US" dirty="0" smtClean="0"/>
              <a:t>中国在部分领域的相对进步性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文官制度与科举制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理性、唯物主义、宗教宽容传统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部分技术领域的先进性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制瓷；纺织（机械）；冶铁；自流井；医学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欧洲人态度的转变（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世纪后期）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耶稣会信用破产；对中国了解的增多（通过贸易）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欧洲科技、文化和社会发展水平已迅速超越中国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44" y="-316306"/>
            <a:ext cx="3174958" cy="20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七、启蒙运动在北美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美国的清教传统</a:t>
            </a:r>
            <a:endParaRPr lang="en-US" altLang="zh-CN" dirty="0"/>
          </a:p>
          <a:p>
            <a:pPr lvl="1"/>
            <a:r>
              <a:rPr lang="zh-CN" altLang="en-US" dirty="0"/>
              <a:t>五月花号公约（</a:t>
            </a:r>
            <a:r>
              <a:rPr lang="en-US" altLang="zh-CN" dirty="0"/>
              <a:t>1620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创立一个自治团体，这个团体是基于被管理者的同意而成立的，而且将依法而治</a:t>
            </a:r>
            <a:endParaRPr lang="en-US" altLang="zh-CN" dirty="0"/>
          </a:p>
          <a:p>
            <a:endParaRPr lang="zh-SG" altLang="en-US" dirty="0"/>
          </a:p>
        </p:txBody>
      </p:sp>
      <p:pic>
        <p:nvPicPr>
          <p:cNvPr id="4" name="内容占位符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39028"/>
            <a:ext cx="4038600" cy="299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0" y="4365104"/>
            <a:ext cx="4626064" cy="21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3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七、启蒙运动在北美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托马斯</a:t>
            </a:r>
            <a:r>
              <a:rPr lang="en-US" altLang="zh-CN" dirty="0"/>
              <a:t>·</a:t>
            </a:r>
            <a:r>
              <a:rPr lang="zh-CN" altLang="en-US" dirty="0"/>
              <a:t>潘恩</a:t>
            </a:r>
            <a:endParaRPr lang="en-US" altLang="zh-CN" dirty="0"/>
          </a:p>
          <a:p>
            <a:pPr lvl="1"/>
            <a:r>
              <a:rPr lang="zh-CN" altLang="en-US" dirty="0"/>
              <a:t>生于英国；贫穷工匠出身；有“反政府思想”的稅吏；作为契约奴到达北美；受富兰克林知遇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常识</a:t>
            </a:r>
            <a:r>
              <a:rPr lang="en-US" altLang="zh-CN" dirty="0"/>
              <a:t>》</a:t>
            </a:r>
            <a:r>
              <a:rPr lang="zh-CN" altLang="en-US" dirty="0"/>
              <a:t>：人生而平等；英国属于欧洲，北美属于它自身；北美的法律就是国王</a:t>
            </a:r>
            <a:endParaRPr lang="en-US" altLang="zh-CN" dirty="0"/>
          </a:p>
          <a:p>
            <a:pPr lvl="1"/>
            <a:r>
              <a:rPr lang="zh-CN" altLang="en-US" dirty="0"/>
              <a:t>“至于称为</a:t>
            </a:r>
            <a:r>
              <a:rPr lang="en-US" altLang="zh-CN" dirty="0"/>
              <a:t>《</a:t>
            </a:r>
            <a:r>
              <a:rPr lang="zh-CN" altLang="en-US" dirty="0"/>
              <a:t>圣经</a:t>
            </a:r>
            <a:r>
              <a:rPr lang="en-US" altLang="zh-CN" dirty="0"/>
              <a:t>》</a:t>
            </a:r>
            <a:r>
              <a:rPr lang="zh-CN" altLang="en-US" dirty="0"/>
              <a:t>的书，说成是上帝的话，是一个亵渎。那是一本充满谎言和自相矛盾的书，记录很坏的时代和很坏的人的一段历史。”</a:t>
            </a:r>
            <a:endParaRPr lang="en-US" altLang="zh-CN" dirty="0"/>
          </a:p>
          <a:p>
            <a:pPr lvl="1"/>
            <a:r>
              <a:rPr lang="zh-CN" altLang="en-US" dirty="0"/>
              <a:t>创造美利坚合众国国号；参加法国大革命</a:t>
            </a:r>
          </a:p>
          <a:p>
            <a:endParaRPr lang="zh-SG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44" y="0"/>
            <a:ext cx="1728856" cy="22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3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七、启蒙运动</a:t>
            </a:r>
            <a:r>
              <a:rPr lang="zh-CN" altLang="en-US" dirty="0" smtClean="0"/>
              <a:t>在北美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本杰明</a:t>
            </a:r>
            <a:r>
              <a:rPr lang="en-US" altLang="zh-CN" dirty="0"/>
              <a:t>·</a:t>
            </a:r>
            <a:r>
              <a:rPr lang="zh-CN" altLang="en-US" dirty="0" smtClean="0"/>
              <a:t>富兰克林</a:t>
            </a:r>
            <a:endParaRPr lang="en-US" altLang="zh-CN" dirty="0"/>
          </a:p>
          <a:p>
            <a:pPr lvl="1"/>
            <a:r>
              <a:rPr lang="zh-CN" altLang="en-US" dirty="0"/>
              <a:t>印刷工出身；出版家、报业家；社会活动家</a:t>
            </a:r>
            <a:endParaRPr lang="en-US" altLang="zh-CN" dirty="0"/>
          </a:p>
          <a:p>
            <a:pPr lvl="1"/>
            <a:r>
              <a:rPr lang="zh-CN" altLang="en-US" dirty="0"/>
              <a:t>自学成才的科学家；发明家（避雷针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创建宾夕法尼亚大</a:t>
            </a:r>
            <a:r>
              <a:rPr lang="zh-CN" altLang="en-US" dirty="0"/>
              <a:t>学</a:t>
            </a:r>
            <a:endParaRPr lang="en-US" altLang="zh-CN" dirty="0"/>
          </a:p>
          <a:p>
            <a:pPr lvl="1"/>
            <a:r>
              <a:rPr lang="zh-CN" altLang="en-US" dirty="0"/>
              <a:t>美国价值观的原型；模范的清教徒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穷查理年鉴</a:t>
            </a:r>
            <a:r>
              <a:rPr lang="en-US" altLang="zh-CN" dirty="0"/>
              <a:t>》</a:t>
            </a:r>
            <a:r>
              <a:rPr lang="zh-CN" altLang="en-US" dirty="0" smtClean="0"/>
              <a:t>：箴言集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自力更生</a:t>
            </a:r>
            <a:r>
              <a:rPr lang="zh-CN" altLang="en-US" dirty="0"/>
              <a:t>、勤俭致富；谦卑克己、仁爱与服务；契约精神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828" y="0"/>
            <a:ext cx="1873171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七、启蒙运动在北美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托马斯</a:t>
            </a:r>
            <a:r>
              <a:rPr lang="en-US" altLang="zh-CN" dirty="0"/>
              <a:t>·</a:t>
            </a:r>
            <a:r>
              <a:rPr lang="zh-CN" altLang="en-US" dirty="0"/>
              <a:t>杰弗逊</a:t>
            </a:r>
          </a:p>
          <a:p>
            <a:pPr lvl="1"/>
            <a:r>
              <a:rPr lang="zh-CN" altLang="en-US" dirty="0"/>
              <a:t>美国第三任总统</a:t>
            </a:r>
          </a:p>
          <a:p>
            <a:pPr lvl="1"/>
            <a:r>
              <a:rPr lang="zh-CN" altLang="en-US" dirty="0"/>
              <a:t>出身于大农场主与奴隶主之家</a:t>
            </a:r>
          </a:p>
          <a:p>
            <a:pPr lvl="1"/>
            <a:r>
              <a:rPr lang="zh-CN" altLang="en-US" dirty="0"/>
              <a:t>第一个立法禁止奴隶贸易的美国总统</a:t>
            </a:r>
          </a:p>
          <a:p>
            <a:pPr lvl="1"/>
            <a:r>
              <a:rPr lang="zh-CN" altLang="en-US" dirty="0"/>
              <a:t>律师；博学的学者，精通建筑设计与考古学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独立宣言</a:t>
            </a:r>
            <a:r>
              <a:rPr lang="en-US" altLang="zh-CN" dirty="0"/>
              <a:t>》</a:t>
            </a:r>
            <a:r>
              <a:rPr lang="zh-CN" altLang="en-US" dirty="0"/>
              <a:t>执笔者</a:t>
            </a:r>
          </a:p>
          <a:p>
            <a:pPr lvl="1"/>
            <a:r>
              <a:rPr lang="zh-CN" altLang="en-US" dirty="0"/>
              <a:t>民主共和党创始人</a:t>
            </a:r>
          </a:p>
          <a:p>
            <a:endParaRPr lang="zh-SG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9469"/>
            <a:ext cx="2267745" cy="30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七、启蒙运动在北美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906072" cy="4572000"/>
          </a:xfrm>
        </p:spPr>
        <p:txBody>
          <a:bodyPr/>
          <a:lstStyle/>
          <a:p>
            <a:pPr lvl="1"/>
            <a:r>
              <a:rPr lang="zh-CN" altLang="en-US" dirty="0" smtClean="0"/>
              <a:t>杰弗逊的代表性观点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 smtClean="0"/>
              <a:t>人权思想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人的不可</a:t>
            </a:r>
            <a:r>
              <a:rPr lang="zh-CN" altLang="en-US" dirty="0"/>
              <a:t>转让的自然权利：</a:t>
            </a:r>
            <a:endParaRPr lang="en-US" altLang="zh-CN" dirty="0"/>
          </a:p>
          <a:p>
            <a:pPr lvl="3"/>
            <a:r>
              <a:rPr lang="zh-CN" altLang="en-US" dirty="0"/>
              <a:t>生命、自由、享有自己的劳动果实的权利、发挥个人才能的权利、追求幸福的权利以及抵抗压迫的权利</a:t>
            </a:r>
            <a:endParaRPr lang="en-US" altLang="zh-CN" dirty="0"/>
          </a:p>
          <a:p>
            <a:pPr lvl="2"/>
            <a:r>
              <a:rPr lang="zh-CN" altLang="en-US" dirty="0"/>
              <a:t>政府既应制止破坏他人自由的行为，也应限制自身</a:t>
            </a:r>
            <a:endParaRPr lang="en-US" altLang="zh-CN" dirty="0"/>
          </a:p>
          <a:p>
            <a:pPr lvl="2"/>
            <a:r>
              <a:rPr lang="zh-CN" altLang="en-US" dirty="0"/>
              <a:t>法官不是裁判者，而是技术官员</a:t>
            </a:r>
            <a:endParaRPr lang="en-US" altLang="zh-CN" dirty="0"/>
          </a:p>
          <a:p>
            <a:pPr lvl="2"/>
            <a:r>
              <a:rPr lang="zh-CN" altLang="en-US" dirty="0"/>
              <a:t>建立美国国会图书馆、弗吉尼亚大学</a:t>
            </a:r>
            <a:endParaRPr lang="en-US" altLang="zh-CN" dirty="0"/>
          </a:p>
          <a:p>
            <a:pPr lvl="3"/>
            <a:r>
              <a:rPr lang="zh-CN" altLang="en-US" dirty="0"/>
              <a:t>民主源于知识；立法者（国会议员）应是饱学之士</a:t>
            </a:r>
            <a:endParaRPr lang="en-US" altLang="zh-CN" dirty="0"/>
          </a:p>
          <a:p>
            <a:pPr lvl="2"/>
            <a:r>
              <a:rPr lang="zh-CN" altLang="en-US" dirty="0"/>
              <a:t>自由之花要时时用爱国者和暴君的鲜血来浇灌</a:t>
            </a:r>
            <a:endParaRPr lang="en-US" altLang="zh-CN" dirty="0"/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428123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八、美国独立战争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经济基础</a:t>
            </a:r>
            <a:endParaRPr lang="en-US" altLang="zh-CN" dirty="0"/>
          </a:p>
          <a:p>
            <a:pPr lvl="1"/>
            <a:r>
              <a:rPr lang="zh-CN" altLang="en-US" dirty="0"/>
              <a:t>工商业发展，经济自足性提高，对英国依存度降低</a:t>
            </a:r>
            <a:endParaRPr lang="en-US" altLang="zh-CN" dirty="0"/>
          </a:p>
          <a:p>
            <a:r>
              <a:rPr lang="zh-CN" altLang="en-US" dirty="0"/>
              <a:t>英美矛盾</a:t>
            </a:r>
            <a:endParaRPr lang="en-US" altLang="zh-CN" dirty="0"/>
          </a:p>
          <a:p>
            <a:pPr lvl="1"/>
            <a:r>
              <a:rPr lang="zh-CN" altLang="en-US" dirty="0"/>
              <a:t>税收和走私问题：</a:t>
            </a:r>
            <a:endParaRPr lang="en-US" altLang="zh-CN" dirty="0"/>
          </a:p>
          <a:p>
            <a:pPr lvl="2"/>
            <a:r>
              <a:rPr lang="zh-CN" altLang="en-US" dirty="0"/>
              <a:t>糖</a:t>
            </a:r>
            <a:r>
              <a:rPr lang="zh-CN" altLang="en-US" dirty="0" smtClean="0"/>
              <a:t>税法</a:t>
            </a:r>
            <a:r>
              <a:rPr lang="en-US" altLang="zh-CN" dirty="0"/>
              <a:t>(1764)</a:t>
            </a:r>
            <a:r>
              <a:rPr lang="zh-CN" altLang="en-US" dirty="0" smtClean="0"/>
              <a:t>、</a:t>
            </a:r>
            <a:r>
              <a:rPr lang="zh-CN" altLang="en-US" dirty="0"/>
              <a:t>印花税法、汤森税法、茶税法</a:t>
            </a:r>
            <a:endParaRPr lang="en-US" altLang="zh-CN" dirty="0"/>
          </a:p>
          <a:p>
            <a:pPr lvl="1"/>
            <a:r>
              <a:rPr lang="zh-CN" altLang="en-US" dirty="0" smtClean="0"/>
              <a:t>殖民地国有化趋势与</a:t>
            </a:r>
            <a:r>
              <a:rPr lang="en-US" altLang="zh-CN" dirty="0" smtClean="0"/>
              <a:t>《1763</a:t>
            </a:r>
            <a:r>
              <a:rPr lang="zh-CN" altLang="en-US" dirty="0" smtClean="0"/>
              <a:t>年公告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/>
              <a:t>拒绝</a:t>
            </a:r>
            <a:r>
              <a:rPr lang="zh-CN" altLang="en-US" dirty="0"/>
              <a:t>在议会中给予殖民地代表席位</a:t>
            </a:r>
            <a:endParaRPr lang="en-US" altLang="zh-CN" dirty="0"/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95206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八、美国独立战争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间接诱因</a:t>
            </a:r>
            <a:r>
              <a:rPr lang="zh-CN" altLang="en-US" dirty="0" smtClean="0"/>
              <a:t>：</a:t>
            </a:r>
            <a:r>
              <a:rPr lang="zh-CN" altLang="en-US" dirty="0"/>
              <a:t>英法</a:t>
            </a:r>
            <a:r>
              <a:rPr lang="zh-CN" altLang="en-US" dirty="0" smtClean="0"/>
              <a:t>七年</a:t>
            </a:r>
            <a:r>
              <a:rPr lang="zh-CN" altLang="en-US" dirty="0"/>
              <a:t>战争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1754-1763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对北美军事人才的训练，与“爱国”主义动员</a:t>
            </a:r>
            <a:endParaRPr lang="en-US" altLang="zh-CN" dirty="0"/>
          </a:p>
          <a:p>
            <a:pPr lvl="1"/>
            <a:r>
              <a:rPr lang="zh-CN" altLang="en-US" dirty="0"/>
              <a:t>战后英国为弥补财政亏空加强对北美的税务管理</a:t>
            </a:r>
            <a:endParaRPr lang="en-US" altLang="zh-CN" dirty="0"/>
          </a:p>
          <a:p>
            <a:pPr lvl="1"/>
            <a:r>
              <a:rPr lang="zh-CN" altLang="en-US" dirty="0"/>
              <a:t>赶走法国后颁布</a:t>
            </a:r>
            <a:r>
              <a:rPr lang="en-US" altLang="zh-CN" dirty="0"/>
              <a:t>《1763</a:t>
            </a:r>
            <a:r>
              <a:rPr lang="zh-CN" altLang="en-US" dirty="0"/>
              <a:t>年公告</a:t>
            </a:r>
            <a:r>
              <a:rPr lang="en-US" altLang="zh-CN" dirty="0"/>
              <a:t>》</a:t>
            </a:r>
            <a:r>
              <a:rPr lang="zh-CN" altLang="en-US" dirty="0" smtClean="0"/>
              <a:t>和继续对</a:t>
            </a:r>
            <a:r>
              <a:rPr lang="zh-CN" altLang="en-US" dirty="0"/>
              <a:t>殖民地征收</a:t>
            </a:r>
            <a:r>
              <a:rPr lang="zh-CN" altLang="en-US" dirty="0" smtClean="0"/>
              <a:t>战争</a:t>
            </a:r>
            <a:r>
              <a:rPr lang="zh-CN" altLang="en-US" dirty="0"/>
              <a:t>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结怨法国，导致法国在独立战争中全力支持大陆军</a:t>
            </a:r>
            <a:endParaRPr lang="en-US" altLang="zh-CN" dirty="0"/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53796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八、美国独立战争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战前殖民地体制</a:t>
            </a:r>
            <a:endParaRPr lang="en-US" altLang="zh-CN" dirty="0"/>
          </a:p>
          <a:p>
            <a:pPr lvl="1"/>
            <a:r>
              <a:rPr lang="zh-CN" altLang="en-US" dirty="0" smtClean="0"/>
              <a:t>总督：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王家殖民地：英王派遣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领主殖民地：领主指定，英王批准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自治殖民地：本地议会选举，英王批准</a:t>
            </a:r>
            <a:endParaRPr lang="en-US" altLang="zh-CN" dirty="0"/>
          </a:p>
          <a:p>
            <a:pPr lvl="1"/>
            <a:r>
              <a:rPr lang="zh-CN" altLang="en-US" dirty="0" smtClean="0"/>
              <a:t>本地精英：议会、出任殖民政府公职</a:t>
            </a:r>
            <a:endParaRPr lang="en-US" altLang="zh-CN" dirty="0"/>
          </a:p>
          <a:p>
            <a:pPr lvl="1"/>
            <a:r>
              <a:rPr lang="zh-CN" altLang="en-US" dirty="0"/>
              <a:t>军队</a:t>
            </a:r>
            <a:endParaRPr lang="en-US" altLang="zh-CN" dirty="0"/>
          </a:p>
          <a:p>
            <a:pPr lvl="2"/>
            <a:r>
              <a:rPr lang="zh-CN" altLang="en-US" dirty="0"/>
              <a:t>七年战争期间英国向北美增兵；战争结束后试图通过</a:t>
            </a:r>
            <a:r>
              <a:rPr lang="en-US" altLang="zh-CN" dirty="0"/>
              <a:t>《</a:t>
            </a:r>
            <a:r>
              <a:rPr lang="zh-CN" altLang="en-US" dirty="0"/>
              <a:t>驻军法案</a:t>
            </a:r>
            <a:r>
              <a:rPr lang="en-US" altLang="zh-CN" dirty="0"/>
              <a:t>》</a:t>
            </a:r>
            <a:r>
              <a:rPr lang="zh-CN" altLang="en-US" dirty="0"/>
              <a:t>将驻军常态化，受到抵制</a:t>
            </a:r>
            <a:endParaRPr lang="en-US" altLang="zh-CN" dirty="0"/>
          </a:p>
          <a:p>
            <a:pPr lvl="2"/>
            <a:r>
              <a:rPr lang="zh-CN" altLang="en-US" dirty="0"/>
              <a:t>北美英军中包括很多本地招募的士兵和下级军官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67536"/>
            <a:ext cx="7772400" cy="5101824"/>
          </a:xfrm>
        </p:spPr>
        <p:txBody>
          <a:bodyPr>
            <a:normAutofit/>
          </a:bodyPr>
          <a:lstStyle/>
          <a:p>
            <a:r>
              <a:rPr lang="zh-CN" altLang="en-US" dirty="0"/>
              <a:t>科学</a:t>
            </a:r>
            <a:r>
              <a:rPr lang="zh-CN" altLang="en-US" dirty="0" smtClean="0"/>
              <a:t>革命</a:t>
            </a:r>
            <a:r>
              <a:rPr lang="zh-CN" altLang="en-US" dirty="0"/>
              <a:t>与</a:t>
            </a:r>
            <a:r>
              <a:rPr lang="zh-CN" altLang="en-US" dirty="0" smtClean="0"/>
              <a:t>英国清教徒革命的影响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英国：苏格兰（清教徒大本营）启蒙运动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对英国革命与革命后社会的理论总结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大卫</a:t>
            </a:r>
            <a:r>
              <a:rPr lang="en-US" altLang="zh-CN" dirty="0" smtClean="0"/>
              <a:t>·</a:t>
            </a:r>
            <a:r>
              <a:rPr lang="zh-CN" altLang="en-US" dirty="0" smtClean="0"/>
              <a:t>休谟、亚当</a:t>
            </a:r>
            <a:r>
              <a:rPr lang="en-US" altLang="zh-CN" dirty="0" smtClean="0"/>
              <a:t>·</a:t>
            </a:r>
            <a:r>
              <a:rPr lang="zh-CN" altLang="en-US" dirty="0"/>
              <a:t>斯密、亚当</a:t>
            </a:r>
            <a:r>
              <a:rPr lang="en-US" altLang="zh-CN" dirty="0"/>
              <a:t>·</a:t>
            </a:r>
            <a:r>
              <a:rPr lang="zh-CN" altLang="en-US" dirty="0"/>
              <a:t>弗格</a:t>
            </a:r>
            <a:r>
              <a:rPr lang="zh-CN" altLang="en-US" dirty="0" smtClean="0"/>
              <a:t>森</a:t>
            </a:r>
            <a:endParaRPr lang="en-US" altLang="zh-CN" dirty="0"/>
          </a:p>
          <a:p>
            <a:pPr lvl="1"/>
            <a:r>
              <a:rPr lang="zh-CN" altLang="en-US" dirty="0" smtClean="0"/>
              <a:t>法国启蒙运动：对牛顿科学体系的激进理解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德国（新教日耳曼诸侯）：狂飙突进运动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康德、莱辛、歌德、席勒</a:t>
            </a:r>
            <a:endParaRPr lang="en-US" altLang="zh-CN" dirty="0" smtClean="0"/>
          </a:p>
          <a:p>
            <a:r>
              <a:rPr lang="zh-CN" altLang="en-US" dirty="0" smtClean="0"/>
              <a:t>从启蒙到行动</a:t>
            </a:r>
            <a:endParaRPr lang="en-US" altLang="zh-CN" dirty="0"/>
          </a:p>
          <a:p>
            <a:pPr lvl="1"/>
            <a:r>
              <a:rPr lang="zh-CN" altLang="en-US" dirty="0"/>
              <a:t>开明</a:t>
            </a:r>
            <a:r>
              <a:rPr lang="zh-CN" altLang="en-US" dirty="0" smtClean="0"/>
              <a:t>专制：普鲁士</a:t>
            </a:r>
            <a:r>
              <a:rPr lang="zh-CN" altLang="en-US" dirty="0"/>
              <a:t>、俄国、拿破仑</a:t>
            </a:r>
          </a:p>
          <a:p>
            <a:pPr lvl="1"/>
            <a:r>
              <a:rPr lang="zh-CN" altLang="en-US" dirty="0" smtClean="0"/>
              <a:t>革命：美国独立战争、法国</a:t>
            </a:r>
            <a:r>
              <a:rPr lang="zh-CN" altLang="en-US" dirty="0"/>
              <a:t>大革命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2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</a:t>
            </a:r>
            <a:r>
              <a:rPr lang="zh-CN" altLang="en-US" dirty="0"/>
              <a:t>美国独立战争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13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导火线</a:t>
            </a:r>
            <a:r>
              <a:rPr lang="zh-CN" altLang="en-US" dirty="0"/>
              <a:t>：抗税运动</a:t>
            </a:r>
            <a:endParaRPr lang="en-US" altLang="zh-CN" dirty="0"/>
          </a:p>
          <a:p>
            <a:pPr lvl="1"/>
            <a:r>
              <a:rPr lang="zh-CN" altLang="en-US" dirty="0"/>
              <a:t>波士顿</a:t>
            </a:r>
            <a:r>
              <a:rPr lang="zh-CN" altLang="en-US" dirty="0" smtClean="0"/>
              <a:t>：反</a:t>
            </a:r>
            <a:r>
              <a:rPr lang="zh-CN" altLang="en-US" dirty="0"/>
              <a:t>印花税（</a:t>
            </a:r>
            <a:r>
              <a:rPr lang="en-US" altLang="zh-CN" dirty="0"/>
              <a:t>1765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/>
              <a:t>“忠诚九人帮”；波士顿惨案（</a:t>
            </a:r>
            <a:r>
              <a:rPr lang="en-US" altLang="zh-CN" dirty="0"/>
              <a:t>1770</a:t>
            </a:r>
            <a:r>
              <a:rPr lang="zh-CN" altLang="en-US" dirty="0"/>
              <a:t>）、波士顿倾茶（</a:t>
            </a:r>
            <a:r>
              <a:rPr lang="en-US" altLang="zh-CN" dirty="0"/>
              <a:t>1773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英国的反制与第一届大陆会议（</a:t>
            </a:r>
            <a:r>
              <a:rPr lang="en-US" altLang="zh-CN" dirty="0"/>
              <a:t>1774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战争爆发：莱克星顿（</a:t>
            </a:r>
            <a:r>
              <a:rPr lang="en-US" altLang="zh-CN" dirty="0"/>
              <a:t>1775.4.19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第二届大陆会议（</a:t>
            </a:r>
            <a:r>
              <a:rPr lang="en-US" altLang="zh-CN" dirty="0" smtClean="0"/>
              <a:t>1775-1781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组建大陆军，任命华盛顿为总司令（</a:t>
            </a:r>
            <a:r>
              <a:rPr lang="en-US" altLang="zh-CN" dirty="0" smtClean="0"/>
              <a:t>1775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独立宣言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1776.7.4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7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八、美国独立战争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8050088" cy="47417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战争进程</a:t>
            </a:r>
            <a:endParaRPr lang="en-US" altLang="zh-CN" dirty="0" smtClean="0"/>
          </a:p>
          <a:p>
            <a:pPr lvl="1"/>
            <a:r>
              <a:rPr lang="zh-CN" altLang="en-US" dirty="0"/>
              <a:t>初期：英军占优</a:t>
            </a:r>
          </a:p>
          <a:p>
            <a:pPr lvl="1"/>
            <a:r>
              <a:rPr lang="zh-CN" altLang="en-US" dirty="0"/>
              <a:t>转折点：萨拉托加之战（</a:t>
            </a:r>
            <a:r>
              <a:rPr lang="en-US" altLang="zh-CN" dirty="0"/>
              <a:t>1777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英军轻敌冒进，被北美游击队</a:t>
            </a:r>
            <a:r>
              <a:rPr lang="zh-CN" altLang="en-US" dirty="0" smtClean="0"/>
              <a:t>包围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法国（</a:t>
            </a:r>
            <a:r>
              <a:rPr lang="en-US" altLang="zh-CN" dirty="0"/>
              <a:t>1778</a:t>
            </a:r>
            <a:r>
              <a:rPr lang="zh-CN" altLang="en-US" dirty="0" smtClean="0"/>
              <a:t>）、西班牙（</a:t>
            </a:r>
            <a:r>
              <a:rPr lang="en-US" altLang="zh-CN" dirty="0" smtClean="0"/>
              <a:t>1779</a:t>
            </a:r>
            <a:r>
              <a:rPr lang="zh-CN" altLang="en-US" dirty="0" smtClean="0"/>
              <a:t>）、荷兰（</a:t>
            </a:r>
            <a:r>
              <a:rPr lang="en-US" altLang="zh-CN" dirty="0" smtClean="0"/>
              <a:t>1780</a:t>
            </a:r>
            <a:r>
              <a:rPr lang="zh-CN" altLang="en-US" dirty="0" smtClean="0"/>
              <a:t>）参战</a:t>
            </a:r>
            <a:endParaRPr lang="zh-CN" altLang="en-US" dirty="0"/>
          </a:p>
          <a:p>
            <a:pPr lvl="1"/>
            <a:r>
              <a:rPr lang="zh-CN" altLang="en-US" dirty="0" smtClean="0"/>
              <a:t>胜利：约</a:t>
            </a:r>
            <a:r>
              <a:rPr lang="zh-CN" altLang="en-US" dirty="0"/>
              <a:t>克敦战役（</a:t>
            </a:r>
            <a:r>
              <a:rPr lang="en-US" altLang="zh-CN" dirty="0"/>
              <a:t>1781</a:t>
            </a:r>
            <a:r>
              <a:rPr lang="zh-CN" altLang="en-US" dirty="0" smtClean="0"/>
              <a:t>）；巴黎</a:t>
            </a:r>
            <a:r>
              <a:rPr lang="zh-CN" altLang="en-US" dirty="0"/>
              <a:t>条约（</a:t>
            </a:r>
            <a:r>
              <a:rPr lang="en-US" altLang="zh-CN" dirty="0"/>
              <a:t>1783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美国建立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邦联条例时期（</a:t>
            </a:r>
            <a:r>
              <a:rPr lang="en-US" altLang="zh-CN" dirty="0" smtClean="0"/>
              <a:t>1783-1789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制定宪法（</a:t>
            </a:r>
            <a:r>
              <a:rPr lang="en-US" altLang="zh-CN" dirty="0" smtClean="0"/>
              <a:t>1787</a:t>
            </a:r>
            <a:r>
              <a:rPr lang="zh-CN" altLang="en-US" dirty="0" smtClean="0"/>
              <a:t>年制定，</a:t>
            </a:r>
            <a:r>
              <a:rPr lang="en-US" altLang="zh-CN" dirty="0" smtClean="0"/>
              <a:t>1789</a:t>
            </a:r>
            <a:r>
              <a:rPr lang="zh-CN" altLang="en-US" dirty="0" smtClean="0"/>
              <a:t>年生效）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世界第一部成文宪法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华盛顿当选总统（</a:t>
            </a:r>
            <a:r>
              <a:rPr lang="en-US" altLang="zh-CN" dirty="0" smtClean="0"/>
              <a:t>1789</a:t>
            </a:r>
            <a:r>
              <a:rPr lang="zh-CN" altLang="en-US" dirty="0" smtClean="0"/>
              <a:t>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九、法国革命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5229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革命爆发的直接原因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1788</a:t>
            </a:r>
            <a:r>
              <a:rPr lang="zh-CN" altLang="en-US" dirty="0" smtClean="0"/>
              <a:t>年饥荒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连年干旱，粮食生产不足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→饲料供应不足，牲畜存栏量下降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→粪肥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供应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不足，土地抛荒增多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→粮食供应进一步恶化</a:t>
            </a:r>
            <a:endParaRPr lang="en-US" altLang="zh-CN" dirty="0"/>
          </a:p>
          <a:p>
            <a:pPr lvl="2"/>
            <a:r>
              <a:rPr lang="zh-CN" altLang="en-US" dirty="0" smtClean="0"/>
              <a:t>上层阶级为弥补收入损失加大租税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食物涨价，人民可支配收入降低，经济衰退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连年战争导致国库负债严重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不合理的税收制度</a:t>
            </a:r>
            <a:r>
              <a:rPr lang="zh-CN" altLang="en-US" dirty="0"/>
              <a:t>使</a:t>
            </a:r>
            <a:r>
              <a:rPr lang="zh-CN" altLang="en-US" dirty="0" smtClean="0"/>
              <a:t>财源枯竭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王室贵族挥霍无度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42" y="-747464"/>
            <a:ext cx="2732658" cy="37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九、法国革命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978080" cy="495780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革命爆发</a:t>
            </a:r>
            <a:endParaRPr lang="en-US" altLang="zh-CN" dirty="0" smtClean="0"/>
          </a:p>
          <a:p>
            <a:pPr lvl="1"/>
            <a:r>
              <a:rPr lang="en-US" altLang="zh-CN" dirty="0"/>
              <a:t>1789</a:t>
            </a:r>
            <a:r>
              <a:rPr lang="zh-CN" altLang="en-US" dirty="0"/>
              <a:t>年三级会议：试图对第三等级增税</a:t>
            </a:r>
            <a:endParaRPr lang="en-US" altLang="zh-CN" dirty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日会议破裂，第三等级代表脱会，另行组织国民议会，与王国政府对峙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日改称制宪会议，正式要求实行宪政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smtClean="0"/>
              <a:t>日罢免财政</a:t>
            </a:r>
            <a:r>
              <a:rPr lang="zh-CN" altLang="en-US" dirty="0"/>
              <a:t>总监雅克</a:t>
            </a:r>
            <a:r>
              <a:rPr lang="en-US" altLang="zh-CN" dirty="0"/>
              <a:t>·</a:t>
            </a:r>
            <a:r>
              <a:rPr lang="zh-CN" altLang="en-US" dirty="0" smtClean="0"/>
              <a:t>内克尔；传闻国王准备军事镇压制宪会议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日，民众到王宫前情愿，引发冲突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日，先后攻占荣军院和巴士底狱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各地纷纷效仿，效忠制宪会议的国民自卫军控制局势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九、法国革命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83560"/>
            <a:ext cx="8280920" cy="48858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立宪时期：</a:t>
            </a:r>
            <a:r>
              <a:rPr lang="en-US" altLang="zh-CN" dirty="0" smtClean="0"/>
              <a:t>1789.7-1792.8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人权宣言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1789.8.26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宣布教会归国家管理；决定建立米制（</a:t>
            </a:r>
            <a:r>
              <a:rPr lang="en-US" altLang="zh-CN" dirty="0" smtClean="0"/>
              <a:t>1790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国王出逃失败（</a:t>
            </a:r>
            <a:r>
              <a:rPr lang="en-US" altLang="zh-CN" dirty="0" smtClean="0"/>
              <a:t>1791.6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普鲁士、奥地利联军干涉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雅各宾派领导巴黎市民拘禁国王、王后（</a:t>
            </a:r>
            <a:r>
              <a:rPr lang="en-US" altLang="zh-CN" dirty="0" smtClean="0"/>
              <a:t>1792.8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吉伦特时期：</a:t>
            </a:r>
            <a:r>
              <a:rPr lang="en-US" altLang="zh-CN" dirty="0" smtClean="0"/>
              <a:t>1792.8-1793.5</a:t>
            </a:r>
          </a:p>
          <a:p>
            <a:pPr lvl="1"/>
            <a:r>
              <a:rPr lang="zh-CN" altLang="en-US" dirty="0" smtClean="0"/>
              <a:t>处死国王：</a:t>
            </a:r>
            <a:r>
              <a:rPr lang="en-US" altLang="zh-CN" dirty="0" smtClean="0"/>
              <a:t>1793.1</a:t>
            </a:r>
          </a:p>
          <a:p>
            <a:pPr lvl="1"/>
            <a:r>
              <a:rPr lang="zh-CN" altLang="en-US" dirty="0" smtClean="0"/>
              <a:t>实施共和</a:t>
            </a:r>
            <a:r>
              <a:rPr lang="zh-CN" altLang="en-US" dirty="0"/>
              <a:t>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政策相对温和；无法压制物价飞涨；被激进派推翻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九、法国革命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9578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雅各宾时期：</a:t>
            </a:r>
            <a:r>
              <a:rPr lang="en-US" altLang="zh-CN" dirty="0" smtClean="0"/>
              <a:t>1793.5-1794.7</a:t>
            </a:r>
          </a:p>
          <a:p>
            <a:pPr lvl="1"/>
            <a:r>
              <a:rPr lang="en-US" altLang="zh-CN" dirty="0" smtClean="0"/>
              <a:t>1793</a:t>
            </a:r>
            <a:r>
              <a:rPr lang="zh-CN" altLang="en-US" dirty="0" smtClean="0"/>
              <a:t>年宪法：法国第一部共和宪法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大屠杀；关闭法兰西科学院和巴黎大学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创建巴黎综合理工学校和巴黎高师</a:t>
            </a:r>
            <a:endParaRPr lang="en-US" altLang="zh-CN" dirty="0" smtClean="0"/>
          </a:p>
          <a:p>
            <a:r>
              <a:rPr lang="zh-CN" altLang="en-US" dirty="0" smtClean="0"/>
              <a:t>督政府时期（热月党）：</a:t>
            </a:r>
            <a:r>
              <a:rPr lang="en-US" altLang="zh-CN" dirty="0" smtClean="0"/>
              <a:t>1794.7-1799.11</a:t>
            </a:r>
          </a:p>
          <a:p>
            <a:pPr lvl="1"/>
            <a:r>
              <a:rPr lang="zh-CN" altLang="en-US" dirty="0" smtClean="0"/>
              <a:t>重建法兰西研究院（</a:t>
            </a:r>
            <a:r>
              <a:rPr lang="en-US" altLang="zh-CN" dirty="0" smtClean="0"/>
              <a:t>1795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科学家的职业化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米制投入使用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远征埃及：</a:t>
            </a:r>
            <a:r>
              <a:rPr lang="en-US" altLang="zh-CN" dirty="0" smtClean="0"/>
              <a:t>1798-1801</a:t>
            </a:r>
          </a:p>
          <a:p>
            <a:r>
              <a:rPr lang="zh-CN" altLang="en-US" dirty="0"/>
              <a:t>拿破仑时代：</a:t>
            </a:r>
            <a:r>
              <a:rPr lang="en-US" altLang="zh-CN" dirty="0"/>
              <a:t>1799.11-1814.4</a:t>
            </a:r>
          </a:p>
          <a:p>
            <a:pPr lvl="1"/>
            <a:r>
              <a:rPr lang="zh-CN" altLang="en-US" dirty="0"/>
              <a:t>拿破仑法典</a:t>
            </a:r>
            <a:endParaRPr lang="en-US" altLang="zh-CN" dirty="0"/>
          </a:p>
          <a:p>
            <a:pPr lvl="1"/>
            <a:r>
              <a:rPr lang="zh-CN" altLang="en-US" dirty="0"/>
              <a:t>拿破仑战争：</a:t>
            </a:r>
            <a:r>
              <a:rPr lang="en-US" altLang="zh-CN" dirty="0"/>
              <a:t>1803-1815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8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九、法国革命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53869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拿破仑</a:t>
            </a:r>
            <a:r>
              <a:rPr lang="zh-CN" altLang="en-US" dirty="0"/>
              <a:t>战争：</a:t>
            </a:r>
            <a:r>
              <a:rPr lang="en-US" altLang="zh-CN" dirty="0"/>
              <a:t>1803-1815</a:t>
            </a:r>
          </a:p>
          <a:p>
            <a:pPr lvl="1"/>
            <a:r>
              <a:rPr lang="zh-CN" altLang="en-US" dirty="0"/>
              <a:t>原因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初期：解决</a:t>
            </a:r>
            <a:r>
              <a:rPr lang="zh-CN" altLang="en-US" dirty="0"/>
              <a:t>法国的外交孤立</a:t>
            </a:r>
            <a:r>
              <a:rPr lang="zh-CN" altLang="en-US" dirty="0" smtClean="0"/>
              <a:t>、维护法国安全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中期：为</a:t>
            </a:r>
            <a:r>
              <a:rPr lang="zh-CN" altLang="en-US" dirty="0"/>
              <a:t>法国工商业发展提供有利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后期：统一</a:t>
            </a:r>
            <a:r>
              <a:rPr lang="zh-CN" altLang="en-US" dirty="0"/>
              <a:t>欧洲的</a:t>
            </a:r>
            <a:r>
              <a:rPr lang="zh-CN" altLang="en-US" dirty="0" smtClean="0"/>
              <a:t>野心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个人野心和国家沙文主义；前期军事胜利的刺激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按照</a:t>
            </a:r>
            <a:r>
              <a:rPr lang="zh-CN" altLang="en-US" dirty="0"/>
              <a:t>启蒙思想的设计建立一个开明专制的统一</a:t>
            </a:r>
            <a:r>
              <a:rPr lang="zh-CN" altLang="en-US" dirty="0" smtClean="0"/>
              <a:t>欧洲</a:t>
            </a:r>
            <a:endParaRPr lang="en-US" altLang="zh-CN" dirty="0"/>
          </a:p>
          <a:p>
            <a:pPr lvl="1"/>
            <a:r>
              <a:rPr lang="zh-CN" altLang="en-US" dirty="0" smtClean="0"/>
              <a:t>遗产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欧洲封建体制的最终瓦解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打破原有封建割据格局；神圣罗马帝国的最后终结；葡、西殖民帝国的瓦解；意大利民族主义和进步力量的兴起；普鲁士的崛起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全民</a:t>
            </a:r>
            <a:r>
              <a:rPr lang="zh-CN" altLang="en-US" dirty="0"/>
              <a:t>征兵制；炮兵</a:t>
            </a:r>
            <a:r>
              <a:rPr lang="zh-CN" altLang="en-US" dirty="0" smtClean="0"/>
              <a:t>革命；战争的工业化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2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十、科学的世纪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39544"/>
            <a:ext cx="7772400" cy="502981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第一次工业革命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18</a:t>
            </a:r>
            <a:r>
              <a:rPr lang="zh-CN" altLang="en-US" dirty="0" smtClean="0"/>
              <a:t>世纪中叶</a:t>
            </a:r>
            <a:r>
              <a:rPr lang="en-US" altLang="zh-CN" dirty="0" smtClean="0"/>
              <a:t>-19</a:t>
            </a:r>
            <a:r>
              <a:rPr lang="zh-CN" altLang="en-US" dirty="0" smtClean="0"/>
              <a:t>世纪中叶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重要节点：实用蒸汽机的发明（</a:t>
            </a:r>
            <a:r>
              <a:rPr lang="en-US" altLang="zh-CN" dirty="0"/>
              <a:t>1776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科学家、工程师与实业家的联盟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现代无产阶级的产</a:t>
            </a:r>
            <a:r>
              <a:rPr lang="zh-CN" altLang="en-US" dirty="0"/>
              <a:t>生</a:t>
            </a:r>
            <a:endParaRPr lang="en-US" altLang="zh-CN" dirty="0" smtClean="0"/>
          </a:p>
          <a:p>
            <a:r>
              <a:rPr lang="zh-CN" altLang="en-US" dirty="0" smtClean="0"/>
              <a:t>第二次工业革命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</a:t>
            </a:r>
            <a:r>
              <a:rPr lang="zh-CN" altLang="en-US" dirty="0" smtClean="0"/>
              <a:t>世纪中叶</a:t>
            </a:r>
            <a:r>
              <a:rPr lang="en-US" altLang="zh-CN" dirty="0" smtClean="0"/>
              <a:t>-20</a:t>
            </a:r>
            <a:r>
              <a:rPr lang="zh-CN" altLang="en-US" dirty="0" smtClean="0"/>
              <a:t>世纪初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重要节点：电动机、发电机、内燃机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科学普及与商业推广</a:t>
            </a:r>
            <a:endParaRPr lang="en-US" altLang="zh-CN" dirty="0"/>
          </a:p>
          <a:p>
            <a:r>
              <a:rPr lang="zh-CN" altLang="en-US" dirty="0" smtClean="0"/>
              <a:t>科学的职业化；科幻文学；工业产业科技含量的增加；现代科学教育</a:t>
            </a:r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二、启蒙的核心：理性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dirty="0" smtClean="0"/>
              <a:t>　　启蒙运动</a:t>
            </a:r>
            <a:r>
              <a:rPr lang="zh-CN" altLang="en-US" dirty="0"/>
              <a:t>就是人类脱离自己所加之于自己的不成熟状态，不成熟状态就是不经别人的引导，就对运用自己的理智无能为力。当其原因不在于缺乏理智，而在于不经别人的引导就缺乏勇气与决心去加以运用时，那么这种不成熟状态就是自己所加之于自己的了。</a:t>
            </a:r>
            <a:r>
              <a:rPr lang="en-US" altLang="zh-CN" dirty="0" err="1" smtClean="0"/>
              <a:t>Sapere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aude</a:t>
            </a:r>
            <a:r>
              <a:rPr lang="zh-CN" altLang="en-US" dirty="0"/>
              <a:t>！要有勇气运用你自己</a:t>
            </a:r>
            <a:r>
              <a:rPr lang="zh-CN" altLang="en-US" dirty="0" smtClean="0"/>
              <a:t>的理智</a:t>
            </a:r>
            <a:r>
              <a:rPr lang="zh-CN" altLang="en-US" dirty="0"/>
              <a:t>！这就是启蒙运动的口号。 </a:t>
            </a:r>
            <a:endParaRPr lang="en-US" altLang="zh-CN" dirty="0" smtClean="0"/>
          </a:p>
          <a:p>
            <a:pPr marL="68580" indent="0" algn="r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康德</a:t>
            </a:r>
            <a:r>
              <a:rPr lang="en-US" altLang="zh-CN" dirty="0" smtClean="0"/>
              <a:t>《</a:t>
            </a:r>
            <a:r>
              <a:rPr lang="zh-CN" altLang="en-US" dirty="0"/>
              <a:t>答复这个问题</a:t>
            </a:r>
            <a:r>
              <a:rPr lang="zh-CN" altLang="en-US" dirty="0" smtClean="0"/>
              <a:t>：什么是启蒙</a:t>
            </a:r>
            <a:r>
              <a:rPr lang="en-US" altLang="zh-CN" dirty="0" smtClean="0"/>
              <a:t>?》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6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三、法国启蒙运动</a:t>
            </a:r>
            <a:r>
              <a:rPr lang="zh-CN" altLang="en-US" dirty="0"/>
              <a:t>的思想资源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51845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法国理性主义传统</a:t>
            </a:r>
            <a:r>
              <a:rPr lang="en-US" altLang="zh-CN" dirty="0"/>
              <a:t>——</a:t>
            </a:r>
            <a:r>
              <a:rPr lang="zh-CN" altLang="en-US" dirty="0"/>
              <a:t>笛卡尔</a:t>
            </a:r>
            <a:endParaRPr lang="en-US" altLang="zh-CN" dirty="0"/>
          </a:p>
          <a:p>
            <a:r>
              <a:rPr lang="zh-CN" altLang="en-US" dirty="0"/>
              <a:t>英国的影响</a:t>
            </a:r>
            <a:endParaRPr lang="en-US" altLang="zh-CN" dirty="0"/>
          </a:p>
          <a:p>
            <a:pPr lvl="1"/>
            <a:r>
              <a:rPr lang="zh-CN" altLang="en-US" dirty="0"/>
              <a:t>唯物主义与社会契约</a:t>
            </a:r>
            <a:r>
              <a:rPr lang="zh-CN" altLang="en-US" dirty="0" smtClean="0"/>
              <a:t>论（苏格兰启蒙运动的成果）</a:t>
            </a:r>
            <a:endParaRPr lang="en-US" altLang="zh-CN" dirty="0"/>
          </a:p>
          <a:p>
            <a:pPr lvl="2"/>
            <a:r>
              <a:rPr lang="zh-CN" altLang="en-US" dirty="0"/>
              <a:t>托马斯</a:t>
            </a:r>
            <a:r>
              <a:rPr lang="en-US" altLang="zh-CN" dirty="0"/>
              <a:t>·</a:t>
            </a:r>
            <a:r>
              <a:rPr lang="zh-CN" altLang="en-US" dirty="0"/>
              <a:t>霍布斯（自然法理论）：个人出让自然权利，以避免所有人反对所有人的战争</a:t>
            </a:r>
            <a:endParaRPr lang="en-US" altLang="zh-CN" dirty="0"/>
          </a:p>
          <a:p>
            <a:pPr lvl="2"/>
            <a:r>
              <a:rPr lang="zh-CN" altLang="en-US" dirty="0" smtClean="0"/>
              <a:t>约翰</a:t>
            </a:r>
            <a:r>
              <a:rPr lang="en-US" altLang="zh-CN" dirty="0" smtClean="0"/>
              <a:t>·</a:t>
            </a:r>
            <a:r>
              <a:rPr lang="zh-CN" altLang="en-US" dirty="0" smtClean="0"/>
              <a:t>洛克</a:t>
            </a:r>
            <a:r>
              <a:rPr lang="zh-CN" altLang="en-US" dirty="0"/>
              <a:t>：人有不可转让之权利；政府只有在取得被统治者的同意，并且保障人民拥有生命、自由和财产的自然权利时，其统治才有正当性</a:t>
            </a:r>
            <a:endParaRPr lang="en-US" altLang="zh-CN" dirty="0"/>
          </a:p>
          <a:p>
            <a:pPr lvl="1"/>
            <a:r>
              <a:rPr lang="zh-CN" altLang="en-US" dirty="0"/>
              <a:t>“牛顿主义”：对牛顿科学的法国式理解</a:t>
            </a:r>
            <a:endParaRPr lang="en-US" altLang="zh-CN" dirty="0"/>
          </a:p>
          <a:p>
            <a:pPr lvl="2"/>
            <a:r>
              <a:rPr lang="zh-CN" altLang="en-US" dirty="0"/>
              <a:t>笛卡尔机械论传统</a:t>
            </a:r>
            <a:r>
              <a:rPr lang="en-US" altLang="zh-CN" dirty="0"/>
              <a:t>+</a:t>
            </a:r>
            <a:r>
              <a:rPr lang="zh-CN" altLang="en-US" dirty="0"/>
              <a:t>牛顿学说</a:t>
            </a:r>
            <a:endParaRPr lang="en-US" altLang="zh-CN" dirty="0"/>
          </a:p>
          <a:p>
            <a:pPr lvl="2"/>
            <a:r>
              <a:rPr lang="zh-CN" altLang="en-US" dirty="0"/>
              <a:t>实验</a:t>
            </a:r>
            <a:r>
              <a:rPr lang="en-US" altLang="zh-CN" dirty="0"/>
              <a:t>+</a:t>
            </a:r>
            <a:r>
              <a:rPr lang="zh-CN" altLang="en-US" dirty="0"/>
              <a:t>数学化：为理性引入确实的基础</a:t>
            </a:r>
            <a:endParaRPr lang="en-US" altLang="zh-CN" dirty="0"/>
          </a:p>
          <a:p>
            <a:r>
              <a:rPr lang="zh-CN" altLang="en-US" dirty="0"/>
              <a:t>中国的影响</a:t>
            </a:r>
            <a:endParaRPr lang="en-US" altLang="zh-CN" dirty="0"/>
          </a:p>
          <a:p>
            <a:r>
              <a:rPr lang="zh-CN" altLang="en-US" dirty="0"/>
              <a:t>市民文化对神权和王权神圣性的祛魅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8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四、启蒙前夜的法国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政治结构</a:t>
            </a:r>
            <a:endParaRPr lang="en-US" altLang="zh-CN" dirty="0" smtClean="0"/>
          </a:p>
          <a:p>
            <a:pPr lvl="1"/>
            <a:r>
              <a:rPr lang="zh-CN" altLang="en-US" dirty="0"/>
              <a:t>君主专制政体</a:t>
            </a:r>
          </a:p>
          <a:p>
            <a:pPr lvl="1"/>
            <a:r>
              <a:rPr lang="zh-CN" altLang="en-US" dirty="0"/>
              <a:t>贵族和官僚</a:t>
            </a:r>
            <a:r>
              <a:rPr lang="zh-CN" altLang="en-US" dirty="0" smtClean="0"/>
              <a:t>体制：任人唯亲、特权、卖官鬻爵</a:t>
            </a:r>
            <a:endParaRPr lang="zh-CN" altLang="en-US" dirty="0"/>
          </a:p>
          <a:p>
            <a:pPr lvl="1"/>
            <a:r>
              <a:rPr lang="zh-CN" altLang="en-US" dirty="0"/>
              <a:t>天主教会</a:t>
            </a:r>
            <a:r>
              <a:rPr lang="en-US" altLang="zh-CN" dirty="0"/>
              <a:t>-</a:t>
            </a:r>
            <a:r>
              <a:rPr lang="zh-CN" altLang="en-US" dirty="0"/>
              <a:t>王权联盟</a:t>
            </a:r>
          </a:p>
          <a:p>
            <a:r>
              <a:rPr lang="zh-CN" altLang="en-US" dirty="0" smtClean="0"/>
              <a:t>经济结构</a:t>
            </a:r>
            <a:endParaRPr lang="en-US" altLang="zh-CN" dirty="0" smtClean="0"/>
          </a:p>
          <a:p>
            <a:pPr lvl="1"/>
            <a:r>
              <a:rPr lang="zh-CN" altLang="en-US" dirty="0"/>
              <a:t>仍然是</a:t>
            </a:r>
            <a:r>
              <a:rPr lang="zh-CN" altLang="en-US" dirty="0" smtClean="0"/>
              <a:t>农业国：小农</a:t>
            </a:r>
            <a:r>
              <a:rPr lang="zh-CN" altLang="en-US" dirty="0"/>
              <a:t>生产方式为主导</a:t>
            </a:r>
          </a:p>
          <a:p>
            <a:pPr lvl="1"/>
            <a:r>
              <a:rPr lang="zh-CN" altLang="en-US" dirty="0" smtClean="0"/>
              <a:t>工商</a:t>
            </a:r>
            <a:r>
              <a:rPr lang="zh-CN" altLang="en-US" dirty="0"/>
              <a:t>和金融资产阶级崛起</a:t>
            </a:r>
          </a:p>
          <a:p>
            <a:r>
              <a:rPr lang="zh-CN" altLang="en-US" dirty="0" smtClean="0"/>
              <a:t>新</a:t>
            </a:r>
            <a:r>
              <a:rPr lang="zh-CN" altLang="en-US" dirty="0"/>
              <a:t>中间阶层的壮大</a:t>
            </a:r>
          </a:p>
          <a:p>
            <a:pPr lvl="1"/>
            <a:r>
              <a:rPr lang="zh-CN" altLang="en-US" dirty="0"/>
              <a:t>贵族；官僚；法律阶层；资产者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63236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四、启蒙前夜的法国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5229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启蒙与革命的策源地：城市</a:t>
            </a:r>
            <a:endParaRPr lang="zh-CN" altLang="en-US" dirty="0"/>
          </a:p>
          <a:p>
            <a:pPr lvl="1"/>
            <a:r>
              <a:rPr lang="zh-CN" altLang="en-US" dirty="0"/>
              <a:t>上层阶级：贵族、官员、大资产者、律师、医生、学者、名流</a:t>
            </a:r>
          </a:p>
          <a:p>
            <a:pPr lvl="1"/>
            <a:r>
              <a:rPr lang="zh-CN" altLang="en-US" dirty="0"/>
              <a:t>市民：中小资产者；小店主和手工业者；小知识分子（政府和企业职员、记者、作家）；城市贫民（雇工阶层）</a:t>
            </a:r>
          </a:p>
          <a:p>
            <a:pPr lvl="1"/>
            <a:r>
              <a:rPr lang="zh-CN" altLang="en-US" dirty="0" smtClean="0"/>
              <a:t>城市文化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文化</a:t>
            </a:r>
            <a:r>
              <a:rPr lang="zh-CN" altLang="en-US" dirty="0"/>
              <a:t>精英</a:t>
            </a:r>
            <a:r>
              <a:rPr lang="zh-CN" altLang="en-US" dirty="0" smtClean="0"/>
              <a:t>阶层</a:t>
            </a:r>
            <a:r>
              <a:rPr lang="en-US" altLang="zh-CN" dirty="0" smtClean="0"/>
              <a:t>——</a:t>
            </a:r>
            <a:r>
              <a:rPr lang="zh-CN" altLang="en-US" dirty="0"/>
              <a:t>启蒙的领军者</a:t>
            </a:r>
            <a:endParaRPr lang="en-US" altLang="zh-CN" dirty="0"/>
          </a:p>
          <a:p>
            <a:pPr lvl="3"/>
            <a:r>
              <a:rPr lang="zh-CN" altLang="en-US" dirty="0"/>
              <a:t>构成：自由派贵族、职业知识阶层（律师、学者、作家、记者）、学生</a:t>
            </a:r>
            <a:endParaRPr lang="en-US" altLang="zh-CN" dirty="0"/>
          </a:p>
          <a:p>
            <a:pPr lvl="3"/>
            <a:r>
              <a:rPr lang="zh-CN" altLang="en-US" dirty="0"/>
              <a:t>平台：沙龙文化；报刊和</a:t>
            </a:r>
            <a:r>
              <a:rPr lang="zh-CN" altLang="en-US" dirty="0" smtClean="0"/>
              <a:t>出版业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市民文化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王权与神权的袪魅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95830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五、“牛顿主义”与启蒙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83560"/>
            <a:ext cx="8208912" cy="48858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经典力学在欧洲大陆</a:t>
            </a:r>
            <a:r>
              <a:rPr lang="zh-CN" altLang="en-US" dirty="0" smtClean="0"/>
              <a:t>的</a:t>
            </a:r>
            <a:r>
              <a:rPr lang="zh-CN" altLang="en-US" dirty="0"/>
              <a:t>传播</a:t>
            </a:r>
            <a:r>
              <a:rPr lang="zh-CN" altLang="en-US" dirty="0" smtClean="0"/>
              <a:t>与发展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伯努利家族</a:t>
            </a:r>
            <a:endParaRPr lang="en-US" altLang="zh-CN" dirty="0"/>
          </a:p>
          <a:p>
            <a:pPr lvl="2"/>
            <a:r>
              <a:rPr lang="zh-CN" altLang="en-US" dirty="0"/>
              <a:t>雅各布（</a:t>
            </a:r>
            <a:r>
              <a:rPr lang="en-US" altLang="zh-CN" dirty="0"/>
              <a:t>1654-1705</a:t>
            </a:r>
            <a:r>
              <a:rPr lang="zh-CN" altLang="en-US" dirty="0"/>
              <a:t>）：概率论（大数定理）</a:t>
            </a:r>
            <a:endParaRPr lang="en-US" altLang="zh-CN" dirty="0"/>
          </a:p>
          <a:p>
            <a:pPr lvl="2"/>
            <a:r>
              <a:rPr lang="zh-CN" altLang="en-US" dirty="0"/>
              <a:t>约翰（</a:t>
            </a:r>
            <a:r>
              <a:rPr lang="en-US" altLang="zh-CN" dirty="0"/>
              <a:t>1667-1748</a:t>
            </a:r>
            <a:r>
              <a:rPr lang="zh-CN" altLang="en-US" dirty="0"/>
              <a:t>）：虚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丹尼</a:t>
            </a:r>
            <a:r>
              <a:rPr lang="zh-CN" altLang="en-US" dirty="0"/>
              <a:t>（</a:t>
            </a:r>
            <a:r>
              <a:rPr lang="en-US" altLang="zh-CN" dirty="0"/>
              <a:t>1700-1782</a:t>
            </a:r>
            <a:r>
              <a:rPr lang="zh-CN" altLang="en-US" dirty="0"/>
              <a:t>）：流体力学（伯努利定理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欧拉（</a:t>
            </a:r>
            <a:r>
              <a:rPr lang="en-US" altLang="zh-CN" dirty="0"/>
              <a:t>1707-1783</a:t>
            </a:r>
            <a:r>
              <a:rPr lang="zh-CN" altLang="en-US" dirty="0"/>
              <a:t>）：将数学分析用于力学</a:t>
            </a:r>
            <a:endParaRPr lang="en-US" altLang="zh-CN" dirty="0"/>
          </a:p>
          <a:p>
            <a:pPr lvl="1"/>
            <a:r>
              <a:rPr lang="zh-CN" altLang="en-US" dirty="0"/>
              <a:t>达朗贝尔（</a:t>
            </a:r>
            <a:r>
              <a:rPr lang="en-US" altLang="zh-CN" dirty="0"/>
              <a:t>1717-1783</a:t>
            </a:r>
            <a:r>
              <a:rPr lang="zh-CN" altLang="en-US" dirty="0"/>
              <a:t>）：极限、波动方程、动力学</a:t>
            </a:r>
            <a:endParaRPr lang="en-US" altLang="zh-CN" dirty="0"/>
          </a:p>
          <a:p>
            <a:pPr lvl="1"/>
            <a:r>
              <a:rPr lang="zh-CN" altLang="en-US" dirty="0"/>
              <a:t>拉格朗日（ </a:t>
            </a:r>
            <a:r>
              <a:rPr lang="en-US" altLang="zh-CN" dirty="0"/>
              <a:t>1736-1813 </a:t>
            </a:r>
            <a:r>
              <a:rPr lang="zh-CN" altLang="en-US" dirty="0"/>
              <a:t>）：分析力学</a:t>
            </a:r>
            <a:endParaRPr lang="en-US" altLang="zh-CN" dirty="0"/>
          </a:p>
          <a:p>
            <a:pPr lvl="1"/>
            <a:r>
              <a:rPr lang="zh-CN" altLang="en-US" dirty="0"/>
              <a:t>拉普拉斯（ </a:t>
            </a:r>
            <a:r>
              <a:rPr lang="en-US" altLang="zh-CN" dirty="0"/>
              <a:t>1749-1827 </a:t>
            </a:r>
            <a:r>
              <a:rPr lang="zh-CN" altLang="en-US" dirty="0"/>
              <a:t>）：拉普拉斯之妖</a:t>
            </a:r>
            <a:endParaRPr lang="en-US" altLang="zh-CN" dirty="0"/>
          </a:p>
          <a:p>
            <a:pPr lvl="1"/>
            <a:r>
              <a:rPr lang="zh-CN" altLang="zh-CN" dirty="0"/>
              <a:t>泊松</a:t>
            </a:r>
            <a:r>
              <a:rPr lang="zh-CN" altLang="en-US" dirty="0"/>
              <a:t>（</a:t>
            </a:r>
            <a:r>
              <a:rPr lang="en-US" altLang="zh-CN" dirty="0"/>
              <a:t>1781-1840</a:t>
            </a:r>
            <a:r>
              <a:rPr lang="zh-CN" altLang="en-US" dirty="0"/>
              <a:t>）：概率、引力、热传导、流体力学、固体力学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5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五、“牛顿主义”与启蒙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11552"/>
            <a:ext cx="7772400" cy="49578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伏尔泰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与夏特莱</a:t>
            </a:r>
            <a:r>
              <a:rPr lang="zh-CN" altLang="en-US" dirty="0"/>
              <a:t>侯爵夫人翻译</a:t>
            </a:r>
            <a:r>
              <a:rPr lang="en-US" altLang="zh-CN" dirty="0"/>
              <a:t>《</a:t>
            </a:r>
            <a:r>
              <a:rPr lang="zh-CN" altLang="en-US" dirty="0"/>
              <a:t>原理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1759</a:t>
            </a:r>
            <a:r>
              <a:rPr lang="zh-CN" altLang="en-US" dirty="0"/>
              <a:t>出版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“牛顿主义”</a:t>
            </a:r>
            <a:endParaRPr lang="en-US" altLang="zh-CN" dirty="0"/>
          </a:p>
          <a:p>
            <a:r>
              <a:rPr lang="zh-CN" altLang="en-US" dirty="0"/>
              <a:t>孟德斯</a:t>
            </a:r>
            <a:r>
              <a:rPr lang="zh-CN" altLang="en-US" dirty="0" smtClean="0"/>
              <a:t>鸠</a:t>
            </a:r>
            <a:endParaRPr lang="zh-CN" altLang="en-US" dirty="0"/>
          </a:p>
          <a:p>
            <a:pPr lvl="1"/>
            <a:r>
              <a:rPr lang="zh-CN" altLang="en-US" dirty="0"/>
              <a:t>援引自然神学理念为他的“自然法”辩护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论法的精神</a:t>
            </a:r>
            <a:r>
              <a:rPr lang="en-US" altLang="zh-CN" dirty="0"/>
              <a:t>》</a:t>
            </a:r>
            <a:r>
              <a:rPr lang="zh-CN" altLang="en-US" dirty="0"/>
              <a:t>：上帝是依据客观的、永恒的、而且不能任意改变的必然规律进行活动的。</a:t>
            </a:r>
          </a:p>
          <a:p>
            <a:pPr lvl="1"/>
            <a:r>
              <a:rPr lang="zh-CN" altLang="en-US" dirty="0"/>
              <a:t>科学不应当成为宗教的婢女，因为宗教只能相信上帝和教会的信条。而理性应当帮助人认识客观的物质世界，使人的生活得到改善。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0"/>
            <a:ext cx="2267744" cy="22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五、“牛顿主义”与启蒙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孔多塞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人类精神进步史表纲要</a:t>
            </a:r>
            <a:r>
              <a:rPr lang="en-US" altLang="zh-CN" dirty="0"/>
              <a:t>》</a:t>
            </a:r>
          </a:p>
          <a:p>
            <a:pPr lvl="2"/>
            <a:r>
              <a:rPr lang="zh-CN" altLang="en-US" dirty="0"/>
              <a:t>颂扬科学革命和科学进步对于人类精神进步的贡献</a:t>
            </a:r>
            <a:endParaRPr lang="en-US" altLang="zh-CN" dirty="0"/>
          </a:p>
          <a:p>
            <a:pPr lvl="1"/>
            <a:r>
              <a:rPr lang="zh-CN" altLang="en-US" dirty="0"/>
              <a:t>数学工作</a:t>
            </a:r>
            <a:endParaRPr lang="en-US" altLang="zh-CN" dirty="0"/>
          </a:p>
          <a:p>
            <a:pPr lvl="2"/>
            <a:r>
              <a:rPr lang="zh-CN" altLang="en-US" dirty="0"/>
              <a:t>积分：</a:t>
            </a:r>
            <a:endParaRPr lang="en-US" altLang="zh-CN" dirty="0"/>
          </a:p>
          <a:p>
            <a:pPr lvl="3"/>
            <a:r>
              <a:rPr lang="zh-CN" altLang="en-US" dirty="0"/>
              <a:t>可积性；预言已知的超越函数都可用圆和双曲线构成（傅立叶展开）</a:t>
            </a:r>
            <a:endParaRPr lang="en-US" altLang="zh-CN" dirty="0"/>
          </a:p>
          <a:p>
            <a:pPr lvl="2"/>
            <a:r>
              <a:rPr lang="zh-CN" altLang="en-US" dirty="0"/>
              <a:t>概率论：“社会数学”</a:t>
            </a:r>
            <a:r>
              <a:rPr lang="en-US" altLang="zh-CN" dirty="0"/>
              <a:t>——</a:t>
            </a:r>
            <a:r>
              <a:rPr lang="zh-CN" altLang="en-US" dirty="0"/>
              <a:t>用科学管理社会（投票悖论）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998170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2034</Words>
  <Application>Microsoft Office PowerPoint</Application>
  <PresentationFormat>全屏显示(4:3)</PresentationFormat>
  <Paragraphs>237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华文楷体</vt:lpstr>
      <vt:lpstr>宋体</vt:lpstr>
      <vt:lpstr>Arial</vt:lpstr>
      <vt:lpstr>Consolas</vt:lpstr>
      <vt:lpstr>Corbel</vt:lpstr>
      <vt:lpstr>Wingdings</vt:lpstr>
      <vt:lpstr>Wingdings 2</vt:lpstr>
      <vt:lpstr>Wingdings 3</vt:lpstr>
      <vt:lpstr>穿越</vt:lpstr>
      <vt:lpstr>全球史 第十二讲 启蒙与革命</vt:lpstr>
      <vt:lpstr>一、概述</vt:lpstr>
      <vt:lpstr>二、启蒙的核心：理性</vt:lpstr>
      <vt:lpstr>三、法国启蒙运动的思想资源</vt:lpstr>
      <vt:lpstr>四、启蒙前夜的法国</vt:lpstr>
      <vt:lpstr>四、启蒙前夜的法国</vt:lpstr>
      <vt:lpstr>五、“牛顿主义”与启蒙</vt:lpstr>
      <vt:lpstr>五、“牛顿主义”与启蒙</vt:lpstr>
      <vt:lpstr>五、“牛顿主义”与启蒙</vt:lpstr>
      <vt:lpstr>五、“牛顿主义”与启蒙</vt:lpstr>
      <vt:lpstr>六、中国的影响</vt:lpstr>
      <vt:lpstr>七、启蒙运动在北美</vt:lpstr>
      <vt:lpstr>七、启蒙运动在北美</vt:lpstr>
      <vt:lpstr>七、启蒙运动在北美</vt:lpstr>
      <vt:lpstr>七、启蒙运动在北美</vt:lpstr>
      <vt:lpstr>七、启蒙运动在北美</vt:lpstr>
      <vt:lpstr>八、美国独立战争</vt:lpstr>
      <vt:lpstr>八、美国独立战争</vt:lpstr>
      <vt:lpstr>八、美国独立战争</vt:lpstr>
      <vt:lpstr>八、美国独立战争</vt:lpstr>
      <vt:lpstr>八、美国独立战争</vt:lpstr>
      <vt:lpstr>九、法国革命</vt:lpstr>
      <vt:lpstr>九、法国革命</vt:lpstr>
      <vt:lpstr>九、法国革命</vt:lpstr>
      <vt:lpstr>九、法国革命</vt:lpstr>
      <vt:lpstr>九、法国革命</vt:lpstr>
      <vt:lpstr>十、科学的世纪</vt:lpstr>
    </vt:vector>
  </TitlesOfParts>
  <Company>Founder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物理学与人类文明 第六讲 从哥白尼到开普勒</dc:title>
  <dc:creator>Jean</dc:creator>
  <cp:lastModifiedBy>苏湛</cp:lastModifiedBy>
  <cp:revision>271</cp:revision>
  <dcterms:created xsi:type="dcterms:W3CDTF">2016-04-27T05:39:21Z</dcterms:created>
  <dcterms:modified xsi:type="dcterms:W3CDTF">2020-05-10T19:24:18Z</dcterms:modified>
</cp:coreProperties>
</file>