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65" r:id="rId4"/>
    <p:sldId id="274" r:id="rId5"/>
    <p:sldId id="263" r:id="rId6"/>
    <p:sldId id="266" r:id="rId7"/>
    <p:sldId id="267" r:id="rId8"/>
    <p:sldId id="269" r:id="rId9"/>
    <p:sldId id="270" r:id="rId10"/>
    <p:sldId id="272" r:id="rId11"/>
    <p:sldId id="271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155" d="100"/>
          <a:sy n="155" d="100"/>
        </p:scale>
        <p:origin x="20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6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2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2020/3/9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7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全球史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zh-CN" altLang="en-US" dirty="0"/>
              <a:t>八</a:t>
            </a:r>
            <a:r>
              <a:rPr lang="zh-CN" altLang="en-US" dirty="0" smtClean="0"/>
              <a:t>讲 大航海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世界</a:t>
            </a:r>
            <a:r>
              <a:rPr lang="zh-CN" altLang="en-US" dirty="0"/>
              <a:t>的重新塑造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中国科学院大学</a:t>
            </a:r>
            <a:r>
              <a:rPr lang="en-US" altLang="zh-CN" dirty="0" smtClean="0"/>
              <a:t>2019-2020</a:t>
            </a:r>
            <a:r>
              <a:rPr lang="zh-CN" altLang="en-US" dirty="0" smtClean="0"/>
              <a:t>学年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3059832" y="45227"/>
            <a:ext cx="3189734" cy="38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6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海上霸权的兴替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荷兰崛起</a:t>
            </a:r>
            <a:endParaRPr lang="en-US" altLang="zh-CN" dirty="0"/>
          </a:p>
          <a:p>
            <a:pPr lvl="1"/>
            <a:r>
              <a:rPr lang="zh-CN" altLang="en-US" dirty="0"/>
              <a:t>“海上马车夫”和殖民新贵</a:t>
            </a:r>
            <a:endParaRPr lang="en-US" altLang="zh-CN" dirty="0"/>
          </a:p>
          <a:p>
            <a:pPr lvl="2"/>
            <a:r>
              <a:rPr lang="zh-CN" altLang="en-US" dirty="0"/>
              <a:t>亚洲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东印度公司</a:t>
            </a:r>
            <a:r>
              <a:rPr lang="zh-CN" altLang="en-US" dirty="0"/>
              <a:t>（</a:t>
            </a:r>
            <a:r>
              <a:rPr lang="en-US" altLang="zh-CN" dirty="0"/>
              <a:t>1602</a:t>
            </a:r>
            <a:r>
              <a:rPr lang="zh-CN" altLang="en-US" dirty="0"/>
              <a:t>）；入侵台湾（</a:t>
            </a:r>
            <a:r>
              <a:rPr lang="en-US" altLang="zh-CN" dirty="0"/>
              <a:t>1624</a:t>
            </a:r>
            <a:r>
              <a:rPr lang="zh-CN" altLang="en-US" dirty="0"/>
              <a:t>）；</a:t>
            </a:r>
            <a:r>
              <a:rPr lang="zh-CN" altLang="en-US" dirty="0" smtClean="0"/>
              <a:t>印度尼西亚（东印度群岛）</a:t>
            </a:r>
            <a:endParaRPr lang="en-US" altLang="zh-CN" dirty="0"/>
          </a:p>
          <a:p>
            <a:pPr lvl="2"/>
            <a:r>
              <a:rPr lang="zh-CN" altLang="en-US" dirty="0"/>
              <a:t>美洲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西</a:t>
            </a:r>
            <a:r>
              <a:rPr lang="zh-CN" altLang="en-US" dirty="0"/>
              <a:t>印度公司（</a:t>
            </a:r>
            <a:r>
              <a:rPr lang="en-US" altLang="zh-CN" dirty="0"/>
              <a:t>1624</a:t>
            </a:r>
            <a:r>
              <a:rPr lang="zh-CN" altLang="en-US" dirty="0"/>
              <a:t>）；新阿姆斯特丹（</a:t>
            </a:r>
            <a:r>
              <a:rPr lang="en-US" altLang="zh-CN" dirty="0"/>
              <a:t>1626</a:t>
            </a:r>
            <a:r>
              <a:rPr lang="zh-CN" altLang="en-US" dirty="0"/>
              <a:t>）；荷属巴西（</a:t>
            </a:r>
            <a:r>
              <a:rPr lang="en-US" altLang="zh-CN" dirty="0"/>
              <a:t>1630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唐斯海战与无敌舰队的覆亡（</a:t>
            </a:r>
            <a:r>
              <a:rPr lang="en-US" altLang="zh-CN" dirty="0"/>
              <a:t> 1639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英荷争霸： </a:t>
            </a:r>
            <a:r>
              <a:rPr lang="en-US" altLang="zh-CN" dirty="0"/>
              <a:t>1652-1654</a:t>
            </a:r>
            <a:r>
              <a:rPr lang="zh-CN" altLang="en-US" dirty="0"/>
              <a:t>；</a:t>
            </a:r>
            <a:r>
              <a:rPr lang="en-US" altLang="zh-CN" dirty="0"/>
              <a:t>1665-1667</a:t>
            </a:r>
            <a:r>
              <a:rPr lang="zh-CN" altLang="en-US" dirty="0"/>
              <a:t>；</a:t>
            </a:r>
            <a:r>
              <a:rPr lang="en-US" altLang="zh-CN" dirty="0"/>
              <a:t>1672-1674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1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海上霸权的兴替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5112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新一轮殖民潮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北美十三州（</a:t>
            </a:r>
            <a:r>
              <a:rPr lang="en-US" altLang="zh-CN" dirty="0" smtClean="0"/>
              <a:t>1607</a:t>
            </a:r>
            <a:r>
              <a:rPr lang="zh-CN" altLang="en-US" dirty="0" smtClean="0"/>
              <a:t>年起），印度（</a:t>
            </a:r>
            <a:r>
              <a:rPr lang="en-US" altLang="zh-CN" dirty="0" smtClean="0"/>
              <a:t>1608</a:t>
            </a:r>
            <a:r>
              <a:rPr lang="zh-CN" altLang="en-US" dirty="0" smtClean="0"/>
              <a:t>年建立据点）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法国：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北美（</a:t>
            </a:r>
            <a:r>
              <a:rPr lang="en-US" altLang="zh-CN" dirty="0" smtClean="0"/>
              <a:t>1605</a:t>
            </a:r>
            <a:r>
              <a:rPr lang="zh-CN" altLang="en-US" dirty="0" smtClean="0"/>
              <a:t>年起），西非（塞内加尔，</a:t>
            </a:r>
            <a:r>
              <a:rPr lang="en-US" altLang="zh-CN" dirty="0" smtClean="0"/>
              <a:t>1624</a:t>
            </a:r>
            <a:r>
              <a:rPr lang="zh-CN" altLang="en-US" dirty="0" smtClean="0"/>
              <a:t>），印度（</a:t>
            </a:r>
            <a:r>
              <a:rPr lang="en-US" altLang="zh-CN" dirty="0" smtClean="0"/>
              <a:t>1668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法国海军的短暂崛起：</a:t>
            </a:r>
            <a:r>
              <a:rPr lang="en-US" altLang="zh-CN" dirty="0" smtClean="0"/>
              <a:t>1670s</a:t>
            </a:r>
          </a:p>
          <a:p>
            <a:r>
              <a:rPr lang="zh-CN" altLang="en-US" dirty="0" smtClean="0"/>
              <a:t>英国霸权的确立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1688</a:t>
            </a:r>
            <a:r>
              <a:rPr lang="zh-CN" altLang="en-US" dirty="0" smtClean="0"/>
              <a:t>年光荣革命，威廉三世即位</a:t>
            </a:r>
            <a:endParaRPr lang="en-US" altLang="zh-CN" dirty="0" smtClean="0"/>
          </a:p>
          <a:p>
            <a:pPr lvl="1"/>
            <a:r>
              <a:rPr lang="zh-CN" altLang="en-US" dirty="0"/>
              <a:t>拉和岬</a:t>
            </a:r>
            <a:r>
              <a:rPr lang="zh-CN" altLang="en-US" dirty="0" smtClean="0"/>
              <a:t>海战（</a:t>
            </a:r>
            <a:r>
              <a:rPr lang="en-US" altLang="zh-CN" dirty="0" smtClean="0"/>
              <a:t>1692</a:t>
            </a:r>
            <a:r>
              <a:rPr lang="zh-CN" altLang="en-US" dirty="0" smtClean="0"/>
              <a:t>），英荷联军击败法国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5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en-US" dirty="0"/>
              <a:t>大</a:t>
            </a:r>
            <a:r>
              <a:rPr lang="zh-CN" altLang="en-US" dirty="0" smtClean="0"/>
              <a:t>航海的历史后果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906072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全球贸易体系的形成</a:t>
            </a:r>
            <a:endParaRPr lang="en-US" altLang="zh-CN" dirty="0" smtClean="0"/>
          </a:p>
          <a:p>
            <a:pPr lvl="1"/>
            <a:r>
              <a:rPr lang="zh-CN" altLang="en-US" smtClean="0"/>
              <a:t>奠定资源和市场全球配置的传统</a:t>
            </a:r>
            <a:endParaRPr lang="en-US" altLang="zh-CN" dirty="0" smtClean="0"/>
          </a:p>
          <a:p>
            <a:r>
              <a:rPr lang="zh-CN" altLang="en-US" dirty="0" smtClean="0"/>
              <a:t>殖民</a:t>
            </a:r>
            <a:r>
              <a:rPr lang="zh-CN" altLang="en-US" dirty="0"/>
              <a:t>红利与欧洲资本主义</a:t>
            </a:r>
            <a:endParaRPr lang="en-US" altLang="zh-CN" dirty="0"/>
          </a:p>
          <a:p>
            <a:pPr lvl="1"/>
            <a:r>
              <a:rPr lang="zh-CN" altLang="en-US" dirty="0" smtClean="0"/>
              <a:t>殖民地提供的资源：土地</a:t>
            </a:r>
            <a:r>
              <a:rPr lang="zh-CN" altLang="en-US" dirty="0"/>
              <a:t>、农产品、</a:t>
            </a:r>
            <a:r>
              <a:rPr lang="zh-CN" altLang="en-US" dirty="0" smtClean="0"/>
              <a:t>贵金属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欧洲经济圈体量的迅速扩张</a:t>
            </a:r>
            <a:r>
              <a:rPr lang="zh-CN" altLang="en-US" dirty="0" smtClean="0">
                <a:latin typeface="Arial Narrow" panose="020B0606020202030204" pitchFamily="34" charset="0"/>
              </a:rPr>
              <a:t>→</a:t>
            </a:r>
            <a:r>
              <a:rPr lang="zh-CN" altLang="en-US" dirty="0" smtClean="0"/>
              <a:t>商人实力</a:t>
            </a:r>
            <a:r>
              <a:rPr lang="zh-CN" altLang="en-US" dirty="0"/>
              <a:t>的提升</a:t>
            </a:r>
            <a:endParaRPr lang="en-US" altLang="zh-CN" dirty="0"/>
          </a:p>
          <a:p>
            <a:r>
              <a:rPr lang="zh-CN" altLang="en-US" dirty="0"/>
              <a:t>世界中心的西移</a:t>
            </a:r>
            <a:endParaRPr lang="en-US" altLang="zh-CN" dirty="0"/>
          </a:p>
          <a:p>
            <a:pPr lvl="1"/>
            <a:r>
              <a:rPr lang="zh-CN" altLang="en-US" dirty="0"/>
              <a:t>从地中海到大西洋</a:t>
            </a:r>
            <a:r>
              <a:rPr lang="zh-CN" altLang="en-US" dirty="0" smtClean="0"/>
              <a:t>；荷兰和</a:t>
            </a:r>
            <a:r>
              <a:rPr lang="zh-CN" altLang="en-US" dirty="0"/>
              <a:t>英国崛起</a:t>
            </a:r>
            <a:endParaRPr lang="en-US" altLang="zh-CN" dirty="0"/>
          </a:p>
          <a:p>
            <a:r>
              <a:rPr lang="zh-CN" altLang="en-US" dirty="0"/>
              <a:t>对欧洲以外的影响</a:t>
            </a:r>
            <a:endParaRPr lang="en-US" altLang="zh-CN" dirty="0"/>
          </a:p>
          <a:p>
            <a:pPr lvl="1"/>
            <a:r>
              <a:rPr lang="zh-CN" altLang="en-US" dirty="0"/>
              <a:t>亚洲：白银流入、西学东渐、烟草、鸦片</a:t>
            </a:r>
            <a:endParaRPr lang="en-US" altLang="zh-CN" dirty="0"/>
          </a:p>
          <a:p>
            <a:pPr lvl="1"/>
            <a:r>
              <a:rPr lang="zh-CN" altLang="en-US" dirty="0"/>
              <a:t>非洲：奴隶贸易</a:t>
            </a:r>
            <a:endParaRPr lang="en-US" altLang="zh-CN" dirty="0"/>
          </a:p>
          <a:p>
            <a:pPr lvl="1"/>
            <a:r>
              <a:rPr lang="zh-CN" altLang="en-US" dirty="0"/>
              <a:t>美洲、澳洲：本土文明中断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6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42549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一、大航海以前的交通线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71171"/>
            <a:ext cx="9073007" cy="5900999"/>
          </a:xfrm>
        </p:spPr>
      </p:pic>
    </p:spTree>
    <p:extLst>
      <p:ext uri="{BB962C8B-B14F-4D97-AF65-F5344CB8AC3E}">
        <p14:creationId xmlns:p14="http://schemas.microsoft.com/office/powerpoint/2010/main" val="236225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大航海的动因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896544"/>
          </a:xfrm>
        </p:spPr>
        <p:txBody>
          <a:bodyPr>
            <a:normAutofit/>
          </a:bodyPr>
          <a:lstStyle/>
          <a:p>
            <a:r>
              <a:rPr lang="zh-CN" altLang="en-US" dirty="0"/>
              <a:t>大西洋探险</a:t>
            </a:r>
            <a:endParaRPr lang="en-US" altLang="zh-CN" dirty="0"/>
          </a:p>
          <a:p>
            <a:pPr lvl="1"/>
            <a:r>
              <a:rPr lang="zh-CN" altLang="en-US" dirty="0"/>
              <a:t>新兴伊比利亚国家的扩张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葡萄牙</a:t>
            </a:r>
            <a:r>
              <a:rPr lang="zh-CN" altLang="en-US" dirty="0"/>
              <a:t>与</a:t>
            </a:r>
            <a:r>
              <a:rPr lang="zh-CN" altLang="en-US" dirty="0" smtClean="0"/>
              <a:t>西班牙的矛盾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封建制度与对新领地的渴望</a:t>
            </a:r>
            <a:endParaRPr lang="en-US" altLang="zh-CN" dirty="0"/>
          </a:p>
          <a:p>
            <a:pPr lvl="1"/>
            <a:r>
              <a:rPr lang="zh-CN" altLang="en-US" dirty="0"/>
              <a:t>大西洋沿岸的经济</a:t>
            </a:r>
            <a:r>
              <a:rPr lang="zh-CN" altLang="en-US" dirty="0" smtClean="0"/>
              <a:t>进步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佛德兰的兴起（当时属于勃艮第领地）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汉萨同盟和热那亚商人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热那亚商团的活动</a:t>
            </a:r>
            <a:endParaRPr lang="en-US" altLang="zh-CN" dirty="0" smtClean="0"/>
          </a:p>
          <a:p>
            <a:pPr lvl="2"/>
            <a:r>
              <a:rPr lang="en-US" altLang="zh-CN" dirty="0"/>
              <a:t>1277</a:t>
            </a:r>
            <a:r>
              <a:rPr lang="zh-CN" altLang="en-US" dirty="0"/>
              <a:t>年热那亚人开通直布罗陀航线</a:t>
            </a:r>
            <a:endParaRPr lang="en-US" altLang="zh-CN" dirty="0"/>
          </a:p>
          <a:p>
            <a:pPr lvl="2"/>
            <a:r>
              <a:rPr lang="zh-CN" altLang="en-US" dirty="0"/>
              <a:t>率先发现加那利群岛、亚速尔群岛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-1"/>
            <a:ext cx="2987823" cy="22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二、大航海的动因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669776"/>
          </a:xfrm>
        </p:spPr>
        <p:txBody>
          <a:bodyPr>
            <a:normAutofit/>
          </a:bodyPr>
          <a:lstStyle/>
          <a:p>
            <a:r>
              <a:rPr lang="zh-CN" altLang="en-US" dirty="0"/>
              <a:t>开辟新航路的需求</a:t>
            </a:r>
            <a:endParaRPr lang="en-US" altLang="zh-CN" dirty="0"/>
          </a:p>
          <a:p>
            <a:pPr lvl="1"/>
            <a:r>
              <a:rPr lang="zh-CN" altLang="en-US" dirty="0"/>
              <a:t>对东方（印度、中国）的了解与贸易交流的增加</a:t>
            </a:r>
            <a:endParaRPr lang="en-US" altLang="zh-CN" dirty="0"/>
          </a:p>
          <a:p>
            <a:pPr lvl="2"/>
            <a:r>
              <a:rPr lang="zh-CN" altLang="en-US" dirty="0"/>
              <a:t>蒙古西征；马可波罗</a:t>
            </a:r>
            <a:endParaRPr lang="en-US" altLang="zh-CN" dirty="0"/>
          </a:p>
          <a:p>
            <a:pPr lvl="1"/>
            <a:r>
              <a:rPr lang="zh-CN" altLang="en-US" dirty="0"/>
              <a:t>传统贸易路线的阻塞</a:t>
            </a:r>
            <a:endParaRPr lang="en-US" altLang="zh-CN" dirty="0"/>
          </a:p>
          <a:p>
            <a:pPr lvl="2"/>
            <a:r>
              <a:rPr lang="zh-CN" altLang="en-US" dirty="0"/>
              <a:t>威尼斯和穆斯林商人对香料贸易的垄断</a:t>
            </a:r>
            <a:endParaRPr lang="en-US" altLang="zh-CN" dirty="0"/>
          </a:p>
          <a:p>
            <a:pPr lvl="2"/>
            <a:r>
              <a:rPr lang="zh-CN" altLang="en-US" dirty="0"/>
              <a:t>马木留克王朝和奥斯曼人的重税</a:t>
            </a:r>
            <a:endParaRPr lang="en-US" altLang="zh-CN" dirty="0"/>
          </a:p>
          <a:p>
            <a:pPr lvl="2"/>
            <a:r>
              <a:rPr lang="zh-CN" altLang="en-US" dirty="0"/>
              <a:t>蒙古分裂后的混乱</a:t>
            </a:r>
            <a:endParaRPr lang="en-US" altLang="zh-CN" dirty="0"/>
          </a:p>
          <a:p>
            <a:pPr lvl="1"/>
            <a:r>
              <a:rPr lang="zh-CN" altLang="en-US" dirty="0"/>
              <a:t>夹击穆斯林</a:t>
            </a:r>
            <a:endParaRPr lang="en-US" altLang="zh-CN" dirty="0"/>
          </a:p>
          <a:p>
            <a:pPr lvl="2"/>
            <a:r>
              <a:rPr lang="zh-CN" altLang="en-US" dirty="0"/>
              <a:t>“长老王国”的</a:t>
            </a:r>
            <a:r>
              <a:rPr lang="zh-CN" altLang="en-US" dirty="0" smtClean="0"/>
              <a:t>传说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奥</a:t>
            </a:r>
            <a:r>
              <a:rPr lang="zh-CN" altLang="en-US" dirty="0"/>
              <a:t>斯曼人的军事</a:t>
            </a:r>
            <a:r>
              <a:rPr lang="zh-CN" altLang="en-US" dirty="0" smtClean="0"/>
              <a:t>威胁（</a:t>
            </a:r>
            <a:r>
              <a:rPr lang="en-US" altLang="zh-CN" dirty="0" smtClean="0"/>
              <a:t>1453</a:t>
            </a:r>
            <a:r>
              <a:rPr lang="zh-CN" altLang="en-US" dirty="0" smtClean="0"/>
              <a:t>年拜占庭陷落）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dirty="0"/>
              <a:t>世纪</a:t>
            </a:r>
            <a:r>
              <a:rPr lang="en-US" altLang="zh-CN" dirty="0"/>
              <a:t>30-40</a:t>
            </a:r>
            <a:r>
              <a:rPr lang="zh-CN" altLang="en-US" dirty="0"/>
              <a:t>年代西欧</a:t>
            </a:r>
            <a:r>
              <a:rPr lang="zh-CN" altLang="en-US" dirty="0" smtClean="0"/>
              <a:t>各国大西洋探险，</a:t>
            </a:r>
            <a:r>
              <a:rPr lang="zh-CN" altLang="en-US" dirty="0"/>
              <a:t>发现并瓜分加那利群岛、亚速尔群岛</a:t>
            </a:r>
            <a:endParaRPr lang="en-US" altLang="zh-CN" dirty="0"/>
          </a:p>
          <a:p>
            <a:r>
              <a:rPr lang="en-US" altLang="zh-CN" dirty="0"/>
              <a:t>1415</a:t>
            </a:r>
            <a:r>
              <a:rPr lang="zh-CN" altLang="en-US" dirty="0"/>
              <a:t>年</a:t>
            </a:r>
            <a:r>
              <a:rPr lang="en-US" altLang="zh-CN" dirty="0"/>
              <a:t>-1460</a:t>
            </a:r>
            <a:r>
              <a:rPr lang="zh-CN" altLang="en-US" dirty="0"/>
              <a:t>年：航海家亨利的远征</a:t>
            </a:r>
            <a:endParaRPr lang="en-US" altLang="zh-CN" dirty="0"/>
          </a:p>
          <a:p>
            <a:pPr lvl="1"/>
            <a:r>
              <a:rPr lang="zh-CN" altLang="en-US" dirty="0"/>
              <a:t>大西洋殖民潮兴起；接触撒哈拉以南非洲；殖民航海产业形成；航海相关学术和技术的发展（萨格里什航海学校）</a:t>
            </a:r>
            <a:endParaRPr lang="en-US" altLang="zh-CN" dirty="0"/>
          </a:p>
          <a:p>
            <a:pPr lvl="1"/>
            <a:r>
              <a:rPr lang="zh-CN" altLang="en-US" dirty="0"/>
              <a:t>对比：郑和航海（</a:t>
            </a:r>
            <a:r>
              <a:rPr lang="en-US" altLang="zh-CN" dirty="0"/>
              <a:t>1405</a:t>
            </a:r>
            <a:r>
              <a:rPr lang="zh-CN" altLang="en-US" dirty="0"/>
              <a:t>年</a:t>
            </a:r>
            <a:r>
              <a:rPr lang="en-US" altLang="zh-CN" dirty="0"/>
              <a:t>-1433</a:t>
            </a:r>
            <a:r>
              <a:rPr lang="zh-CN" altLang="en-US" dirty="0"/>
              <a:t>年）；</a:t>
            </a:r>
            <a:r>
              <a:rPr lang="en-US" altLang="zh-CN" dirty="0"/>
              <a:t>1416</a:t>
            </a:r>
            <a:r>
              <a:rPr lang="zh-CN" altLang="en-US" dirty="0"/>
              <a:t>年（第四次）首次到达东非海岸</a:t>
            </a:r>
            <a:endParaRPr lang="en-US" altLang="zh-CN" dirty="0"/>
          </a:p>
          <a:p>
            <a:r>
              <a:rPr lang="en-US" altLang="zh-CN" dirty="0"/>
              <a:t>1487</a:t>
            </a:r>
            <a:r>
              <a:rPr lang="zh-CN" altLang="en-US" dirty="0"/>
              <a:t>年迪亚士越过好望角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36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1492</a:t>
            </a:r>
            <a:r>
              <a:rPr lang="zh-CN" altLang="en-US" dirty="0"/>
              <a:t>年哥伦布发现美洲</a:t>
            </a:r>
            <a:endParaRPr lang="en-US" altLang="zh-CN" dirty="0"/>
          </a:p>
          <a:p>
            <a:r>
              <a:rPr lang="en-US" altLang="zh-CN" dirty="0"/>
              <a:t>1494</a:t>
            </a:r>
            <a:r>
              <a:rPr lang="zh-CN" altLang="en-US" dirty="0"/>
              <a:t>年教皇子午线</a:t>
            </a:r>
            <a:endParaRPr lang="en-US" altLang="zh-CN" dirty="0"/>
          </a:p>
          <a:p>
            <a:r>
              <a:rPr lang="en-US" altLang="zh-CN" dirty="0"/>
              <a:t>1498</a:t>
            </a:r>
            <a:r>
              <a:rPr lang="zh-CN" altLang="en-US" dirty="0"/>
              <a:t>年达</a:t>
            </a:r>
            <a:r>
              <a:rPr lang="en-US" altLang="zh-CN" dirty="0"/>
              <a:t>·</a:t>
            </a:r>
            <a:r>
              <a:rPr lang="zh-CN" altLang="en-US" dirty="0"/>
              <a:t>迦马经好望角航线抵达印度</a:t>
            </a:r>
            <a:endParaRPr lang="en-US" altLang="zh-CN" dirty="0"/>
          </a:p>
          <a:p>
            <a:r>
              <a:rPr lang="en-US" altLang="zh-CN" dirty="0"/>
              <a:t>1519</a:t>
            </a:r>
            <a:r>
              <a:rPr lang="zh-CN" altLang="en-US" dirty="0"/>
              <a:t>年</a:t>
            </a:r>
            <a:r>
              <a:rPr lang="en-US" altLang="zh-CN" dirty="0"/>
              <a:t>-1522</a:t>
            </a:r>
            <a:r>
              <a:rPr lang="zh-CN" altLang="en-US" dirty="0"/>
              <a:t>年：麦哲伦环球航行</a:t>
            </a:r>
            <a:endParaRPr lang="en-US" altLang="zh-CN" dirty="0"/>
          </a:p>
          <a:p>
            <a:pPr lvl="1"/>
            <a:r>
              <a:rPr lang="en-US" altLang="zh-CN" dirty="0"/>
              <a:t>1520</a:t>
            </a:r>
            <a:r>
              <a:rPr lang="zh-CN" altLang="en-US" dirty="0"/>
              <a:t>年穿越麦哲伦海峡；</a:t>
            </a:r>
            <a:r>
              <a:rPr lang="en-US" altLang="zh-CN" dirty="0"/>
              <a:t>1521</a:t>
            </a:r>
            <a:r>
              <a:rPr lang="zh-CN" altLang="en-US" dirty="0"/>
              <a:t>年死于菲律宾</a:t>
            </a:r>
            <a:endParaRPr lang="en-US" altLang="zh-CN" dirty="0"/>
          </a:p>
          <a:p>
            <a:r>
              <a:rPr lang="en-US" altLang="zh-CN" dirty="0"/>
              <a:t>1606</a:t>
            </a:r>
            <a:r>
              <a:rPr lang="zh-CN" altLang="en-US" dirty="0"/>
              <a:t>年</a:t>
            </a:r>
            <a:r>
              <a:rPr lang="en-US" altLang="zh-CN" dirty="0"/>
              <a:t>-1770</a:t>
            </a:r>
            <a:r>
              <a:rPr lang="zh-CN" altLang="en-US" dirty="0"/>
              <a:t>年：澳大利亚的发现</a:t>
            </a:r>
            <a:endParaRPr lang="en-US" altLang="zh-CN" dirty="0"/>
          </a:p>
          <a:p>
            <a:r>
              <a:rPr lang="en-US" altLang="zh-CN" dirty="0"/>
              <a:t>1820</a:t>
            </a:r>
            <a:r>
              <a:rPr lang="zh-CN" altLang="en-US" dirty="0"/>
              <a:t>年</a:t>
            </a:r>
            <a:r>
              <a:rPr lang="en-US" altLang="zh-CN" dirty="0"/>
              <a:t>-1821</a:t>
            </a:r>
            <a:r>
              <a:rPr lang="zh-CN" altLang="en-US" dirty="0"/>
              <a:t>年：发现南极大陆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四、大</a:t>
            </a:r>
            <a:r>
              <a:rPr lang="zh-CN" altLang="en-US" dirty="0"/>
              <a:t>航海与科学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511256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地圆说与对地球半径的错误估算</a:t>
            </a:r>
          </a:p>
          <a:p>
            <a:r>
              <a:rPr lang="zh-CN" altLang="en-US" dirty="0"/>
              <a:t>阿拉伯航海技术</a:t>
            </a:r>
            <a:endParaRPr lang="en-US" altLang="zh-CN" dirty="0"/>
          </a:p>
          <a:p>
            <a:pPr lvl="1"/>
            <a:r>
              <a:rPr lang="zh-CN" altLang="en-US" dirty="0"/>
              <a:t>三角帆</a:t>
            </a:r>
            <a:r>
              <a:rPr lang="zh-CN" altLang="en-US" dirty="0" smtClean="0"/>
              <a:t>；船尾舵；指南针</a:t>
            </a:r>
            <a:r>
              <a:rPr lang="en-US" altLang="zh-CN" dirty="0"/>
              <a:t>——</a:t>
            </a:r>
            <a:r>
              <a:rPr lang="zh-CN" altLang="en-US" dirty="0"/>
              <a:t>磁学（吉尔伯特，</a:t>
            </a:r>
            <a:r>
              <a:rPr lang="en-US" altLang="zh-CN" dirty="0"/>
              <a:t>1600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 smtClean="0"/>
              <a:t>航海钟</a:t>
            </a:r>
            <a:endParaRPr lang="en-US" altLang="zh-CN" dirty="0"/>
          </a:p>
          <a:p>
            <a:r>
              <a:rPr lang="zh-CN" altLang="en-US" dirty="0"/>
              <a:t>力学</a:t>
            </a:r>
            <a:endParaRPr lang="en-US" altLang="zh-CN" dirty="0"/>
          </a:p>
          <a:p>
            <a:pPr lvl="1"/>
            <a:r>
              <a:rPr lang="zh-CN" altLang="en-US" dirty="0"/>
              <a:t>机械相关问题；对海流、海风的研究</a:t>
            </a:r>
            <a:endParaRPr lang="en-US" altLang="zh-CN" dirty="0"/>
          </a:p>
          <a:p>
            <a:r>
              <a:rPr lang="zh-CN" altLang="en-US" dirty="0"/>
              <a:t>火器加速发展（弹道学）</a:t>
            </a:r>
          </a:p>
          <a:p>
            <a:r>
              <a:rPr lang="zh-CN" altLang="en-US" dirty="0"/>
              <a:t>地理学与博物学</a:t>
            </a:r>
          </a:p>
          <a:p>
            <a:pPr lvl="1"/>
            <a:r>
              <a:rPr lang="zh-CN" altLang="en-US" dirty="0"/>
              <a:t>对地球本身的认识；进化论；能量守恒定律</a:t>
            </a:r>
          </a:p>
          <a:p>
            <a:r>
              <a:rPr lang="zh-CN" altLang="en-US" dirty="0"/>
              <a:t>医学（航海病）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2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五、海上霸权的兴</a:t>
            </a:r>
            <a:r>
              <a:rPr lang="zh-CN" altLang="en-US" dirty="0"/>
              <a:t>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53012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西班牙海上霸权的建立：腓力二世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世纪中叶以前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大西洋：葡西争霸，葡萄牙略占优势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地中海：奥斯曼称霸；西班牙、威尼斯、热那亚等共同对抗奥斯曼</a:t>
            </a:r>
            <a:endParaRPr lang="en-US" altLang="zh-CN" dirty="0"/>
          </a:p>
          <a:p>
            <a:pPr lvl="1"/>
            <a:r>
              <a:rPr lang="zh-CN" altLang="en-US" dirty="0" smtClean="0"/>
              <a:t>对抗奥斯曼：</a:t>
            </a:r>
            <a:r>
              <a:rPr lang="en-US" altLang="zh-CN" dirty="0" smtClean="0"/>
              <a:t>1571</a:t>
            </a:r>
            <a:r>
              <a:rPr lang="zh-CN" altLang="en-US" dirty="0" smtClean="0"/>
              <a:t>年勒班陀会战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基督教联军取得战场胜利，但因内部不团结，未能保住胜果。没能撼动奥斯曼的地中海制海权</a:t>
            </a:r>
            <a:endParaRPr lang="en-US" altLang="zh-CN" dirty="0" smtClean="0"/>
          </a:p>
          <a:p>
            <a:pPr lvl="2"/>
            <a:r>
              <a:rPr lang="zh-CN" altLang="en-US" dirty="0"/>
              <a:t>显示</a:t>
            </a:r>
            <a:r>
              <a:rPr lang="zh-CN" altLang="en-US" dirty="0" smtClean="0"/>
              <a:t>和证明了西班牙的海上力量，打破奥斯曼不可战胜的神话</a:t>
            </a:r>
            <a:endParaRPr lang="en-US" altLang="zh-CN" dirty="0"/>
          </a:p>
          <a:p>
            <a:pPr lvl="1"/>
            <a:r>
              <a:rPr lang="zh-CN" altLang="en-US" dirty="0" smtClean="0"/>
              <a:t>吞并葡萄牙：</a:t>
            </a:r>
            <a:r>
              <a:rPr lang="en-US" altLang="zh-CN" dirty="0" smtClean="0"/>
              <a:t>1580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1582</a:t>
            </a:r>
            <a:r>
              <a:rPr lang="zh-CN" altLang="en-US" dirty="0" smtClean="0"/>
              <a:t>年蓬</a:t>
            </a:r>
            <a:r>
              <a:rPr lang="zh-CN" altLang="en-US" dirty="0"/>
              <a:t>塔德尔加达</a:t>
            </a:r>
            <a:r>
              <a:rPr lang="zh-CN" altLang="en-US" dirty="0" smtClean="0"/>
              <a:t>海战，击败葡萄牙残余势力，确立海上霸权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海上霸权的兴替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英西争霸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英西矛盾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宗教矛盾：天主教徒腓力二世对国教女王伊丽莎白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荷兰问题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收容葡萄牙王安东尼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私掠船问题：海盗弗兰西斯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德雷克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英西大海战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结果：英国胜利，西班牙损失惨重，但元气未伤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各自发起的进攻都以失败告终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3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807</Words>
  <Application>Microsoft Office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华文楷体</vt:lpstr>
      <vt:lpstr>宋体</vt:lpstr>
      <vt:lpstr>Arial Narrow</vt:lpstr>
      <vt:lpstr>Consolas</vt:lpstr>
      <vt:lpstr>Corbel</vt:lpstr>
      <vt:lpstr>Wingdings</vt:lpstr>
      <vt:lpstr>Wingdings 2</vt:lpstr>
      <vt:lpstr>Wingdings 3</vt:lpstr>
      <vt:lpstr>穿越</vt:lpstr>
      <vt:lpstr>全球史 第八讲 大航海——世界的重新塑造</vt:lpstr>
      <vt:lpstr>一、大航海以前的交通线</vt:lpstr>
      <vt:lpstr>二、大航海的动因</vt:lpstr>
      <vt:lpstr>二、大航海的动因</vt:lpstr>
      <vt:lpstr>三、进程</vt:lpstr>
      <vt:lpstr>三、进程</vt:lpstr>
      <vt:lpstr>四、大航海与科学 </vt:lpstr>
      <vt:lpstr>五、海上霸权的兴替</vt:lpstr>
      <vt:lpstr>五、海上霸权的兴替</vt:lpstr>
      <vt:lpstr>五、海上霸权的兴替</vt:lpstr>
      <vt:lpstr>五、海上霸权的兴替</vt:lpstr>
      <vt:lpstr>六、大航海的历史后果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物理学与人类文明 第五讲 文艺复兴</dc:title>
  <dc:creator>Jean</dc:creator>
  <cp:lastModifiedBy>苏湛</cp:lastModifiedBy>
  <cp:revision>138</cp:revision>
  <dcterms:created xsi:type="dcterms:W3CDTF">2016-04-19T22:14:45Z</dcterms:created>
  <dcterms:modified xsi:type="dcterms:W3CDTF">2020-03-08T18:50:36Z</dcterms:modified>
</cp:coreProperties>
</file>