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2" r:id="rId7"/>
    <p:sldId id="265" r:id="rId8"/>
    <p:sldId id="264" r:id="rId9"/>
    <p:sldId id="268" r:id="rId10"/>
    <p:sldId id="269" r:id="rId11"/>
    <p:sldId id="266" r:id="rId12"/>
    <p:sldId id="270" r:id="rId13"/>
    <p:sldId id="271" r:id="rId14"/>
    <p:sldId id="272" r:id="rId15"/>
    <p:sldId id="260" r:id="rId16"/>
    <p:sldId id="273" r:id="rId17"/>
    <p:sldId id="274" r:id="rId18"/>
    <p:sldId id="275" r:id="rId19"/>
    <p:sldId id="276" r:id="rId20"/>
    <p:sldId id="277" r:id="rId21"/>
    <p:sldId id="278" r:id="rId22"/>
    <p:sldId id="279" r:id="rId23"/>
    <p:sldId id="280" r:id="rId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6" d="100"/>
          <a:sy n="96" d="100"/>
        </p:scale>
        <p:origin x="68" y="1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AB4F9E-1776-4C5A-826C-105B203B3B14}"/>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16D0F121-B4F2-41CB-B564-DA79F747ED6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A6FF4A8F-7435-4858-947E-5D173DA6C2B3}"/>
              </a:ext>
            </a:extLst>
          </p:cNvPr>
          <p:cNvSpPr>
            <a:spLocks noGrp="1"/>
          </p:cNvSpPr>
          <p:nvPr>
            <p:ph type="dt" sz="half" idx="10"/>
          </p:nvPr>
        </p:nvSpPr>
        <p:spPr/>
        <p:txBody>
          <a:bodyPr/>
          <a:lstStyle/>
          <a:p>
            <a:fld id="{AEA7AF9A-D2B2-4579-AC19-BA27D266B44B}" type="datetimeFigureOut">
              <a:rPr lang="zh-CN" altLang="en-US" smtClean="0"/>
              <a:t>2019/11/27</a:t>
            </a:fld>
            <a:endParaRPr lang="zh-CN" altLang="en-US"/>
          </a:p>
        </p:txBody>
      </p:sp>
      <p:sp>
        <p:nvSpPr>
          <p:cNvPr id="5" name="页脚占位符 4">
            <a:extLst>
              <a:ext uri="{FF2B5EF4-FFF2-40B4-BE49-F238E27FC236}">
                <a16:creationId xmlns:a16="http://schemas.microsoft.com/office/drawing/2014/main" id="{263B567A-086D-4BB1-8431-4932D579158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4E8BDEE-10F7-4763-BF5B-1609CFD05879}"/>
              </a:ext>
            </a:extLst>
          </p:cNvPr>
          <p:cNvSpPr>
            <a:spLocks noGrp="1"/>
          </p:cNvSpPr>
          <p:nvPr>
            <p:ph type="sldNum" sz="quarter" idx="12"/>
          </p:nvPr>
        </p:nvSpPr>
        <p:spPr/>
        <p:txBody>
          <a:bodyPr/>
          <a:lstStyle/>
          <a:p>
            <a:fld id="{F2B612AE-8AD4-42D2-8BBB-E9DAA1D7489D}" type="slidenum">
              <a:rPr lang="zh-CN" altLang="en-US" smtClean="0"/>
              <a:t>‹#›</a:t>
            </a:fld>
            <a:endParaRPr lang="zh-CN" altLang="en-US"/>
          </a:p>
        </p:txBody>
      </p:sp>
    </p:spTree>
    <p:extLst>
      <p:ext uri="{BB962C8B-B14F-4D97-AF65-F5344CB8AC3E}">
        <p14:creationId xmlns:p14="http://schemas.microsoft.com/office/powerpoint/2010/main" val="1026631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283840-42F1-4E05-9ECC-825BAD3598F5}"/>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37B882B9-1713-4F0C-B88E-E128B3A0B335}"/>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59DFB51A-593E-4C24-8A96-1CD605B7C6AA}"/>
              </a:ext>
            </a:extLst>
          </p:cNvPr>
          <p:cNvSpPr>
            <a:spLocks noGrp="1"/>
          </p:cNvSpPr>
          <p:nvPr>
            <p:ph type="dt" sz="half" idx="10"/>
          </p:nvPr>
        </p:nvSpPr>
        <p:spPr/>
        <p:txBody>
          <a:bodyPr/>
          <a:lstStyle/>
          <a:p>
            <a:fld id="{AEA7AF9A-D2B2-4579-AC19-BA27D266B44B}" type="datetimeFigureOut">
              <a:rPr lang="zh-CN" altLang="en-US" smtClean="0"/>
              <a:t>2019/11/27</a:t>
            </a:fld>
            <a:endParaRPr lang="zh-CN" altLang="en-US"/>
          </a:p>
        </p:txBody>
      </p:sp>
      <p:sp>
        <p:nvSpPr>
          <p:cNvPr id="5" name="页脚占位符 4">
            <a:extLst>
              <a:ext uri="{FF2B5EF4-FFF2-40B4-BE49-F238E27FC236}">
                <a16:creationId xmlns:a16="http://schemas.microsoft.com/office/drawing/2014/main" id="{48D5CF24-AF74-4AC5-BEBB-2E6E5B8A99A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BC26D89-B9F3-40D2-A98E-EBC261FB29E6}"/>
              </a:ext>
            </a:extLst>
          </p:cNvPr>
          <p:cNvSpPr>
            <a:spLocks noGrp="1"/>
          </p:cNvSpPr>
          <p:nvPr>
            <p:ph type="sldNum" sz="quarter" idx="12"/>
          </p:nvPr>
        </p:nvSpPr>
        <p:spPr/>
        <p:txBody>
          <a:bodyPr/>
          <a:lstStyle/>
          <a:p>
            <a:fld id="{F2B612AE-8AD4-42D2-8BBB-E9DAA1D7489D}" type="slidenum">
              <a:rPr lang="zh-CN" altLang="en-US" smtClean="0"/>
              <a:t>‹#›</a:t>
            </a:fld>
            <a:endParaRPr lang="zh-CN" altLang="en-US"/>
          </a:p>
        </p:txBody>
      </p:sp>
    </p:spTree>
    <p:extLst>
      <p:ext uri="{BB962C8B-B14F-4D97-AF65-F5344CB8AC3E}">
        <p14:creationId xmlns:p14="http://schemas.microsoft.com/office/powerpoint/2010/main" val="24926104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CC27601D-0A66-4B05-A5C1-AD992145ABB7}"/>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26784B89-FF8B-49C6-884E-97AB674A8D06}"/>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A76E74EF-EED8-49F3-9004-198EDF4ADE0E}"/>
              </a:ext>
            </a:extLst>
          </p:cNvPr>
          <p:cNvSpPr>
            <a:spLocks noGrp="1"/>
          </p:cNvSpPr>
          <p:nvPr>
            <p:ph type="dt" sz="half" idx="10"/>
          </p:nvPr>
        </p:nvSpPr>
        <p:spPr/>
        <p:txBody>
          <a:bodyPr/>
          <a:lstStyle/>
          <a:p>
            <a:fld id="{AEA7AF9A-D2B2-4579-AC19-BA27D266B44B}" type="datetimeFigureOut">
              <a:rPr lang="zh-CN" altLang="en-US" smtClean="0"/>
              <a:t>2019/11/27</a:t>
            </a:fld>
            <a:endParaRPr lang="zh-CN" altLang="en-US"/>
          </a:p>
        </p:txBody>
      </p:sp>
      <p:sp>
        <p:nvSpPr>
          <p:cNvPr id="5" name="页脚占位符 4">
            <a:extLst>
              <a:ext uri="{FF2B5EF4-FFF2-40B4-BE49-F238E27FC236}">
                <a16:creationId xmlns:a16="http://schemas.microsoft.com/office/drawing/2014/main" id="{115F108D-2774-4756-A52F-E2B41C44673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7EC9EC3-7456-47EB-92AA-AC317EC835E3}"/>
              </a:ext>
            </a:extLst>
          </p:cNvPr>
          <p:cNvSpPr>
            <a:spLocks noGrp="1"/>
          </p:cNvSpPr>
          <p:nvPr>
            <p:ph type="sldNum" sz="quarter" idx="12"/>
          </p:nvPr>
        </p:nvSpPr>
        <p:spPr/>
        <p:txBody>
          <a:bodyPr/>
          <a:lstStyle/>
          <a:p>
            <a:fld id="{F2B612AE-8AD4-42D2-8BBB-E9DAA1D7489D}" type="slidenum">
              <a:rPr lang="zh-CN" altLang="en-US" smtClean="0"/>
              <a:t>‹#›</a:t>
            </a:fld>
            <a:endParaRPr lang="zh-CN" altLang="en-US"/>
          </a:p>
        </p:txBody>
      </p:sp>
    </p:spTree>
    <p:extLst>
      <p:ext uri="{BB962C8B-B14F-4D97-AF65-F5344CB8AC3E}">
        <p14:creationId xmlns:p14="http://schemas.microsoft.com/office/powerpoint/2010/main" val="5101982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5A3D4A-2111-491E-B2FD-AE507181638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2D8F98D-938B-4B66-9C19-13B582F3EBA3}"/>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E93607BF-22EA-44FD-BD39-13593767838E}"/>
              </a:ext>
            </a:extLst>
          </p:cNvPr>
          <p:cNvSpPr>
            <a:spLocks noGrp="1"/>
          </p:cNvSpPr>
          <p:nvPr>
            <p:ph type="dt" sz="half" idx="10"/>
          </p:nvPr>
        </p:nvSpPr>
        <p:spPr/>
        <p:txBody>
          <a:bodyPr/>
          <a:lstStyle/>
          <a:p>
            <a:fld id="{AEA7AF9A-D2B2-4579-AC19-BA27D266B44B}" type="datetimeFigureOut">
              <a:rPr lang="zh-CN" altLang="en-US" smtClean="0"/>
              <a:t>2019/11/27</a:t>
            </a:fld>
            <a:endParaRPr lang="zh-CN" altLang="en-US"/>
          </a:p>
        </p:txBody>
      </p:sp>
      <p:sp>
        <p:nvSpPr>
          <p:cNvPr id="5" name="页脚占位符 4">
            <a:extLst>
              <a:ext uri="{FF2B5EF4-FFF2-40B4-BE49-F238E27FC236}">
                <a16:creationId xmlns:a16="http://schemas.microsoft.com/office/drawing/2014/main" id="{FC6EC8A3-040B-4BCA-A745-1A3D36C5697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6D0B616-5840-4B6E-8A0F-86177C4AED26}"/>
              </a:ext>
            </a:extLst>
          </p:cNvPr>
          <p:cNvSpPr>
            <a:spLocks noGrp="1"/>
          </p:cNvSpPr>
          <p:nvPr>
            <p:ph type="sldNum" sz="quarter" idx="12"/>
          </p:nvPr>
        </p:nvSpPr>
        <p:spPr/>
        <p:txBody>
          <a:bodyPr/>
          <a:lstStyle/>
          <a:p>
            <a:fld id="{F2B612AE-8AD4-42D2-8BBB-E9DAA1D7489D}" type="slidenum">
              <a:rPr lang="zh-CN" altLang="en-US" smtClean="0"/>
              <a:t>‹#›</a:t>
            </a:fld>
            <a:endParaRPr lang="zh-CN" altLang="en-US"/>
          </a:p>
        </p:txBody>
      </p:sp>
    </p:spTree>
    <p:extLst>
      <p:ext uri="{BB962C8B-B14F-4D97-AF65-F5344CB8AC3E}">
        <p14:creationId xmlns:p14="http://schemas.microsoft.com/office/powerpoint/2010/main" val="41163846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B66FE0-2146-4507-86D2-DC7829B2DDB6}"/>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01C5B31C-2A8A-4F44-ADB4-99310EB1C9E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EEE7E224-D1CD-4A70-B6C1-A78E77D8C461}"/>
              </a:ext>
            </a:extLst>
          </p:cNvPr>
          <p:cNvSpPr>
            <a:spLocks noGrp="1"/>
          </p:cNvSpPr>
          <p:nvPr>
            <p:ph type="dt" sz="half" idx="10"/>
          </p:nvPr>
        </p:nvSpPr>
        <p:spPr/>
        <p:txBody>
          <a:bodyPr/>
          <a:lstStyle/>
          <a:p>
            <a:fld id="{AEA7AF9A-D2B2-4579-AC19-BA27D266B44B}" type="datetimeFigureOut">
              <a:rPr lang="zh-CN" altLang="en-US" smtClean="0"/>
              <a:t>2019/11/27</a:t>
            </a:fld>
            <a:endParaRPr lang="zh-CN" altLang="en-US"/>
          </a:p>
        </p:txBody>
      </p:sp>
      <p:sp>
        <p:nvSpPr>
          <p:cNvPr id="5" name="页脚占位符 4">
            <a:extLst>
              <a:ext uri="{FF2B5EF4-FFF2-40B4-BE49-F238E27FC236}">
                <a16:creationId xmlns:a16="http://schemas.microsoft.com/office/drawing/2014/main" id="{83EC9A69-2677-4794-B579-7C84A648470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6614BDD-0122-419D-8510-3FBF1E869A84}"/>
              </a:ext>
            </a:extLst>
          </p:cNvPr>
          <p:cNvSpPr>
            <a:spLocks noGrp="1"/>
          </p:cNvSpPr>
          <p:nvPr>
            <p:ph type="sldNum" sz="quarter" idx="12"/>
          </p:nvPr>
        </p:nvSpPr>
        <p:spPr/>
        <p:txBody>
          <a:bodyPr/>
          <a:lstStyle/>
          <a:p>
            <a:fld id="{F2B612AE-8AD4-42D2-8BBB-E9DAA1D7489D}" type="slidenum">
              <a:rPr lang="zh-CN" altLang="en-US" smtClean="0"/>
              <a:t>‹#›</a:t>
            </a:fld>
            <a:endParaRPr lang="zh-CN" altLang="en-US"/>
          </a:p>
        </p:txBody>
      </p:sp>
    </p:spTree>
    <p:extLst>
      <p:ext uri="{BB962C8B-B14F-4D97-AF65-F5344CB8AC3E}">
        <p14:creationId xmlns:p14="http://schemas.microsoft.com/office/powerpoint/2010/main" val="16689146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4219B9-FCBB-4DC9-B5E1-C030DD41371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2124B88-169B-407A-9AED-E576832B5285}"/>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71A84569-8979-41BF-AD37-C3DF4DF38C27}"/>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5568C882-162B-4E69-9172-2BA7389B6CC9}"/>
              </a:ext>
            </a:extLst>
          </p:cNvPr>
          <p:cNvSpPr>
            <a:spLocks noGrp="1"/>
          </p:cNvSpPr>
          <p:nvPr>
            <p:ph type="dt" sz="half" idx="10"/>
          </p:nvPr>
        </p:nvSpPr>
        <p:spPr/>
        <p:txBody>
          <a:bodyPr/>
          <a:lstStyle/>
          <a:p>
            <a:fld id="{AEA7AF9A-D2B2-4579-AC19-BA27D266B44B}" type="datetimeFigureOut">
              <a:rPr lang="zh-CN" altLang="en-US" smtClean="0"/>
              <a:t>2019/11/27</a:t>
            </a:fld>
            <a:endParaRPr lang="zh-CN" altLang="en-US"/>
          </a:p>
        </p:txBody>
      </p:sp>
      <p:sp>
        <p:nvSpPr>
          <p:cNvPr id="6" name="页脚占位符 5">
            <a:extLst>
              <a:ext uri="{FF2B5EF4-FFF2-40B4-BE49-F238E27FC236}">
                <a16:creationId xmlns:a16="http://schemas.microsoft.com/office/drawing/2014/main" id="{F6BC1B3C-A4D8-4130-BE4A-BB8A947C5E6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B6103E3-D270-4B16-9479-01F06DD5C09C}"/>
              </a:ext>
            </a:extLst>
          </p:cNvPr>
          <p:cNvSpPr>
            <a:spLocks noGrp="1"/>
          </p:cNvSpPr>
          <p:nvPr>
            <p:ph type="sldNum" sz="quarter" idx="12"/>
          </p:nvPr>
        </p:nvSpPr>
        <p:spPr/>
        <p:txBody>
          <a:bodyPr/>
          <a:lstStyle/>
          <a:p>
            <a:fld id="{F2B612AE-8AD4-42D2-8BBB-E9DAA1D7489D}" type="slidenum">
              <a:rPr lang="zh-CN" altLang="en-US" smtClean="0"/>
              <a:t>‹#›</a:t>
            </a:fld>
            <a:endParaRPr lang="zh-CN" altLang="en-US"/>
          </a:p>
        </p:txBody>
      </p:sp>
    </p:spTree>
    <p:extLst>
      <p:ext uri="{BB962C8B-B14F-4D97-AF65-F5344CB8AC3E}">
        <p14:creationId xmlns:p14="http://schemas.microsoft.com/office/powerpoint/2010/main" val="30968312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81E2D6-0B3A-4232-ACF7-A51E603EA5B0}"/>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712D244B-312D-4FEE-8CD6-570522EF3F3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F6DABC81-8F2C-4726-8AA6-94BC396CCD04}"/>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22473A31-2CD4-4A23-8CC7-133ED86A9A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E6044C38-72DC-4749-8116-4E4BB2E3021D}"/>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2A0B5E06-2DEA-48B5-825A-00E9613A3766}"/>
              </a:ext>
            </a:extLst>
          </p:cNvPr>
          <p:cNvSpPr>
            <a:spLocks noGrp="1"/>
          </p:cNvSpPr>
          <p:nvPr>
            <p:ph type="dt" sz="half" idx="10"/>
          </p:nvPr>
        </p:nvSpPr>
        <p:spPr/>
        <p:txBody>
          <a:bodyPr/>
          <a:lstStyle/>
          <a:p>
            <a:fld id="{AEA7AF9A-D2B2-4579-AC19-BA27D266B44B}" type="datetimeFigureOut">
              <a:rPr lang="zh-CN" altLang="en-US" smtClean="0"/>
              <a:t>2019/11/27</a:t>
            </a:fld>
            <a:endParaRPr lang="zh-CN" altLang="en-US"/>
          </a:p>
        </p:txBody>
      </p:sp>
      <p:sp>
        <p:nvSpPr>
          <p:cNvPr id="8" name="页脚占位符 7">
            <a:extLst>
              <a:ext uri="{FF2B5EF4-FFF2-40B4-BE49-F238E27FC236}">
                <a16:creationId xmlns:a16="http://schemas.microsoft.com/office/drawing/2014/main" id="{6A55D8F8-A3F8-4B68-9AF5-A2752B475708}"/>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E9591017-2398-4D35-A6F6-53E5CD7B2703}"/>
              </a:ext>
            </a:extLst>
          </p:cNvPr>
          <p:cNvSpPr>
            <a:spLocks noGrp="1"/>
          </p:cNvSpPr>
          <p:nvPr>
            <p:ph type="sldNum" sz="quarter" idx="12"/>
          </p:nvPr>
        </p:nvSpPr>
        <p:spPr/>
        <p:txBody>
          <a:bodyPr/>
          <a:lstStyle/>
          <a:p>
            <a:fld id="{F2B612AE-8AD4-42D2-8BBB-E9DAA1D7489D}" type="slidenum">
              <a:rPr lang="zh-CN" altLang="en-US" smtClean="0"/>
              <a:t>‹#›</a:t>
            </a:fld>
            <a:endParaRPr lang="zh-CN" altLang="en-US"/>
          </a:p>
        </p:txBody>
      </p:sp>
    </p:spTree>
    <p:extLst>
      <p:ext uri="{BB962C8B-B14F-4D97-AF65-F5344CB8AC3E}">
        <p14:creationId xmlns:p14="http://schemas.microsoft.com/office/powerpoint/2010/main" val="36175111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B22BE9-D838-4D1F-85E4-D37FF28EC583}"/>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6D3F29C3-2A5D-45EE-8976-E27FD6217A39}"/>
              </a:ext>
            </a:extLst>
          </p:cNvPr>
          <p:cNvSpPr>
            <a:spLocks noGrp="1"/>
          </p:cNvSpPr>
          <p:nvPr>
            <p:ph type="dt" sz="half" idx="10"/>
          </p:nvPr>
        </p:nvSpPr>
        <p:spPr/>
        <p:txBody>
          <a:bodyPr/>
          <a:lstStyle/>
          <a:p>
            <a:fld id="{AEA7AF9A-D2B2-4579-AC19-BA27D266B44B}" type="datetimeFigureOut">
              <a:rPr lang="zh-CN" altLang="en-US" smtClean="0"/>
              <a:t>2019/11/27</a:t>
            </a:fld>
            <a:endParaRPr lang="zh-CN" altLang="en-US"/>
          </a:p>
        </p:txBody>
      </p:sp>
      <p:sp>
        <p:nvSpPr>
          <p:cNvPr id="4" name="页脚占位符 3">
            <a:extLst>
              <a:ext uri="{FF2B5EF4-FFF2-40B4-BE49-F238E27FC236}">
                <a16:creationId xmlns:a16="http://schemas.microsoft.com/office/drawing/2014/main" id="{72A1E139-A678-4025-B550-5B91D95AB9E7}"/>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77624E69-CAFC-4C21-8404-4863A9C6446E}"/>
              </a:ext>
            </a:extLst>
          </p:cNvPr>
          <p:cNvSpPr>
            <a:spLocks noGrp="1"/>
          </p:cNvSpPr>
          <p:nvPr>
            <p:ph type="sldNum" sz="quarter" idx="12"/>
          </p:nvPr>
        </p:nvSpPr>
        <p:spPr/>
        <p:txBody>
          <a:bodyPr/>
          <a:lstStyle/>
          <a:p>
            <a:fld id="{F2B612AE-8AD4-42D2-8BBB-E9DAA1D7489D}" type="slidenum">
              <a:rPr lang="zh-CN" altLang="en-US" smtClean="0"/>
              <a:t>‹#›</a:t>
            </a:fld>
            <a:endParaRPr lang="zh-CN" altLang="en-US"/>
          </a:p>
        </p:txBody>
      </p:sp>
    </p:spTree>
    <p:extLst>
      <p:ext uri="{BB962C8B-B14F-4D97-AF65-F5344CB8AC3E}">
        <p14:creationId xmlns:p14="http://schemas.microsoft.com/office/powerpoint/2010/main" val="42549358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EAF14A7-DF7A-4102-9914-210AFC30C573}"/>
              </a:ext>
            </a:extLst>
          </p:cNvPr>
          <p:cNvSpPr>
            <a:spLocks noGrp="1"/>
          </p:cNvSpPr>
          <p:nvPr>
            <p:ph type="dt" sz="half" idx="10"/>
          </p:nvPr>
        </p:nvSpPr>
        <p:spPr/>
        <p:txBody>
          <a:bodyPr/>
          <a:lstStyle/>
          <a:p>
            <a:fld id="{AEA7AF9A-D2B2-4579-AC19-BA27D266B44B}" type="datetimeFigureOut">
              <a:rPr lang="zh-CN" altLang="en-US" smtClean="0"/>
              <a:t>2019/11/27</a:t>
            </a:fld>
            <a:endParaRPr lang="zh-CN" altLang="en-US"/>
          </a:p>
        </p:txBody>
      </p:sp>
      <p:sp>
        <p:nvSpPr>
          <p:cNvPr id="3" name="页脚占位符 2">
            <a:extLst>
              <a:ext uri="{FF2B5EF4-FFF2-40B4-BE49-F238E27FC236}">
                <a16:creationId xmlns:a16="http://schemas.microsoft.com/office/drawing/2014/main" id="{233A26CC-831B-455F-A631-67FD2BB9C7E6}"/>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3817ACEB-4A1B-434D-B3BE-1B316D015FA5}"/>
              </a:ext>
            </a:extLst>
          </p:cNvPr>
          <p:cNvSpPr>
            <a:spLocks noGrp="1"/>
          </p:cNvSpPr>
          <p:nvPr>
            <p:ph type="sldNum" sz="quarter" idx="12"/>
          </p:nvPr>
        </p:nvSpPr>
        <p:spPr/>
        <p:txBody>
          <a:bodyPr/>
          <a:lstStyle/>
          <a:p>
            <a:fld id="{F2B612AE-8AD4-42D2-8BBB-E9DAA1D7489D}" type="slidenum">
              <a:rPr lang="zh-CN" altLang="en-US" smtClean="0"/>
              <a:t>‹#›</a:t>
            </a:fld>
            <a:endParaRPr lang="zh-CN" altLang="en-US"/>
          </a:p>
        </p:txBody>
      </p:sp>
    </p:spTree>
    <p:extLst>
      <p:ext uri="{BB962C8B-B14F-4D97-AF65-F5344CB8AC3E}">
        <p14:creationId xmlns:p14="http://schemas.microsoft.com/office/powerpoint/2010/main" val="19178461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7A5669-7BC3-47C9-954C-C69E231E64B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3613E441-998C-4C10-B330-8AC6B9E698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52C133B7-2F5C-46AC-99CE-9FB282302C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B9A0BB6F-2932-4B50-BD34-6BD3A0A162D7}"/>
              </a:ext>
            </a:extLst>
          </p:cNvPr>
          <p:cNvSpPr>
            <a:spLocks noGrp="1"/>
          </p:cNvSpPr>
          <p:nvPr>
            <p:ph type="dt" sz="half" idx="10"/>
          </p:nvPr>
        </p:nvSpPr>
        <p:spPr/>
        <p:txBody>
          <a:bodyPr/>
          <a:lstStyle/>
          <a:p>
            <a:fld id="{AEA7AF9A-D2B2-4579-AC19-BA27D266B44B}" type="datetimeFigureOut">
              <a:rPr lang="zh-CN" altLang="en-US" smtClean="0"/>
              <a:t>2019/11/27</a:t>
            </a:fld>
            <a:endParaRPr lang="zh-CN" altLang="en-US"/>
          </a:p>
        </p:txBody>
      </p:sp>
      <p:sp>
        <p:nvSpPr>
          <p:cNvPr id="6" name="页脚占位符 5">
            <a:extLst>
              <a:ext uri="{FF2B5EF4-FFF2-40B4-BE49-F238E27FC236}">
                <a16:creationId xmlns:a16="http://schemas.microsoft.com/office/drawing/2014/main" id="{E2ADD5D1-3BBD-4A77-86AC-0E31E6326BC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73E7630-9D56-4BAD-91AE-ADFCA54368FE}"/>
              </a:ext>
            </a:extLst>
          </p:cNvPr>
          <p:cNvSpPr>
            <a:spLocks noGrp="1"/>
          </p:cNvSpPr>
          <p:nvPr>
            <p:ph type="sldNum" sz="quarter" idx="12"/>
          </p:nvPr>
        </p:nvSpPr>
        <p:spPr/>
        <p:txBody>
          <a:bodyPr/>
          <a:lstStyle/>
          <a:p>
            <a:fld id="{F2B612AE-8AD4-42D2-8BBB-E9DAA1D7489D}" type="slidenum">
              <a:rPr lang="zh-CN" altLang="en-US" smtClean="0"/>
              <a:t>‹#›</a:t>
            </a:fld>
            <a:endParaRPr lang="zh-CN" altLang="en-US"/>
          </a:p>
        </p:txBody>
      </p:sp>
    </p:spTree>
    <p:extLst>
      <p:ext uri="{BB962C8B-B14F-4D97-AF65-F5344CB8AC3E}">
        <p14:creationId xmlns:p14="http://schemas.microsoft.com/office/powerpoint/2010/main" val="32829576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DB49D6-6B5A-4CB9-94AE-C1905F0D43A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34ACC5B5-162E-4C27-9265-B410812FC35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D90BEF06-C0BE-491B-9358-DB0870AE1D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39DE6F2E-1329-43DD-A2B9-6BC2533ADDA4}"/>
              </a:ext>
            </a:extLst>
          </p:cNvPr>
          <p:cNvSpPr>
            <a:spLocks noGrp="1"/>
          </p:cNvSpPr>
          <p:nvPr>
            <p:ph type="dt" sz="half" idx="10"/>
          </p:nvPr>
        </p:nvSpPr>
        <p:spPr/>
        <p:txBody>
          <a:bodyPr/>
          <a:lstStyle/>
          <a:p>
            <a:fld id="{AEA7AF9A-D2B2-4579-AC19-BA27D266B44B}" type="datetimeFigureOut">
              <a:rPr lang="zh-CN" altLang="en-US" smtClean="0"/>
              <a:t>2019/11/27</a:t>
            </a:fld>
            <a:endParaRPr lang="zh-CN" altLang="en-US"/>
          </a:p>
        </p:txBody>
      </p:sp>
      <p:sp>
        <p:nvSpPr>
          <p:cNvPr id="6" name="页脚占位符 5">
            <a:extLst>
              <a:ext uri="{FF2B5EF4-FFF2-40B4-BE49-F238E27FC236}">
                <a16:creationId xmlns:a16="http://schemas.microsoft.com/office/drawing/2014/main" id="{60DDEB35-8413-4CFB-BB26-55817FAC227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047CF0B-C479-403C-9EAD-D3C3F937DA4B}"/>
              </a:ext>
            </a:extLst>
          </p:cNvPr>
          <p:cNvSpPr>
            <a:spLocks noGrp="1"/>
          </p:cNvSpPr>
          <p:nvPr>
            <p:ph type="sldNum" sz="quarter" idx="12"/>
          </p:nvPr>
        </p:nvSpPr>
        <p:spPr/>
        <p:txBody>
          <a:bodyPr/>
          <a:lstStyle/>
          <a:p>
            <a:fld id="{F2B612AE-8AD4-42D2-8BBB-E9DAA1D7489D}" type="slidenum">
              <a:rPr lang="zh-CN" altLang="en-US" smtClean="0"/>
              <a:t>‹#›</a:t>
            </a:fld>
            <a:endParaRPr lang="zh-CN" altLang="en-US"/>
          </a:p>
        </p:txBody>
      </p:sp>
    </p:spTree>
    <p:extLst>
      <p:ext uri="{BB962C8B-B14F-4D97-AF65-F5344CB8AC3E}">
        <p14:creationId xmlns:p14="http://schemas.microsoft.com/office/powerpoint/2010/main" val="7545715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E3029842-3DC7-410C-9499-B08B1A3419F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3C7D4A47-6F6E-4A1F-A1BB-FAFEDA1929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189A0295-368D-444B-B973-492D05DFDF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A7AF9A-D2B2-4579-AC19-BA27D266B44B}" type="datetimeFigureOut">
              <a:rPr lang="zh-CN" altLang="en-US" smtClean="0"/>
              <a:t>2019/11/27</a:t>
            </a:fld>
            <a:endParaRPr lang="zh-CN" altLang="en-US"/>
          </a:p>
        </p:txBody>
      </p:sp>
      <p:sp>
        <p:nvSpPr>
          <p:cNvPr id="5" name="页脚占位符 4">
            <a:extLst>
              <a:ext uri="{FF2B5EF4-FFF2-40B4-BE49-F238E27FC236}">
                <a16:creationId xmlns:a16="http://schemas.microsoft.com/office/drawing/2014/main" id="{BC4FC283-707E-407C-B901-8A471029A0B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0F8F8FC5-57D8-43A8-A654-60902AD9412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B612AE-8AD4-42D2-8BBB-E9DAA1D7489D}" type="slidenum">
              <a:rPr lang="zh-CN" altLang="en-US" smtClean="0"/>
              <a:t>‹#›</a:t>
            </a:fld>
            <a:endParaRPr lang="zh-CN" altLang="en-US"/>
          </a:p>
        </p:txBody>
      </p:sp>
    </p:spTree>
    <p:extLst>
      <p:ext uri="{BB962C8B-B14F-4D97-AF65-F5344CB8AC3E}">
        <p14:creationId xmlns:p14="http://schemas.microsoft.com/office/powerpoint/2010/main" val="22709977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BE914E-8C30-4FFF-8C26-67E3550F181A}"/>
              </a:ext>
            </a:extLst>
          </p:cNvPr>
          <p:cNvSpPr>
            <a:spLocks noGrp="1"/>
          </p:cNvSpPr>
          <p:nvPr>
            <p:ph type="ctrTitle"/>
          </p:nvPr>
        </p:nvSpPr>
        <p:spPr/>
        <p:txBody>
          <a:bodyPr/>
          <a:lstStyle/>
          <a:p>
            <a:r>
              <a:rPr lang="zh-CN" altLang="en-US" b="1" dirty="0"/>
              <a:t>第一讲   绪论</a:t>
            </a:r>
          </a:p>
        </p:txBody>
      </p:sp>
      <p:sp>
        <p:nvSpPr>
          <p:cNvPr id="3" name="副标题 2">
            <a:extLst>
              <a:ext uri="{FF2B5EF4-FFF2-40B4-BE49-F238E27FC236}">
                <a16:creationId xmlns:a16="http://schemas.microsoft.com/office/drawing/2014/main" id="{047ECEB2-A78C-4069-B8BF-AE7B020CE1F3}"/>
              </a:ext>
            </a:extLst>
          </p:cNvPr>
          <p:cNvSpPr>
            <a:spLocks noGrp="1"/>
          </p:cNvSpPr>
          <p:nvPr>
            <p:ph type="subTitle" idx="1"/>
          </p:nvPr>
        </p:nvSpPr>
        <p:spPr/>
        <p:txBody>
          <a:bodyPr/>
          <a:lstStyle/>
          <a:p>
            <a:r>
              <a:rPr lang="en-US" altLang="zh-CN" b="1" dirty="0"/>
              <a:t>  </a:t>
            </a:r>
            <a:endParaRPr lang="zh-CN" altLang="en-US" b="1" dirty="0"/>
          </a:p>
        </p:txBody>
      </p:sp>
    </p:spTree>
    <p:extLst>
      <p:ext uri="{BB962C8B-B14F-4D97-AF65-F5344CB8AC3E}">
        <p14:creationId xmlns:p14="http://schemas.microsoft.com/office/powerpoint/2010/main" val="7597909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14C2D5-ABF4-4095-8D9A-C3E931A2AB78}"/>
              </a:ext>
            </a:extLst>
          </p:cNvPr>
          <p:cNvSpPr>
            <a:spLocks noGrp="1"/>
          </p:cNvSpPr>
          <p:nvPr>
            <p:ph type="title"/>
          </p:nvPr>
        </p:nvSpPr>
        <p:spPr/>
        <p:txBody>
          <a:bodyPr/>
          <a:lstStyle/>
          <a:p>
            <a:r>
              <a:rPr lang="en-US" altLang="zh-CN" dirty="0"/>
              <a:t> </a:t>
            </a:r>
            <a:endParaRPr lang="zh-CN" altLang="en-US" dirty="0"/>
          </a:p>
        </p:txBody>
      </p:sp>
      <p:pic>
        <p:nvPicPr>
          <p:cNvPr id="5" name="内容占位符 4">
            <a:extLst>
              <a:ext uri="{FF2B5EF4-FFF2-40B4-BE49-F238E27FC236}">
                <a16:creationId xmlns:a16="http://schemas.microsoft.com/office/drawing/2014/main" id="{696D988F-6215-4564-B6CE-6F19F072464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365125"/>
            <a:ext cx="7356143" cy="4117397"/>
          </a:xfrm>
        </p:spPr>
      </p:pic>
      <p:sp>
        <p:nvSpPr>
          <p:cNvPr id="9" name="矩形 8">
            <a:extLst>
              <a:ext uri="{FF2B5EF4-FFF2-40B4-BE49-F238E27FC236}">
                <a16:creationId xmlns:a16="http://schemas.microsoft.com/office/drawing/2014/main" id="{5E4D62AD-9678-4616-8822-62146535BD36}"/>
              </a:ext>
            </a:extLst>
          </p:cNvPr>
          <p:cNvSpPr/>
          <p:nvPr/>
        </p:nvSpPr>
        <p:spPr>
          <a:xfrm>
            <a:off x="4631140" y="5203547"/>
            <a:ext cx="6096000" cy="1200329"/>
          </a:xfrm>
          <a:prstGeom prst="rect">
            <a:avLst/>
          </a:prstGeom>
        </p:spPr>
        <p:txBody>
          <a:bodyPr>
            <a:spAutoFit/>
          </a:bodyPr>
          <a:lstStyle/>
          <a:p>
            <a:r>
              <a:rPr lang="zh-CN" altLang="en-US" dirty="0"/>
              <a:t>“我对自己的决定感觉很好，我希望我的决定能够开启一场对话，让人们知道，当他们发现自己所在的机构犯了严重错误时，该怎么做才合适。我的猜测是，每个人的决定都不一样。”</a:t>
            </a:r>
          </a:p>
        </p:txBody>
      </p:sp>
    </p:spTree>
    <p:extLst>
      <p:ext uri="{BB962C8B-B14F-4D97-AF65-F5344CB8AC3E}">
        <p14:creationId xmlns:p14="http://schemas.microsoft.com/office/powerpoint/2010/main" val="41026936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31721A-00BC-46AD-B345-FF62946DC957}"/>
              </a:ext>
            </a:extLst>
          </p:cNvPr>
          <p:cNvSpPr>
            <a:spLocks noGrp="1"/>
          </p:cNvSpPr>
          <p:nvPr>
            <p:ph type="title"/>
          </p:nvPr>
        </p:nvSpPr>
        <p:spPr>
          <a:xfrm>
            <a:off x="838200" y="365125"/>
            <a:ext cx="11353800" cy="1325563"/>
          </a:xfrm>
        </p:spPr>
        <p:txBody>
          <a:bodyPr/>
          <a:lstStyle/>
          <a:p>
            <a:r>
              <a:rPr lang="en-US" altLang="zh-CN" b="1" dirty="0"/>
              <a:t>MIT</a:t>
            </a:r>
            <a:r>
              <a:rPr lang="zh-CN" altLang="en-US" b="1" dirty="0"/>
              <a:t>校长</a:t>
            </a:r>
            <a:r>
              <a:rPr lang="en-US" altLang="zh-CN" b="1" dirty="0"/>
              <a:t>L. Rafael </a:t>
            </a:r>
            <a:r>
              <a:rPr lang="en-US" altLang="zh-CN" b="1" dirty="0" err="1"/>
              <a:t>Reif</a:t>
            </a:r>
            <a:r>
              <a:rPr lang="zh-CN" altLang="en-US" b="1" dirty="0"/>
              <a:t>就</a:t>
            </a:r>
            <a:r>
              <a:rPr lang="en-US" altLang="zh-CN" b="1" dirty="0"/>
              <a:t>Epstein</a:t>
            </a:r>
            <a:r>
              <a:rPr lang="zh-CN" altLang="en-US" b="1" dirty="0"/>
              <a:t>事件发表道歉信</a:t>
            </a:r>
            <a:endParaRPr lang="zh-CN" altLang="en-US" dirty="0"/>
          </a:p>
        </p:txBody>
      </p:sp>
      <p:pic>
        <p:nvPicPr>
          <p:cNvPr id="5" name="内容占位符 4">
            <a:extLst>
              <a:ext uri="{FF2B5EF4-FFF2-40B4-BE49-F238E27FC236}">
                <a16:creationId xmlns:a16="http://schemas.microsoft.com/office/drawing/2014/main" id="{B50F01ED-32C7-4E36-999C-7E643A2EBF1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64692" y="1690688"/>
            <a:ext cx="9662615" cy="5075443"/>
          </a:xfrm>
        </p:spPr>
      </p:pic>
    </p:spTree>
    <p:extLst>
      <p:ext uri="{BB962C8B-B14F-4D97-AF65-F5344CB8AC3E}">
        <p14:creationId xmlns:p14="http://schemas.microsoft.com/office/powerpoint/2010/main" val="1137962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12B15A-BFE3-4D7D-82D6-D058D2FEDF4A}"/>
              </a:ext>
            </a:extLst>
          </p:cNvPr>
          <p:cNvSpPr>
            <a:spLocks noGrp="1"/>
          </p:cNvSpPr>
          <p:nvPr>
            <p:ph type="title"/>
          </p:nvPr>
        </p:nvSpPr>
        <p:spPr/>
        <p:txBody>
          <a:bodyPr/>
          <a:lstStyle/>
          <a:p>
            <a:r>
              <a:rPr lang="zh-CN" altLang="en-US" dirty="0"/>
              <a:t>概述</a:t>
            </a:r>
          </a:p>
        </p:txBody>
      </p:sp>
      <p:sp>
        <p:nvSpPr>
          <p:cNvPr id="3" name="内容占位符 2">
            <a:extLst>
              <a:ext uri="{FF2B5EF4-FFF2-40B4-BE49-F238E27FC236}">
                <a16:creationId xmlns:a16="http://schemas.microsoft.com/office/drawing/2014/main" id="{01BC75A4-BAE2-4E40-9409-EE49DB16F6B0}"/>
              </a:ext>
            </a:extLst>
          </p:cNvPr>
          <p:cNvSpPr>
            <a:spLocks noGrp="1"/>
          </p:cNvSpPr>
          <p:nvPr>
            <p:ph idx="1"/>
          </p:nvPr>
        </p:nvSpPr>
        <p:spPr/>
        <p:txBody>
          <a:bodyPr/>
          <a:lstStyle/>
          <a:p>
            <a:pPr marL="0" indent="0">
              <a:buNone/>
            </a:pPr>
            <a:r>
              <a:rPr lang="en-US" altLang="zh-CN" b="1" dirty="0"/>
              <a:t>17</a:t>
            </a:r>
            <a:r>
              <a:rPr lang="zh-CN" altLang="en-US" b="1" dirty="0"/>
              <a:t>世纪：</a:t>
            </a:r>
            <a:endParaRPr lang="en-US" altLang="zh-CN" b="1" dirty="0"/>
          </a:p>
          <a:p>
            <a:r>
              <a:rPr lang="zh-CN" altLang="en-US" b="1" dirty="0"/>
              <a:t>英国皇家学会中自由而诚实的绅士们</a:t>
            </a:r>
            <a:endParaRPr lang="en-US" altLang="zh-CN" b="1" dirty="0"/>
          </a:p>
          <a:p>
            <a:r>
              <a:rPr lang="zh-CN" altLang="en-US" b="1" dirty="0"/>
              <a:t>好奇心驱动的研究</a:t>
            </a:r>
            <a:endParaRPr lang="en-US" altLang="zh-CN" b="1" dirty="0"/>
          </a:p>
          <a:p>
            <a:r>
              <a:rPr lang="en-US" altLang="zh-CN" b="1" dirty="0"/>
              <a:t>1663</a:t>
            </a:r>
            <a:r>
              <a:rPr lang="zh-CN" altLang="en-US" b="1" dirty="0"/>
              <a:t>年英国皇家协会成立</a:t>
            </a:r>
            <a:endParaRPr lang="en-US" altLang="zh-CN" b="1" dirty="0"/>
          </a:p>
          <a:p>
            <a:r>
              <a:rPr lang="zh-CN" altLang="en-US" b="1" dirty="0"/>
              <a:t>科学不可干预社会生活</a:t>
            </a:r>
            <a:endParaRPr lang="en-US" altLang="zh-CN" b="1" dirty="0"/>
          </a:p>
          <a:p>
            <a:r>
              <a:rPr lang="zh-CN" altLang="en-US" b="1" dirty="0"/>
              <a:t>科学共同体是一个有效民主并能自我纠错的系统</a:t>
            </a:r>
            <a:endParaRPr lang="en-US" altLang="zh-CN" b="1" dirty="0"/>
          </a:p>
          <a:p>
            <a:pPr lvl="1"/>
            <a:r>
              <a:rPr lang="zh-CN" altLang="en-US" b="1" dirty="0"/>
              <a:t>实验上误差可以通过重复试验来消除</a:t>
            </a:r>
            <a:endParaRPr lang="en-US" altLang="zh-CN" b="1" dirty="0"/>
          </a:p>
          <a:p>
            <a:pPr lvl="1"/>
            <a:r>
              <a:rPr lang="zh-CN" altLang="en-US" b="1" dirty="0"/>
              <a:t>同行评议为核心的科学评价体系</a:t>
            </a:r>
          </a:p>
        </p:txBody>
      </p:sp>
    </p:spTree>
    <p:extLst>
      <p:ext uri="{BB962C8B-B14F-4D97-AF65-F5344CB8AC3E}">
        <p14:creationId xmlns:p14="http://schemas.microsoft.com/office/powerpoint/2010/main" val="37591588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3F738D-0D63-43D6-9DBB-C974525C3E35}"/>
              </a:ext>
            </a:extLst>
          </p:cNvPr>
          <p:cNvSpPr>
            <a:spLocks noGrp="1"/>
          </p:cNvSpPr>
          <p:nvPr>
            <p:ph type="title"/>
          </p:nvPr>
        </p:nvSpPr>
        <p:spPr/>
        <p:txBody>
          <a:bodyPr/>
          <a:lstStyle/>
          <a:p>
            <a:pPr>
              <a:lnSpc>
                <a:spcPct val="150000"/>
              </a:lnSpc>
            </a:pPr>
            <a:r>
              <a:rPr lang="en-US" altLang="zh-CN" b="1" dirty="0"/>
              <a:t>17</a:t>
            </a:r>
            <a:r>
              <a:rPr lang="zh-CN" altLang="en-US" b="1" dirty="0"/>
              <a:t>世纪</a:t>
            </a:r>
            <a:r>
              <a:rPr lang="en-US" altLang="zh-CN" b="1" dirty="0"/>
              <a:t>——20</a:t>
            </a:r>
            <a:r>
              <a:rPr lang="zh-CN" altLang="en-US" b="1" dirty="0"/>
              <a:t>世纪之间</a:t>
            </a:r>
          </a:p>
        </p:txBody>
      </p:sp>
      <p:sp>
        <p:nvSpPr>
          <p:cNvPr id="3" name="内容占位符 2">
            <a:extLst>
              <a:ext uri="{FF2B5EF4-FFF2-40B4-BE49-F238E27FC236}">
                <a16:creationId xmlns:a16="http://schemas.microsoft.com/office/drawing/2014/main" id="{8C1EB0B9-9B96-4148-A129-E5F9E6F3799A}"/>
              </a:ext>
            </a:extLst>
          </p:cNvPr>
          <p:cNvSpPr>
            <a:spLocks noGrp="1"/>
          </p:cNvSpPr>
          <p:nvPr>
            <p:ph idx="1"/>
          </p:nvPr>
        </p:nvSpPr>
        <p:spPr/>
        <p:txBody>
          <a:bodyPr/>
          <a:lstStyle/>
          <a:p>
            <a:pPr>
              <a:lnSpc>
                <a:spcPct val="150000"/>
              </a:lnSpc>
            </a:pPr>
            <a:r>
              <a:rPr lang="zh-CN" altLang="en-US" b="1" dirty="0"/>
              <a:t>科学知识生产以不同方式逐渐逐渐走向职业化</a:t>
            </a:r>
            <a:endParaRPr lang="en-US" altLang="zh-CN" b="1" dirty="0"/>
          </a:p>
          <a:p>
            <a:pPr>
              <a:lnSpc>
                <a:spcPct val="150000"/>
              </a:lnSpc>
            </a:pPr>
            <a:r>
              <a:rPr lang="zh-CN" altLang="en-US" b="1" dirty="0"/>
              <a:t>科学界处于支配地位的仍是对科学研究有浓厚兴趣并作出重要贡献的科学家以及富有经验的学者</a:t>
            </a:r>
            <a:endParaRPr lang="en-US" altLang="zh-CN" b="1" dirty="0"/>
          </a:p>
          <a:p>
            <a:pPr>
              <a:lnSpc>
                <a:spcPct val="150000"/>
              </a:lnSpc>
            </a:pPr>
            <a:r>
              <a:rPr lang="zh-CN" altLang="en-US" b="1" dirty="0"/>
              <a:t>科学技术的生产与科学家个人的经济和其他利益没有直接联系在一起</a:t>
            </a:r>
            <a:endParaRPr lang="en-US" altLang="zh-CN" b="1" dirty="0"/>
          </a:p>
          <a:p>
            <a:pPr>
              <a:lnSpc>
                <a:spcPct val="150000"/>
              </a:lnSpc>
            </a:pPr>
            <a:r>
              <a:rPr lang="zh-CN" altLang="en-US" b="1" dirty="0"/>
              <a:t>科学知识在社会中被作为公共物品生产和消费</a:t>
            </a:r>
          </a:p>
        </p:txBody>
      </p:sp>
    </p:spTree>
    <p:extLst>
      <p:ext uri="{BB962C8B-B14F-4D97-AF65-F5344CB8AC3E}">
        <p14:creationId xmlns:p14="http://schemas.microsoft.com/office/powerpoint/2010/main" val="20128759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973339-55EB-4FCE-89ED-A617F169281C}"/>
              </a:ext>
            </a:extLst>
          </p:cNvPr>
          <p:cNvSpPr>
            <a:spLocks noGrp="1"/>
          </p:cNvSpPr>
          <p:nvPr>
            <p:ph type="title"/>
          </p:nvPr>
        </p:nvSpPr>
        <p:spPr/>
        <p:txBody>
          <a:bodyPr/>
          <a:lstStyle/>
          <a:p>
            <a:r>
              <a:rPr lang="en-US" altLang="zh-CN" dirty="0"/>
              <a:t>20</a:t>
            </a:r>
            <a:r>
              <a:rPr lang="zh-CN" altLang="en-US" dirty="0"/>
              <a:t>世纪之后</a:t>
            </a:r>
          </a:p>
        </p:txBody>
      </p:sp>
      <p:sp>
        <p:nvSpPr>
          <p:cNvPr id="3" name="内容占位符 2">
            <a:extLst>
              <a:ext uri="{FF2B5EF4-FFF2-40B4-BE49-F238E27FC236}">
                <a16:creationId xmlns:a16="http://schemas.microsoft.com/office/drawing/2014/main" id="{F9F5AFBC-9382-43AE-8D33-37A9429DA0DF}"/>
              </a:ext>
            </a:extLst>
          </p:cNvPr>
          <p:cNvSpPr>
            <a:spLocks noGrp="1"/>
          </p:cNvSpPr>
          <p:nvPr>
            <p:ph idx="1"/>
          </p:nvPr>
        </p:nvSpPr>
        <p:spPr/>
        <p:txBody>
          <a:bodyPr/>
          <a:lstStyle/>
          <a:p>
            <a:pPr>
              <a:lnSpc>
                <a:spcPct val="150000"/>
              </a:lnSpc>
            </a:pPr>
            <a:r>
              <a:rPr lang="zh-CN" altLang="en-US" dirty="0"/>
              <a:t>科学活动成为千百万人谋生的职业</a:t>
            </a:r>
            <a:endParaRPr lang="en-US" altLang="zh-CN" dirty="0"/>
          </a:p>
          <a:p>
            <a:pPr>
              <a:lnSpc>
                <a:spcPct val="150000"/>
              </a:lnSpc>
            </a:pPr>
            <a:r>
              <a:rPr lang="zh-CN" altLang="en-US" dirty="0"/>
              <a:t>知识，生产开始以利益问题直接挂钩</a:t>
            </a:r>
            <a:endParaRPr lang="en-US" altLang="zh-CN" dirty="0"/>
          </a:p>
          <a:p>
            <a:pPr>
              <a:lnSpc>
                <a:spcPct val="150000"/>
              </a:lnSpc>
            </a:pPr>
            <a:r>
              <a:rPr lang="en-US" altLang="zh-CN" dirty="0"/>
              <a:t>20</a:t>
            </a:r>
            <a:r>
              <a:rPr lang="zh-CN" altLang="en-US" dirty="0"/>
              <a:t>世纪</a:t>
            </a:r>
            <a:r>
              <a:rPr lang="en-US" altLang="zh-CN" dirty="0"/>
              <a:t>60~70</a:t>
            </a:r>
            <a:r>
              <a:rPr lang="zh-CN" altLang="en-US" dirty="0"/>
              <a:t>年代，已在科学活动中的欺诈行为被曝光</a:t>
            </a:r>
            <a:endParaRPr lang="en-US" altLang="zh-CN" dirty="0"/>
          </a:p>
          <a:p>
            <a:pPr>
              <a:lnSpc>
                <a:spcPct val="150000"/>
              </a:lnSpc>
            </a:pPr>
            <a:r>
              <a:rPr lang="en-US" altLang="zh-CN" dirty="0"/>
              <a:t>80</a:t>
            </a:r>
            <a:r>
              <a:rPr lang="zh-CN" altLang="en-US" dirty="0"/>
              <a:t>年代后，世界各国科学界陆续披露种种科研不端行为，科研诚信问题逐渐引起各国的普遍关注</a:t>
            </a:r>
          </a:p>
        </p:txBody>
      </p:sp>
    </p:spTree>
    <p:extLst>
      <p:ext uri="{BB962C8B-B14F-4D97-AF65-F5344CB8AC3E}">
        <p14:creationId xmlns:p14="http://schemas.microsoft.com/office/powerpoint/2010/main" val="17486669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2F6124-A1B5-4D3B-AE21-C97FD2D4018A}"/>
              </a:ext>
            </a:extLst>
          </p:cNvPr>
          <p:cNvSpPr>
            <a:spLocks noGrp="1"/>
          </p:cNvSpPr>
          <p:nvPr>
            <p:ph type="title"/>
          </p:nvPr>
        </p:nvSpPr>
        <p:spPr/>
        <p:txBody>
          <a:bodyPr/>
          <a:lstStyle/>
          <a:p>
            <a:r>
              <a:rPr lang="zh-CN" altLang="en-US" b="1"/>
              <a:t>科研诚信（科学诚信、学术诚信）</a:t>
            </a:r>
            <a:br>
              <a:rPr lang="en-US" altLang="zh-CN" dirty="0"/>
            </a:br>
            <a:endParaRPr lang="zh-CN" altLang="en-US" dirty="0"/>
          </a:p>
        </p:txBody>
      </p:sp>
      <p:sp>
        <p:nvSpPr>
          <p:cNvPr id="3" name="内容占位符 2">
            <a:extLst>
              <a:ext uri="{FF2B5EF4-FFF2-40B4-BE49-F238E27FC236}">
                <a16:creationId xmlns:a16="http://schemas.microsoft.com/office/drawing/2014/main" id="{5E9962E7-0084-4B85-A620-C31B91BC5C31}"/>
              </a:ext>
            </a:extLst>
          </p:cNvPr>
          <p:cNvSpPr>
            <a:spLocks noGrp="1"/>
          </p:cNvSpPr>
          <p:nvPr>
            <p:ph idx="1"/>
          </p:nvPr>
        </p:nvSpPr>
        <p:spPr/>
        <p:txBody>
          <a:bodyPr>
            <a:normAutofit fontScale="85000" lnSpcReduction="10000"/>
          </a:bodyPr>
          <a:lstStyle/>
          <a:p>
            <a:pPr marL="0" indent="0">
              <a:lnSpc>
                <a:spcPct val="150000"/>
              </a:lnSpc>
              <a:buNone/>
            </a:pPr>
            <a:endParaRPr lang="en-US" altLang="zh-CN" b="1" dirty="0"/>
          </a:p>
          <a:p>
            <a:pPr>
              <a:lnSpc>
                <a:spcPct val="150000"/>
              </a:lnSpc>
            </a:pPr>
            <a:r>
              <a:rPr lang="zh-CN" altLang="en-US" b="1" dirty="0"/>
              <a:t>科研工作者是要实事求是，不欺骗，不弄虚作假，还要恪守科学价值准则，科学精神以及科学活动的行为规范</a:t>
            </a:r>
            <a:endParaRPr lang="en-US" altLang="zh-CN" b="1" dirty="0"/>
          </a:p>
          <a:p>
            <a:pPr lvl="1">
              <a:lnSpc>
                <a:spcPct val="150000"/>
              </a:lnSpc>
            </a:pPr>
            <a:r>
              <a:rPr lang="zh-CN" altLang="en-US" b="1" dirty="0"/>
              <a:t>诚信：实事求是，诚实守信不欺骗，不弄虚作假，言行与思想一致</a:t>
            </a:r>
            <a:endParaRPr lang="en-US" altLang="zh-CN" b="1" dirty="0"/>
          </a:p>
          <a:p>
            <a:pPr lvl="1">
              <a:lnSpc>
                <a:spcPct val="150000"/>
              </a:lnSpc>
            </a:pPr>
            <a:r>
              <a:rPr lang="en-US" altLang="zh-CN" b="1" dirty="0"/>
              <a:t>Integrity</a:t>
            </a:r>
            <a:r>
              <a:rPr lang="zh-CN" altLang="en-US" b="1" dirty="0"/>
              <a:t>：正直诚实不搞欺骗权术，虚伪和各种肤浅的手法等，坚定地按照道德艺术或其他价值准则办事</a:t>
            </a:r>
            <a:endParaRPr lang="en-US" altLang="zh-CN" b="1" dirty="0"/>
          </a:p>
          <a:p>
            <a:pPr>
              <a:lnSpc>
                <a:spcPct val="150000"/>
              </a:lnSpc>
            </a:pPr>
            <a:r>
              <a:rPr lang="zh-CN" altLang="en-US" b="1" dirty="0"/>
              <a:t>美国学术诚信研究中心将学术诚信定义为，即使在逆境中仍坚持诚实，信任，公正，尊重和责任</a:t>
            </a:r>
            <a:endParaRPr lang="en-US" altLang="zh-CN" b="1" dirty="0"/>
          </a:p>
          <a:p>
            <a:pPr lvl="1">
              <a:lnSpc>
                <a:spcPct val="150000"/>
              </a:lnSpc>
            </a:pPr>
            <a:endParaRPr lang="zh-CN" altLang="en-US" b="1" dirty="0"/>
          </a:p>
        </p:txBody>
      </p:sp>
    </p:spTree>
    <p:extLst>
      <p:ext uri="{BB962C8B-B14F-4D97-AF65-F5344CB8AC3E}">
        <p14:creationId xmlns:p14="http://schemas.microsoft.com/office/powerpoint/2010/main" val="3762613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BAC259-B0B5-464A-85DA-FA8ECEE49379}"/>
              </a:ext>
            </a:extLst>
          </p:cNvPr>
          <p:cNvSpPr>
            <a:spLocks noGrp="1"/>
          </p:cNvSpPr>
          <p:nvPr>
            <p:ph type="title"/>
          </p:nvPr>
        </p:nvSpPr>
        <p:spPr/>
        <p:txBody>
          <a:bodyPr/>
          <a:lstStyle/>
          <a:p>
            <a:r>
              <a:rPr lang="zh-CN" altLang="en-US" dirty="0"/>
              <a:t>科研诚信</a:t>
            </a:r>
            <a:r>
              <a:rPr lang="en-US" altLang="zh-CN" dirty="0"/>
              <a:t>4</a:t>
            </a:r>
            <a:r>
              <a:rPr lang="zh-CN" altLang="en-US" dirty="0"/>
              <a:t>个层面</a:t>
            </a:r>
          </a:p>
        </p:txBody>
      </p:sp>
      <p:sp>
        <p:nvSpPr>
          <p:cNvPr id="3" name="内容占位符 2">
            <a:extLst>
              <a:ext uri="{FF2B5EF4-FFF2-40B4-BE49-F238E27FC236}">
                <a16:creationId xmlns:a16="http://schemas.microsoft.com/office/drawing/2014/main" id="{27391BB7-8531-4C77-A7B4-3A3E8EDC19FF}"/>
              </a:ext>
            </a:extLst>
          </p:cNvPr>
          <p:cNvSpPr>
            <a:spLocks noGrp="1"/>
          </p:cNvSpPr>
          <p:nvPr>
            <p:ph idx="1"/>
          </p:nvPr>
        </p:nvSpPr>
        <p:spPr/>
        <p:txBody>
          <a:bodyPr>
            <a:normAutofit fontScale="85000" lnSpcReduction="10000"/>
          </a:bodyPr>
          <a:lstStyle/>
          <a:p>
            <a:pPr>
              <a:lnSpc>
                <a:spcPct val="150000"/>
              </a:lnSpc>
            </a:pPr>
            <a:r>
              <a:rPr lang="zh-CN" altLang="en-US" dirty="0"/>
              <a:t>防止科研不端行为，伪造篡改和剽窃，同时重视和治理科研中的不当行为</a:t>
            </a:r>
            <a:endParaRPr lang="en-US" altLang="zh-CN" dirty="0"/>
          </a:p>
          <a:p>
            <a:pPr>
              <a:lnSpc>
                <a:spcPct val="150000"/>
              </a:lnSpc>
            </a:pPr>
            <a:r>
              <a:rPr lang="zh-CN" altLang="en-US" dirty="0"/>
              <a:t>制定和落实一般科研活动的行为规范准则以及与生命伦理学研究相关的规章制度和行为指南</a:t>
            </a:r>
            <a:endParaRPr lang="en-US" altLang="zh-CN" dirty="0"/>
          </a:p>
          <a:p>
            <a:pPr>
              <a:lnSpc>
                <a:spcPct val="150000"/>
              </a:lnSpc>
            </a:pPr>
            <a:r>
              <a:rPr lang="zh-CN" altLang="en-US" dirty="0"/>
              <a:t>规避和控制科研中由于商业化引起的利益冲突，同时注意来自政治经济发展等方面压力对科研的影响</a:t>
            </a:r>
            <a:endParaRPr lang="en-US" altLang="zh-CN" dirty="0"/>
          </a:p>
          <a:p>
            <a:pPr>
              <a:lnSpc>
                <a:spcPct val="150000"/>
              </a:lnSpc>
            </a:pPr>
            <a:r>
              <a:rPr lang="zh-CN" altLang="en-US" dirty="0"/>
              <a:t>既强调与科研人员道德品质和伦理责任相关的个人自律，也关注科研机构的自律制度建设和科技体制改革问题（科研诚信</a:t>
            </a:r>
            <a:r>
              <a:rPr lang="en-US" altLang="zh-CN" dirty="0"/>
              <a:t>=</a:t>
            </a:r>
            <a:r>
              <a:rPr lang="zh-CN" altLang="en-US" dirty="0"/>
              <a:t>科研伦理）</a:t>
            </a:r>
          </a:p>
        </p:txBody>
      </p:sp>
    </p:spTree>
    <p:extLst>
      <p:ext uri="{BB962C8B-B14F-4D97-AF65-F5344CB8AC3E}">
        <p14:creationId xmlns:p14="http://schemas.microsoft.com/office/powerpoint/2010/main" val="32191870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45E302-17FA-4EA1-9581-C5D421DA296B}"/>
              </a:ext>
            </a:extLst>
          </p:cNvPr>
          <p:cNvSpPr>
            <a:spLocks noGrp="1"/>
          </p:cNvSpPr>
          <p:nvPr>
            <p:ph type="title"/>
          </p:nvPr>
        </p:nvSpPr>
        <p:spPr/>
        <p:txBody>
          <a:bodyPr/>
          <a:lstStyle/>
          <a:p>
            <a:r>
              <a:rPr lang="zh-CN" altLang="en-US" dirty="0"/>
              <a:t>科研道德与科研伦理</a:t>
            </a:r>
          </a:p>
        </p:txBody>
      </p:sp>
      <p:sp>
        <p:nvSpPr>
          <p:cNvPr id="3" name="内容占位符 2">
            <a:extLst>
              <a:ext uri="{FF2B5EF4-FFF2-40B4-BE49-F238E27FC236}">
                <a16:creationId xmlns:a16="http://schemas.microsoft.com/office/drawing/2014/main" id="{687D3CD0-7C98-4A8A-B2FA-5DD3DAD8E5E8}"/>
              </a:ext>
            </a:extLst>
          </p:cNvPr>
          <p:cNvSpPr>
            <a:spLocks noGrp="1"/>
          </p:cNvSpPr>
          <p:nvPr>
            <p:ph idx="1"/>
          </p:nvPr>
        </p:nvSpPr>
        <p:spPr/>
        <p:txBody>
          <a:bodyPr>
            <a:normAutofit/>
          </a:bodyPr>
          <a:lstStyle/>
          <a:p>
            <a:pPr>
              <a:lnSpc>
                <a:spcPct val="150000"/>
              </a:lnSpc>
            </a:pPr>
            <a:r>
              <a:rPr lang="zh-CN" altLang="en-US" sz="3200" b="1" dirty="0"/>
              <a:t>科研道德和或科研诚信是以专业规范职业准则的视角来讨论科研行为</a:t>
            </a:r>
            <a:endParaRPr lang="en-US" altLang="zh-CN" sz="3200" b="1" dirty="0"/>
          </a:p>
          <a:p>
            <a:pPr>
              <a:lnSpc>
                <a:spcPct val="150000"/>
              </a:lnSpc>
            </a:pPr>
            <a:r>
              <a:rPr lang="zh-CN" altLang="en-US" sz="3200" b="1" dirty="0"/>
              <a:t>科研伦理则是从伦理原则视角来讨论讨论科研行为</a:t>
            </a:r>
          </a:p>
        </p:txBody>
      </p:sp>
    </p:spTree>
    <p:extLst>
      <p:ext uri="{BB962C8B-B14F-4D97-AF65-F5344CB8AC3E}">
        <p14:creationId xmlns:p14="http://schemas.microsoft.com/office/powerpoint/2010/main" val="6533440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0B18A6-5285-428F-950C-15DAEE84A9E0}"/>
              </a:ext>
            </a:extLst>
          </p:cNvPr>
          <p:cNvSpPr>
            <a:spLocks noGrp="1"/>
          </p:cNvSpPr>
          <p:nvPr>
            <p:ph type="title"/>
          </p:nvPr>
        </p:nvSpPr>
        <p:spPr/>
        <p:txBody>
          <a:bodyPr/>
          <a:lstStyle/>
          <a:p>
            <a:r>
              <a:rPr lang="zh-CN" altLang="en-US" dirty="0"/>
              <a:t>学术规范</a:t>
            </a:r>
          </a:p>
        </p:txBody>
      </p:sp>
      <p:sp>
        <p:nvSpPr>
          <p:cNvPr id="3" name="内容占位符 2">
            <a:extLst>
              <a:ext uri="{FF2B5EF4-FFF2-40B4-BE49-F238E27FC236}">
                <a16:creationId xmlns:a16="http://schemas.microsoft.com/office/drawing/2014/main" id="{B64BFD68-6522-4E58-A492-4A2CD486A1CC}"/>
              </a:ext>
            </a:extLst>
          </p:cNvPr>
          <p:cNvSpPr>
            <a:spLocks noGrp="1"/>
          </p:cNvSpPr>
          <p:nvPr>
            <p:ph idx="1"/>
          </p:nvPr>
        </p:nvSpPr>
        <p:spPr/>
        <p:txBody>
          <a:bodyPr/>
          <a:lstStyle/>
          <a:p>
            <a:pPr>
              <a:lnSpc>
                <a:spcPct val="150000"/>
              </a:lnSpc>
            </a:pPr>
            <a:r>
              <a:rPr lang="zh-CN" altLang="en-US" dirty="0"/>
              <a:t>学术共同体根据学术发展规律制定的，并由各方共同遵守而有利于学术积累和创新的各种准则和要求</a:t>
            </a:r>
            <a:endParaRPr lang="en-US" altLang="zh-CN" dirty="0"/>
          </a:p>
          <a:p>
            <a:pPr>
              <a:lnSpc>
                <a:spcPct val="150000"/>
              </a:lnSpc>
            </a:pPr>
            <a:r>
              <a:rPr lang="zh-CN" altLang="en-US" dirty="0"/>
              <a:t>整个学术共同体长期学术活动中经验的总结和概括</a:t>
            </a:r>
            <a:endParaRPr lang="en-US" altLang="zh-CN" dirty="0"/>
          </a:p>
          <a:p>
            <a:pPr>
              <a:lnSpc>
                <a:spcPct val="150000"/>
              </a:lnSpc>
            </a:pPr>
            <a:r>
              <a:rPr lang="zh-CN" altLang="en-US" dirty="0"/>
              <a:t>学术规范建设是科研诚信的基础和保障</a:t>
            </a:r>
            <a:endParaRPr lang="en-US" altLang="zh-CN" dirty="0"/>
          </a:p>
          <a:p>
            <a:pPr>
              <a:lnSpc>
                <a:spcPct val="150000"/>
              </a:lnSpc>
            </a:pPr>
            <a:r>
              <a:rPr lang="zh-CN" altLang="en-US" dirty="0"/>
              <a:t>学术规范和科研诚信所涉及的很多问题非常相近</a:t>
            </a:r>
          </a:p>
        </p:txBody>
      </p:sp>
    </p:spTree>
    <p:extLst>
      <p:ext uri="{BB962C8B-B14F-4D97-AF65-F5344CB8AC3E}">
        <p14:creationId xmlns:p14="http://schemas.microsoft.com/office/powerpoint/2010/main" val="10575839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57DE9C-5ADF-480C-B802-813FBDF282F7}"/>
              </a:ext>
            </a:extLst>
          </p:cNvPr>
          <p:cNvSpPr>
            <a:spLocks noGrp="1"/>
          </p:cNvSpPr>
          <p:nvPr>
            <p:ph type="title"/>
          </p:nvPr>
        </p:nvSpPr>
        <p:spPr>
          <a:xfrm>
            <a:off x="838200" y="365126"/>
            <a:ext cx="10515600" cy="774562"/>
          </a:xfrm>
        </p:spPr>
        <p:txBody>
          <a:bodyPr/>
          <a:lstStyle/>
          <a:p>
            <a:r>
              <a:rPr lang="zh-CN" altLang="en-US" dirty="0"/>
              <a:t>科研不当行为（有问题的研究行为）</a:t>
            </a:r>
          </a:p>
        </p:txBody>
      </p:sp>
      <p:sp>
        <p:nvSpPr>
          <p:cNvPr id="3" name="内容占位符 2">
            <a:extLst>
              <a:ext uri="{FF2B5EF4-FFF2-40B4-BE49-F238E27FC236}">
                <a16:creationId xmlns:a16="http://schemas.microsoft.com/office/drawing/2014/main" id="{1A6DD1AB-6D6E-4E33-9F34-8EE78B11EECE}"/>
              </a:ext>
            </a:extLst>
          </p:cNvPr>
          <p:cNvSpPr>
            <a:spLocks noGrp="1"/>
          </p:cNvSpPr>
          <p:nvPr>
            <p:ph idx="1"/>
          </p:nvPr>
        </p:nvSpPr>
        <p:spPr>
          <a:xfrm>
            <a:off x="838200" y="1139688"/>
            <a:ext cx="10515600" cy="6036363"/>
          </a:xfrm>
        </p:spPr>
        <p:txBody>
          <a:bodyPr>
            <a:normAutofit fontScale="85000" lnSpcReduction="20000"/>
          </a:bodyPr>
          <a:lstStyle/>
          <a:p>
            <a:pPr marL="0" indent="0">
              <a:lnSpc>
                <a:spcPct val="160000"/>
              </a:lnSpc>
              <a:buNone/>
            </a:pPr>
            <a:r>
              <a:rPr lang="zh-CN" altLang="en-US" dirty="0"/>
              <a:t>有违学术规范的做法：</a:t>
            </a:r>
            <a:endParaRPr lang="en-US" altLang="zh-CN" dirty="0"/>
          </a:p>
          <a:p>
            <a:pPr>
              <a:lnSpc>
                <a:spcPct val="160000"/>
              </a:lnSpc>
            </a:pPr>
            <a:r>
              <a:rPr lang="zh-CN" altLang="en-US" dirty="0"/>
              <a:t>缺乏严谨 态度，为了得到预设结果而使用不恰当的实验或统计手段</a:t>
            </a:r>
            <a:endParaRPr lang="en-US" altLang="zh-CN" dirty="0"/>
          </a:p>
          <a:p>
            <a:pPr>
              <a:lnSpc>
                <a:spcPct val="160000"/>
              </a:lnSpc>
            </a:pPr>
            <a:r>
              <a:rPr lang="zh-CN" altLang="en-US" dirty="0"/>
              <a:t>浮躁浮夸</a:t>
            </a:r>
            <a:endParaRPr lang="en-US" altLang="zh-CN" dirty="0"/>
          </a:p>
          <a:p>
            <a:pPr>
              <a:lnSpc>
                <a:spcPct val="160000"/>
              </a:lnSpc>
            </a:pPr>
            <a:r>
              <a:rPr lang="zh-CN" altLang="en-US" dirty="0"/>
              <a:t>论文写作中参考引文不规范</a:t>
            </a:r>
            <a:endParaRPr lang="en-US" altLang="zh-CN" dirty="0"/>
          </a:p>
          <a:p>
            <a:pPr>
              <a:lnSpc>
                <a:spcPct val="160000"/>
              </a:lnSpc>
            </a:pPr>
            <a:r>
              <a:rPr lang="zh-CN" altLang="en-US" dirty="0"/>
              <a:t>重复发表相同的研究成果不当署名</a:t>
            </a:r>
            <a:endParaRPr lang="en-US" altLang="zh-CN" dirty="0"/>
          </a:p>
          <a:p>
            <a:pPr>
              <a:lnSpc>
                <a:spcPct val="160000"/>
              </a:lnSpc>
            </a:pPr>
            <a:r>
              <a:rPr lang="zh-CN" altLang="en-US" dirty="0"/>
              <a:t>在同行评议中受学术以外的因素干扰而有失公允</a:t>
            </a:r>
            <a:endParaRPr lang="en-US" altLang="zh-CN" dirty="0"/>
          </a:p>
          <a:p>
            <a:pPr>
              <a:lnSpc>
                <a:spcPct val="160000"/>
              </a:lnSpc>
            </a:pPr>
            <a:r>
              <a:rPr lang="zh-CN" altLang="en-US" dirty="0"/>
              <a:t>其他</a:t>
            </a:r>
            <a:endParaRPr lang="en-US" altLang="zh-CN" dirty="0"/>
          </a:p>
          <a:p>
            <a:pPr marL="0" indent="0">
              <a:lnSpc>
                <a:spcPct val="160000"/>
              </a:lnSpc>
              <a:buNone/>
            </a:pPr>
            <a:r>
              <a:rPr lang="en-US" altLang="zh-CN" dirty="0"/>
              <a:t>——</a:t>
            </a:r>
            <a:r>
              <a:rPr lang="zh-CN" altLang="en-US" dirty="0"/>
              <a:t>表现形式十分复杂</a:t>
            </a:r>
            <a:endParaRPr lang="en-US" altLang="zh-CN" dirty="0"/>
          </a:p>
          <a:p>
            <a:pPr marL="0" indent="0">
              <a:lnSpc>
                <a:spcPct val="160000"/>
              </a:lnSpc>
              <a:buNone/>
            </a:pPr>
            <a:r>
              <a:rPr lang="en-US" altLang="zh-CN" dirty="0"/>
              <a:t>——</a:t>
            </a:r>
            <a:r>
              <a:rPr lang="zh-CN" altLang="en-US" dirty="0"/>
              <a:t>虽然违背了科研事业的基本道德原则，但又没有突破相关的道德底线</a:t>
            </a:r>
          </a:p>
        </p:txBody>
      </p:sp>
    </p:spTree>
    <p:extLst>
      <p:ext uri="{BB962C8B-B14F-4D97-AF65-F5344CB8AC3E}">
        <p14:creationId xmlns:p14="http://schemas.microsoft.com/office/powerpoint/2010/main" val="13600487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EFD2D4-0476-4AF7-B0E5-E673AAFA7CB3}"/>
              </a:ext>
            </a:extLst>
          </p:cNvPr>
          <p:cNvSpPr>
            <a:spLocks noGrp="1"/>
          </p:cNvSpPr>
          <p:nvPr>
            <p:ph type="title"/>
          </p:nvPr>
        </p:nvSpPr>
        <p:spPr/>
        <p:txBody>
          <a:bodyPr/>
          <a:lstStyle/>
          <a:p>
            <a:r>
              <a:rPr lang="zh-CN" altLang="en-US" dirty="0"/>
              <a:t>提纲</a:t>
            </a:r>
          </a:p>
        </p:txBody>
      </p:sp>
      <p:sp>
        <p:nvSpPr>
          <p:cNvPr id="3" name="内容占位符 2">
            <a:extLst>
              <a:ext uri="{FF2B5EF4-FFF2-40B4-BE49-F238E27FC236}">
                <a16:creationId xmlns:a16="http://schemas.microsoft.com/office/drawing/2014/main" id="{9149B246-AB93-4995-98CD-7A531F890E7A}"/>
              </a:ext>
            </a:extLst>
          </p:cNvPr>
          <p:cNvSpPr>
            <a:spLocks noGrp="1"/>
          </p:cNvSpPr>
          <p:nvPr>
            <p:ph idx="1"/>
          </p:nvPr>
        </p:nvSpPr>
        <p:spPr/>
        <p:txBody>
          <a:bodyPr/>
          <a:lstStyle/>
          <a:p>
            <a:pPr>
              <a:lnSpc>
                <a:spcPct val="150000"/>
              </a:lnSpc>
            </a:pPr>
            <a:r>
              <a:rPr lang="zh-CN" altLang="en-US" dirty="0"/>
              <a:t>课程安排简介</a:t>
            </a:r>
            <a:endParaRPr lang="en-US" altLang="zh-CN" dirty="0"/>
          </a:p>
          <a:p>
            <a:pPr>
              <a:lnSpc>
                <a:spcPct val="150000"/>
              </a:lnSpc>
            </a:pPr>
            <a:r>
              <a:rPr lang="zh-CN" altLang="en-US" dirty="0"/>
              <a:t>案例</a:t>
            </a:r>
            <a:endParaRPr lang="en-US" altLang="zh-CN" dirty="0"/>
          </a:p>
          <a:p>
            <a:pPr>
              <a:lnSpc>
                <a:spcPct val="150000"/>
              </a:lnSpc>
            </a:pPr>
            <a:r>
              <a:rPr lang="zh-CN" altLang="en-US" dirty="0"/>
              <a:t>概述</a:t>
            </a:r>
            <a:endParaRPr lang="en-US" altLang="zh-CN" dirty="0"/>
          </a:p>
          <a:p>
            <a:pPr lvl="1">
              <a:lnSpc>
                <a:spcPct val="150000"/>
              </a:lnSpc>
            </a:pPr>
            <a:r>
              <a:rPr lang="zh-CN" altLang="zh-CN" dirty="0"/>
              <a:t>学术研究的本质及其自我纠错机制</a:t>
            </a:r>
            <a:endParaRPr lang="en-US" altLang="zh-CN" dirty="0"/>
          </a:p>
          <a:p>
            <a:pPr lvl="1">
              <a:lnSpc>
                <a:spcPct val="150000"/>
              </a:lnSpc>
            </a:pPr>
            <a:r>
              <a:rPr lang="zh-CN" altLang="zh-CN" dirty="0"/>
              <a:t>诚信乃学术之本—学者的社会责任</a:t>
            </a:r>
          </a:p>
          <a:p>
            <a:pPr lvl="1">
              <a:lnSpc>
                <a:spcPct val="150000"/>
              </a:lnSpc>
            </a:pPr>
            <a:r>
              <a:rPr lang="zh-CN" altLang="zh-CN" dirty="0"/>
              <a:t>学术道德和规范—倡导负责任研究行为</a:t>
            </a:r>
          </a:p>
          <a:p>
            <a:pPr>
              <a:lnSpc>
                <a:spcPct val="150000"/>
              </a:lnSpc>
            </a:pPr>
            <a:endParaRPr lang="zh-CN" altLang="zh-CN" dirty="0"/>
          </a:p>
          <a:p>
            <a:pPr>
              <a:lnSpc>
                <a:spcPct val="150000"/>
              </a:lnSpc>
            </a:pPr>
            <a:endParaRPr lang="en-US" altLang="zh-CN" dirty="0"/>
          </a:p>
          <a:p>
            <a:pPr>
              <a:lnSpc>
                <a:spcPct val="150000"/>
              </a:lnSpc>
            </a:pPr>
            <a:endParaRPr lang="zh-CN" altLang="en-US" dirty="0"/>
          </a:p>
        </p:txBody>
      </p:sp>
    </p:spTree>
    <p:extLst>
      <p:ext uri="{BB962C8B-B14F-4D97-AF65-F5344CB8AC3E}">
        <p14:creationId xmlns:p14="http://schemas.microsoft.com/office/powerpoint/2010/main" val="16603017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D4446A-3620-4227-B2AE-AA869FEDFEBB}"/>
              </a:ext>
            </a:extLst>
          </p:cNvPr>
          <p:cNvSpPr>
            <a:spLocks noGrp="1"/>
          </p:cNvSpPr>
          <p:nvPr>
            <p:ph type="title"/>
          </p:nvPr>
        </p:nvSpPr>
        <p:spPr/>
        <p:txBody>
          <a:bodyPr/>
          <a:lstStyle/>
          <a:p>
            <a:r>
              <a:rPr lang="zh-CN" altLang="en-US" dirty="0"/>
              <a:t>负责任的研究行为</a:t>
            </a:r>
          </a:p>
        </p:txBody>
      </p:sp>
      <p:sp>
        <p:nvSpPr>
          <p:cNvPr id="3" name="内容占位符 2">
            <a:extLst>
              <a:ext uri="{FF2B5EF4-FFF2-40B4-BE49-F238E27FC236}">
                <a16:creationId xmlns:a16="http://schemas.microsoft.com/office/drawing/2014/main" id="{95635D85-883C-4AF5-8ABA-E0C3A86D4B27}"/>
              </a:ext>
            </a:extLst>
          </p:cNvPr>
          <p:cNvSpPr>
            <a:spLocks noGrp="1"/>
          </p:cNvSpPr>
          <p:nvPr>
            <p:ph idx="1"/>
          </p:nvPr>
        </p:nvSpPr>
        <p:spPr/>
        <p:txBody>
          <a:bodyPr>
            <a:normAutofit lnSpcReduction="10000"/>
          </a:bodyPr>
          <a:lstStyle/>
          <a:p>
            <a:pPr marL="0" indent="0">
              <a:lnSpc>
                <a:spcPct val="150000"/>
              </a:lnSpc>
              <a:buNone/>
            </a:pPr>
            <a:r>
              <a:rPr lang="zh-CN" altLang="en-US" dirty="0"/>
              <a:t>是科学共同体和社会对科研人员和科研机构的理想要求：</a:t>
            </a:r>
            <a:endParaRPr lang="en-US" altLang="zh-CN" dirty="0"/>
          </a:p>
          <a:p>
            <a:pPr>
              <a:lnSpc>
                <a:spcPct val="150000"/>
              </a:lnSpc>
            </a:pPr>
            <a:r>
              <a:rPr lang="zh-CN" altLang="en-US" dirty="0"/>
              <a:t>坚持科技研究的基本伦理原则</a:t>
            </a:r>
            <a:endParaRPr lang="en-US" altLang="zh-CN" dirty="0"/>
          </a:p>
          <a:p>
            <a:pPr>
              <a:lnSpc>
                <a:spcPct val="150000"/>
              </a:lnSpc>
            </a:pPr>
            <a:r>
              <a:rPr lang="zh-CN" altLang="en-US" dirty="0"/>
              <a:t>坚持客观性对科学真理负责</a:t>
            </a:r>
            <a:endParaRPr lang="en-US" altLang="zh-CN" dirty="0"/>
          </a:p>
          <a:p>
            <a:pPr>
              <a:lnSpc>
                <a:spcPct val="150000"/>
              </a:lnSpc>
            </a:pPr>
            <a:r>
              <a:rPr lang="zh-CN" altLang="en-US" dirty="0"/>
              <a:t>坚持人道主义对人类负责</a:t>
            </a:r>
            <a:endParaRPr lang="en-US" altLang="zh-CN" dirty="0"/>
          </a:p>
          <a:p>
            <a:pPr>
              <a:lnSpc>
                <a:spcPct val="150000"/>
              </a:lnSpc>
            </a:pPr>
            <a:r>
              <a:rPr lang="zh-CN" altLang="en-US" dirty="0"/>
              <a:t>坚持社会公正，对社会负责</a:t>
            </a:r>
            <a:endParaRPr lang="en-US" altLang="zh-CN" dirty="0"/>
          </a:p>
          <a:p>
            <a:pPr>
              <a:lnSpc>
                <a:spcPct val="150000"/>
              </a:lnSpc>
            </a:pPr>
            <a:r>
              <a:rPr lang="zh-CN" altLang="en-US" dirty="0"/>
              <a:t>坚持可持续发展，对生态环境负责</a:t>
            </a:r>
          </a:p>
        </p:txBody>
      </p:sp>
    </p:spTree>
    <p:extLst>
      <p:ext uri="{BB962C8B-B14F-4D97-AF65-F5344CB8AC3E}">
        <p14:creationId xmlns:p14="http://schemas.microsoft.com/office/powerpoint/2010/main" val="40698094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62F2BA-5300-415F-BA80-90064E201F1A}"/>
              </a:ext>
            </a:extLst>
          </p:cNvPr>
          <p:cNvSpPr>
            <a:spLocks noGrp="1"/>
          </p:cNvSpPr>
          <p:nvPr>
            <p:ph type="title"/>
          </p:nvPr>
        </p:nvSpPr>
        <p:spPr/>
        <p:txBody>
          <a:bodyPr/>
          <a:lstStyle/>
          <a:p>
            <a:r>
              <a:rPr lang="zh-CN" altLang="en-US" dirty="0"/>
              <a:t>科研不端行为</a:t>
            </a:r>
          </a:p>
        </p:txBody>
      </p:sp>
      <p:sp>
        <p:nvSpPr>
          <p:cNvPr id="3" name="内容占位符 2">
            <a:extLst>
              <a:ext uri="{FF2B5EF4-FFF2-40B4-BE49-F238E27FC236}">
                <a16:creationId xmlns:a16="http://schemas.microsoft.com/office/drawing/2014/main" id="{C466B5C7-D0DA-4C47-85D4-E53EE2167662}"/>
              </a:ext>
            </a:extLst>
          </p:cNvPr>
          <p:cNvSpPr>
            <a:spLocks noGrp="1"/>
          </p:cNvSpPr>
          <p:nvPr>
            <p:ph idx="1"/>
          </p:nvPr>
        </p:nvSpPr>
        <p:spPr/>
        <p:txBody>
          <a:bodyPr>
            <a:normAutofit/>
          </a:bodyPr>
          <a:lstStyle/>
          <a:p>
            <a:pPr>
              <a:lnSpc>
                <a:spcPct val="150000"/>
              </a:lnSpc>
            </a:pPr>
            <a:r>
              <a:rPr lang="zh-CN" altLang="en-US" sz="4000" dirty="0"/>
              <a:t>伪造</a:t>
            </a:r>
            <a:endParaRPr lang="en-US" altLang="zh-CN" sz="4000" dirty="0"/>
          </a:p>
          <a:p>
            <a:pPr>
              <a:lnSpc>
                <a:spcPct val="150000"/>
              </a:lnSpc>
            </a:pPr>
            <a:r>
              <a:rPr lang="zh-CN" altLang="en-US" sz="4000" dirty="0"/>
              <a:t>篡改</a:t>
            </a:r>
            <a:endParaRPr lang="en-US" altLang="zh-CN" sz="4000" dirty="0"/>
          </a:p>
          <a:p>
            <a:pPr>
              <a:lnSpc>
                <a:spcPct val="150000"/>
              </a:lnSpc>
            </a:pPr>
            <a:r>
              <a:rPr lang="zh-CN" altLang="en-US" sz="4000" dirty="0"/>
              <a:t>剽窃</a:t>
            </a:r>
          </a:p>
        </p:txBody>
      </p:sp>
    </p:spTree>
    <p:extLst>
      <p:ext uri="{BB962C8B-B14F-4D97-AF65-F5344CB8AC3E}">
        <p14:creationId xmlns:p14="http://schemas.microsoft.com/office/powerpoint/2010/main" val="12808576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BD96CA-8F16-41DC-9849-E8C23C719642}"/>
              </a:ext>
            </a:extLst>
          </p:cNvPr>
          <p:cNvSpPr>
            <a:spLocks noGrp="1"/>
          </p:cNvSpPr>
          <p:nvPr>
            <p:ph type="title"/>
          </p:nvPr>
        </p:nvSpPr>
        <p:spPr/>
        <p:txBody>
          <a:bodyPr/>
          <a:lstStyle/>
          <a:p>
            <a:r>
              <a:rPr lang="zh-CN" altLang="en-US" dirty="0"/>
              <a:t>课堂讨论</a:t>
            </a:r>
          </a:p>
        </p:txBody>
      </p:sp>
      <p:sp>
        <p:nvSpPr>
          <p:cNvPr id="3" name="内容占位符 2">
            <a:extLst>
              <a:ext uri="{FF2B5EF4-FFF2-40B4-BE49-F238E27FC236}">
                <a16:creationId xmlns:a16="http://schemas.microsoft.com/office/drawing/2014/main" id="{FD657AD4-6219-49DD-8208-610BD26201D0}"/>
              </a:ext>
            </a:extLst>
          </p:cNvPr>
          <p:cNvSpPr>
            <a:spLocks noGrp="1"/>
          </p:cNvSpPr>
          <p:nvPr>
            <p:ph idx="1"/>
          </p:nvPr>
        </p:nvSpPr>
        <p:spPr/>
        <p:txBody>
          <a:bodyPr>
            <a:normAutofit/>
          </a:bodyPr>
          <a:lstStyle/>
          <a:p>
            <a:pPr>
              <a:lnSpc>
                <a:spcPct val="150000"/>
              </a:lnSpc>
            </a:pPr>
            <a:r>
              <a:rPr lang="zh-CN" altLang="en-US" sz="4000" dirty="0"/>
              <a:t>谈一谈让你印象深刻的科研不当行为或者科研不端行为</a:t>
            </a:r>
          </a:p>
        </p:txBody>
      </p:sp>
    </p:spTree>
    <p:extLst>
      <p:ext uri="{BB962C8B-B14F-4D97-AF65-F5344CB8AC3E}">
        <p14:creationId xmlns:p14="http://schemas.microsoft.com/office/powerpoint/2010/main" val="22869046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16582A-BECA-4D32-B2CC-9EEFB25CD85D}"/>
              </a:ext>
            </a:extLst>
          </p:cNvPr>
          <p:cNvSpPr>
            <a:spLocks noGrp="1"/>
          </p:cNvSpPr>
          <p:nvPr>
            <p:ph type="title"/>
          </p:nvPr>
        </p:nvSpPr>
        <p:spPr/>
        <p:txBody>
          <a:bodyPr/>
          <a:lstStyle/>
          <a:p>
            <a:r>
              <a:rPr lang="en-US" altLang="zh-CN" dirty="0"/>
              <a:t>  </a:t>
            </a:r>
            <a:endParaRPr lang="zh-CN" altLang="en-US" dirty="0"/>
          </a:p>
        </p:txBody>
      </p:sp>
      <p:sp>
        <p:nvSpPr>
          <p:cNvPr id="3" name="内容占位符 2">
            <a:extLst>
              <a:ext uri="{FF2B5EF4-FFF2-40B4-BE49-F238E27FC236}">
                <a16:creationId xmlns:a16="http://schemas.microsoft.com/office/drawing/2014/main" id="{20D9B4B0-8CD4-4309-B504-D123D6D21D68}"/>
              </a:ext>
            </a:extLst>
          </p:cNvPr>
          <p:cNvSpPr>
            <a:spLocks noGrp="1"/>
          </p:cNvSpPr>
          <p:nvPr>
            <p:ph idx="1"/>
          </p:nvPr>
        </p:nvSpPr>
        <p:spPr/>
        <p:txBody>
          <a:bodyPr/>
          <a:lstStyle/>
          <a:p>
            <a:r>
              <a:rPr lang="zh-CN" altLang="en-US" dirty="0"/>
              <a:t>刘朝</a:t>
            </a:r>
            <a:endParaRPr lang="en-US" altLang="zh-CN" dirty="0"/>
          </a:p>
          <a:p>
            <a:endParaRPr lang="en-US" altLang="zh-CN" dirty="0"/>
          </a:p>
          <a:p>
            <a:r>
              <a:rPr lang="en-US" altLang="zh-CN" dirty="0"/>
              <a:t>13811180017</a:t>
            </a:r>
          </a:p>
          <a:p>
            <a:endParaRPr lang="en-US" altLang="zh-CN" dirty="0"/>
          </a:p>
          <a:p>
            <a:r>
              <a:rPr lang="en-US" altLang="zh-CN" dirty="0" err="1"/>
              <a:t>zliu@ucas.edu,cn</a:t>
            </a:r>
            <a:endParaRPr lang="zh-CN" altLang="en-US" dirty="0"/>
          </a:p>
        </p:txBody>
      </p:sp>
    </p:spTree>
    <p:extLst>
      <p:ext uri="{BB962C8B-B14F-4D97-AF65-F5344CB8AC3E}">
        <p14:creationId xmlns:p14="http://schemas.microsoft.com/office/powerpoint/2010/main" val="38459165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463185-B189-4AB9-8269-43AF79C53EBB}"/>
              </a:ext>
            </a:extLst>
          </p:cNvPr>
          <p:cNvSpPr>
            <a:spLocks noGrp="1"/>
          </p:cNvSpPr>
          <p:nvPr>
            <p:ph type="title"/>
          </p:nvPr>
        </p:nvSpPr>
        <p:spPr/>
        <p:txBody>
          <a:bodyPr/>
          <a:lstStyle/>
          <a:p>
            <a:r>
              <a:rPr lang="zh-CN" altLang="en-US" dirty="0"/>
              <a:t>课程安排简介</a:t>
            </a:r>
            <a:br>
              <a:rPr lang="en-US" altLang="zh-CN" dirty="0"/>
            </a:br>
            <a:endParaRPr lang="zh-CN" altLang="en-US" dirty="0"/>
          </a:p>
        </p:txBody>
      </p:sp>
      <p:sp>
        <p:nvSpPr>
          <p:cNvPr id="3" name="内容占位符 2">
            <a:extLst>
              <a:ext uri="{FF2B5EF4-FFF2-40B4-BE49-F238E27FC236}">
                <a16:creationId xmlns:a16="http://schemas.microsoft.com/office/drawing/2014/main" id="{E57B6811-0FBD-4825-8D94-BD6911790A0A}"/>
              </a:ext>
            </a:extLst>
          </p:cNvPr>
          <p:cNvSpPr>
            <a:spLocks noGrp="1"/>
          </p:cNvSpPr>
          <p:nvPr>
            <p:ph idx="1"/>
          </p:nvPr>
        </p:nvSpPr>
        <p:spPr>
          <a:xfrm>
            <a:off x="838200" y="1106557"/>
            <a:ext cx="10515600" cy="5070406"/>
          </a:xfrm>
        </p:spPr>
        <p:txBody>
          <a:bodyPr>
            <a:normAutofit fontScale="70000" lnSpcReduction="20000"/>
          </a:bodyPr>
          <a:lstStyle/>
          <a:p>
            <a:pPr>
              <a:lnSpc>
                <a:spcPct val="160000"/>
              </a:lnSpc>
            </a:pPr>
            <a:r>
              <a:rPr lang="zh-CN" altLang="en-US" b="1" dirty="0"/>
              <a:t>第一章	绪论   </a:t>
            </a:r>
            <a:r>
              <a:rPr lang="en-US" altLang="zh-CN" b="1" dirty="0"/>
              <a:t>2</a:t>
            </a:r>
            <a:r>
              <a:rPr lang="zh-CN" altLang="en-US" b="1" dirty="0"/>
              <a:t>课时</a:t>
            </a:r>
            <a:r>
              <a:rPr lang="en-US" altLang="zh-CN" b="1" dirty="0"/>
              <a:t> </a:t>
            </a:r>
            <a:endParaRPr lang="zh-CN" altLang="en-US" b="1" dirty="0"/>
          </a:p>
          <a:p>
            <a:pPr lvl="1">
              <a:lnSpc>
                <a:spcPct val="160000"/>
              </a:lnSpc>
            </a:pPr>
            <a:r>
              <a:rPr lang="zh-CN" altLang="en-US" b="1" dirty="0"/>
              <a:t>第一节	学术研究的本质及其自我纠错机制</a:t>
            </a:r>
          </a:p>
          <a:p>
            <a:pPr lvl="1">
              <a:lnSpc>
                <a:spcPct val="160000"/>
              </a:lnSpc>
            </a:pPr>
            <a:r>
              <a:rPr lang="zh-CN" altLang="en-US" b="1" dirty="0"/>
              <a:t>第二节	诚信乃学术之本</a:t>
            </a:r>
            <a:r>
              <a:rPr lang="en-US" altLang="zh-CN" b="1" dirty="0"/>
              <a:t>—</a:t>
            </a:r>
            <a:r>
              <a:rPr lang="zh-CN" altLang="en-US" b="1" dirty="0"/>
              <a:t>学者的社会责任</a:t>
            </a:r>
          </a:p>
          <a:p>
            <a:pPr lvl="1">
              <a:lnSpc>
                <a:spcPct val="160000"/>
              </a:lnSpc>
            </a:pPr>
            <a:r>
              <a:rPr lang="zh-CN" altLang="en-US" b="1" dirty="0"/>
              <a:t>第三节	学术道德和规范</a:t>
            </a:r>
            <a:r>
              <a:rPr lang="en-US" altLang="zh-CN" b="1" dirty="0"/>
              <a:t>—</a:t>
            </a:r>
            <a:r>
              <a:rPr lang="zh-CN" altLang="en-US" b="1" dirty="0"/>
              <a:t>倡导负责任研究行为</a:t>
            </a:r>
          </a:p>
          <a:p>
            <a:pPr>
              <a:lnSpc>
                <a:spcPct val="160000"/>
              </a:lnSpc>
            </a:pPr>
            <a:r>
              <a:rPr lang="zh-CN" altLang="en-US" b="1" dirty="0"/>
              <a:t>第二章	学术道德行为 </a:t>
            </a:r>
            <a:r>
              <a:rPr lang="en-US" altLang="zh-CN" b="1" dirty="0"/>
              <a:t>3</a:t>
            </a:r>
            <a:r>
              <a:rPr lang="zh-CN" altLang="en-US" b="1" dirty="0"/>
              <a:t>课时</a:t>
            </a:r>
            <a:r>
              <a:rPr lang="en-US" altLang="zh-CN" b="1" dirty="0"/>
              <a:t> </a:t>
            </a:r>
            <a:endParaRPr lang="zh-CN" altLang="en-US" b="1" dirty="0"/>
          </a:p>
          <a:p>
            <a:pPr lvl="1">
              <a:lnSpc>
                <a:spcPct val="160000"/>
              </a:lnSpc>
            </a:pPr>
            <a:r>
              <a:rPr lang="zh-CN" altLang="en-US" b="1" dirty="0"/>
              <a:t>第一节	学术道德行为分类</a:t>
            </a:r>
          </a:p>
          <a:p>
            <a:pPr lvl="1">
              <a:lnSpc>
                <a:spcPct val="160000"/>
              </a:lnSpc>
            </a:pPr>
            <a:r>
              <a:rPr lang="zh-CN" altLang="en-US" b="1" dirty="0"/>
              <a:t>第二节	学术不端行为演变历史及其典型案例 </a:t>
            </a:r>
          </a:p>
          <a:p>
            <a:pPr lvl="1">
              <a:lnSpc>
                <a:spcPct val="160000"/>
              </a:lnSpc>
            </a:pPr>
            <a:r>
              <a:rPr lang="zh-CN" altLang="en-US" b="1" dirty="0"/>
              <a:t>第三节	各国应对学术不端行为的举措</a:t>
            </a:r>
          </a:p>
          <a:p>
            <a:pPr>
              <a:lnSpc>
                <a:spcPct val="160000"/>
              </a:lnSpc>
            </a:pPr>
            <a:r>
              <a:rPr lang="zh-CN" altLang="en-US" b="1" dirty="0"/>
              <a:t>第三章	学术制度规范 </a:t>
            </a:r>
            <a:r>
              <a:rPr lang="en-US" altLang="zh-CN" b="1" dirty="0"/>
              <a:t>1</a:t>
            </a:r>
            <a:r>
              <a:rPr lang="zh-CN" altLang="en-US" b="1" dirty="0"/>
              <a:t>课时</a:t>
            </a:r>
            <a:r>
              <a:rPr lang="en-US" altLang="zh-CN" b="1" dirty="0"/>
              <a:t> </a:t>
            </a:r>
            <a:endParaRPr lang="zh-CN" altLang="en-US" b="1" dirty="0"/>
          </a:p>
          <a:p>
            <a:pPr lvl="1">
              <a:lnSpc>
                <a:spcPct val="160000"/>
              </a:lnSpc>
            </a:pPr>
            <a:r>
              <a:rPr lang="zh-CN" altLang="en-US" b="1" dirty="0"/>
              <a:t>第一节	学术制度规范演进</a:t>
            </a:r>
          </a:p>
          <a:p>
            <a:pPr lvl="1">
              <a:lnSpc>
                <a:spcPct val="160000"/>
              </a:lnSpc>
            </a:pPr>
            <a:r>
              <a:rPr lang="zh-CN" altLang="en-US" b="1" dirty="0"/>
              <a:t>第二节	学术制度规范类型</a:t>
            </a:r>
          </a:p>
          <a:p>
            <a:pPr>
              <a:lnSpc>
                <a:spcPct val="160000"/>
              </a:lnSpc>
            </a:pPr>
            <a:endParaRPr lang="zh-CN" altLang="en-US" b="1" dirty="0"/>
          </a:p>
        </p:txBody>
      </p:sp>
    </p:spTree>
    <p:extLst>
      <p:ext uri="{BB962C8B-B14F-4D97-AF65-F5344CB8AC3E}">
        <p14:creationId xmlns:p14="http://schemas.microsoft.com/office/powerpoint/2010/main" val="1510134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9BDDEA-A5E6-40BC-B31A-22728A6CA3E4}"/>
              </a:ext>
            </a:extLst>
          </p:cNvPr>
          <p:cNvSpPr>
            <a:spLocks noGrp="1"/>
          </p:cNvSpPr>
          <p:nvPr>
            <p:ph type="title"/>
          </p:nvPr>
        </p:nvSpPr>
        <p:spPr/>
        <p:txBody>
          <a:bodyPr/>
          <a:lstStyle/>
          <a:p>
            <a:r>
              <a:rPr lang="en-US" altLang="zh-CN" dirty="0"/>
              <a:t> </a:t>
            </a:r>
            <a:endParaRPr lang="zh-CN" altLang="en-US" dirty="0"/>
          </a:p>
        </p:txBody>
      </p:sp>
      <p:sp>
        <p:nvSpPr>
          <p:cNvPr id="3" name="内容占位符 2">
            <a:extLst>
              <a:ext uri="{FF2B5EF4-FFF2-40B4-BE49-F238E27FC236}">
                <a16:creationId xmlns:a16="http://schemas.microsoft.com/office/drawing/2014/main" id="{22ACE7BD-53BA-49E4-9180-86D9DC39170A}"/>
              </a:ext>
            </a:extLst>
          </p:cNvPr>
          <p:cNvSpPr>
            <a:spLocks noGrp="1"/>
          </p:cNvSpPr>
          <p:nvPr>
            <p:ph idx="1"/>
          </p:nvPr>
        </p:nvSpPr>
        <p:spPr>
          <a:xfrm>
            <a:off x="838200" y="805217"/>
            <a:ext cx="10515600" cy="5371745"/>
          </a:xfrm>
        </p:spPr>
        <p:txBody>
          <a:bodyPr>
            <a:normAutofit fontScale="85000" lnSpcReduction="20000"/>
          </a:bodyPr>
          <a:lstStyle/>
          <a:p>
            <a:pPr lvl="0">
              <a:lnSpc>
                <a:spcPct val="150000"/>
              </a:lnSpc>
            </a:pPr>
            <a:r>
              <a:rPr lang="zh-CN" altLang="zh-CN" b="1" dirty="0"/>
              <a:t> </a:t>
            </a:r>
            <a:r>
              <a:rPr lang="zh-CN" altLang="en-US" b="1" dirty="0"/>
              <a:t>第四章  </a:t>
            </a:r>
            <a:r>
              <a:rPr lang="zh-CN" altLang="zh-CN" b="1" dirty="0"/>
              <a:t>学术规范主题讨论</a:t>
            </a:r>
            <a:r>
              <a:rPr lang="en-US" altLang="zh-CN" b="1" dirty="0"/>
              <a:t>  2</a:t>
            </a:r>
            <a:r>
              <a:rPr lang="zh-CN" altLang="zh-CN" b="1" dirty="0"/>
              <a:t>课时</a:t>
            </a:r>
            <a:r>
              <a:rPr lang="en-US" altLang="zh-CN" b="1" dirty="0"/>
              <a:t>  </a:t>
            </a:r>
            <a:r>
              <a:rPr lang="zh-CN" altLang="zh-CN" b="1" dirty="0"/>
              <a:t>学生讲解与讨论</a:t>
            </a:r>
          </a:p>
          <a:p>
            <a:pPr lvl="1">
              <a:lnSpc>
                <a:spcPct val="150000"/>
              </a:lnSpc>
            </a:pPr>
            <a:r>
              <a:rPr lang="zh-CN" altLang="zh-CN" b="1" dirty="0"/>
              <a:t>主题</a:t>
            </a:r>
            <a:r>
              <a:rPr lang="en-US" altLang="zh-CN" b="1" dirty="0"/>
              <a:t>1</a:t>
            </a:r>
            <a:r>
              <a:rPr lang="zh-CN" altLang="zh-CN" b="1" dirty="0"/>
              <a:t>数据管理和共享</a:t>
            </a:r>
          </a:p>
          <a:p>
            <a:pPr lvl="1">
              <a:lnSpc>
                <a:spcPct val="150000"/>
              </a:lnSpc>
            </a:pPr>
            <a:r>
              <a:rPr lang="zh-CN" altLang="zh-CN" b="1" dirty="0"/>
              <a:t>主题</a:t>
            </a:r>
            <a:r>
              <a:rPr lang="en-US" altLang="zh-CN" b="1" dirty="0"/>
              <a:t>2 </a:t>
            </a:r>
            <a:r>
              <a:rPr lang="zh-CN" altLang="zh-CN" b="1" dirty="0"/>
              <a:t>师生关系</a:t>
            </a:r>
          </a:p>
          <a:p>
            <a:pPr lvl="1">
              <a:lnSpc>
                <a:spcPct val="150000"/>
              </a:lnSpc>
            </a:pPr>
            <a:r>
              <a:rPr lang="zh-CN" altLang="zh-CN" b="1" dirty="0"/>
              <a:t>主题</a:t>
            </a:r>
            <a:r>
              <a:rPr lang="en-US" altLang="zh-CN" b="1" dirty="0"/>
              <a:t>3</a:t>
            </a:r>
            <a:r>
              <a:rPr lang="zh-CN" altLang="zh-CN" b="1" dirty="0"/>
              <a:t>合作研究</a:t>
            </a:r>
          </a:p>
          <a:p>
            <a:pPr lvl="1">
              <a:lnSpc>
                <a:spcPct val="150000"/>
              </a:lnSpc>
            </a:pPr>
            <a:r>
              <a:rPr lang="zh-CN" altLang="zh-CN" b="1" dirty="0"/>
              <a:t>主题</a:t>
            </a:r>
            <a:r>
              <a:rPr lang="en-US" altLang="zh-CN" b="1" dirty="0"/>
              <a:t>4</a:t>
            </a:r>
            <a:r>
              <a:rPr lang="zh-CN" altLang="zh-CN" b="1" dirty="0"/>
              <a:t>利益冲突</a:t>
            </a:r>
          </a:p>
          <a:p>
            <a:pPr lvl="0">
              <a:lnSpc>
                <a:spcPct val="150000"/>
              </a:lnSpc>
            </a:pPr>
            <a:r>
              <a:rPr lang="zh-CN" altLang="en-US" b="1" dirty="0"/>
              <a:t>第四章 </a:t>
            </a:r>
            <a:r>
              <a:rPr lang="zh-CN" altLang="zh-CN" b="1" dirty="0"/>
              <a:t>学术规范主题讨论 </a:t>
            </a:r>
            <a:r>
              <a:rPr lang="en-US" altLang="zh-CN" b="1" dirty="0"/>
              <a:t>2</a:t>
            </a:r>
            <a:r>
              <a:rPr lang="zh-CN" altLang="zh-CN" b="1" dirty="0"/>
              <a:t>课时</a:t>
            </a:r>
            <a:r>
              <a:rPr lang="en-US" altLang="zh-CN" b="1" dirty="0"/>
              <a:t>  </a:t>
            </a:r>
            <a:r>
              <a:rPr lang="zh-CN" altLang="zh-CN" b="1" dirty="0"/>
              <a:t>学生讲解与讨论</a:t>
            </a:r>
          </a:p>
          <a:p>
            <a:pPr lvl="1">
              <a:lnSpc>
                <a:spcPct val="150000"/>
              </a:lnSpc>
            </a:pPr>
            <a:r>
              <a:rPr lang="zh-CN" altLang="zh-CN" b="1" dirty="0"/>
              <a:t>主题</a:t>
            </a:r>
            <a:r>
              <a:rPr lang="en-US" altLang="zh-CN" b="1" dirty="0"/>
              <a:t>5 </a:t>
            </a:r>
            <a:r>
              <a:rPr lang="zh-CN" altLang="zh-CN" b="1" dirty="0"/>
              <a:t>同行评审（概念、种类、利弊）</a:t>
            </a:r>
          </a:p>
          <a:p>
            <a:pPr lvl="1">
              <a:lnSpc>
                <a:spcPct val="150000"/>
              </a:lnSpc>
            </a:pPr>
            <a:r>
              <a:rPr lang="zh-CN" altLang="zh-CN" b="1" dirty="0"/>
              <a:t>主题</a:t>
            </a:r>
            <a:r>
              <a:rPr lang="en-US" altLang="zh-CN" b="1" dirty="0"/>
              <a:t>6 </a:t>
            </a:r>
            <a:r>
              <a:rPr lang="zh-CN" altLang="zh-CN" b="1" dirty="0"/>
              <a:t>学术出版道德指南（作者、编辑和同行专家责任和义务；地图及政治术语的规范使用）</a:t>
            </a:r>
          </a:p>
          <a:p>
            <a:pPr lvl="1">
              <a:lnSpc>
                <a:spcPct val="150000"/>
              </a:lnSpc>
            </a:pPr>
            <a:r>
              <a:rPr lang="zh-CN" altLang="zh-CN" b="1" dirty="0"/>
              <a:t>主题</a:t>
            </a:r>
            <a:r>
              <a:rPr lang="en-US" altLang="zh-CN" b="1" dirty="0"/>
              <a:t>7 </a:t>
            </a:r>
            <a:r>
              <a:rPr lang="zh-CN" altLang="zh-CN" b="1" dirty="0"/>
              <a:t>环境和实验室安全</a:t>
            </a:r>
          </a:p>
          <a:p>
            <a:pPr lvl="1">
              <a:lnSpc>
                <a:spcPct val="150000"/>
              </a:lnSpc>
            </a:pPr>
            <a:r>
              <a:rPr lang="zh-CN" altLang="zh-CN" b="1" dirty="0"/>
              <a:t>主题</a:t>
            </a:r>
            <a:r>
              <a:rPr lang="en-US" altLang="zh-CN" b="1" dirty="0"/>
              <a:t>8 </a:t>
            </a:r>
            <a:r>
              <a:rPr lang="zh-CN" altLang="zh-CN" b="1" dirty="0"/>
              <a:t>科研管理责任（保密）</a:t>
            </a:r>
          </a:p>
          <a:p>
            <a:pPr>
              <a:lnSpc>
                <a:spcPct val="150000"/>
              </a:lnSpc>
            </a:pPr>
            <a:endParaRPr lang="zh-CN" altLang="en-US" b="1" dirty="0"/>
          </a:p>
        </p:txBody>
      </p:sp>
    </p:spTree>
    <p:extLst>
      <p:ext uri="{BB962C8B-B14F-4D97-AF65-F5344CB8AC3E}">
        <p14:creationId xmlns:p14="http://schemas.microsoft.com/office/powerpoint/2010/main" val="882560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8BE8D0-C165-4C3A-A0C8-44472A7A603F}"/>
              </a:ext>
            </a:extLst>
          </p:cNvPr>
          <p:cNvSpPr>
            <a:spLocks noGrp="1"/>
          </p:cNvSpPr>
          <p:nvPr>
            <p:ph type="title"/>
          </p:nvPr>
        </p:nvSpPr>
        <p:spPr/>
        <p:txBody>
          <a:bodyPr/>
          <a:lstStyle/>
          <a:p>
            <a:r>
              <a:rPr lang="zh-CN" altLang="en-US" dirty="0"/>
              <a:t>考核方式</a:t>
            </a:r>
          </a:p>
        </p:txBody>
      </p:sp>
      <p:sp>
        <p:nvSpPr>
          <p:cNvPr id="3" name="内容占位符 2">
            <a:extLst>
              <a:ext uri="{FF2B5EF4-FFF2-40B4-BE49-F238E27FC236}">
                <a16:creationId xmlns:a16="http://schemas.microsoft.com/office/drawing/2014/main" id="{4DE1C0C3-6DCF-4637-B62C-D56C067D44F8}"/>
              </a:ext>
            </a:extLst>
          </p:cNvPr>
          <p:cNvSpPr>
            <a:spLocks noGrp="1"/>
          </p:cNvSpPr>
          <p:nvPr>
            <p:ph idx="1"/>
          </p:nvPr>
        </p:nvSpPr>
        <p:spPr/>
        <p:txBody>
          <a:bodyPr/>
          <a:lstStyle/>
          <a:p>
            <a:pPr>
              <a:lnSpc>
                <a:spcPct val="150000"/>
              </a:lnSpc>
            </a:pPr>
            <a:r>
              <a:rPr lang="zh-CN" altLang="en-US" b="1" dirty="0"/>
              <a:t>一、平时成绩    </a:t>
            </a:r>
            <a:r>
              <a:rPr lang="en-US" altLang="zh-CN" b="1" dirty="0"/>
              <a:t>40</a:t>
            </a:r>
            <a:r>
              <a:rPr lang="zh-CN" altLang="en-US" b="1" dirty="0"/>
              <a:t>分</a:t>
            </a:r>
            <a:endParaRPr lang="en-US" altLang="zh-CN" b="1" dirty="0"/>
          </a:p>
          <a:p>
            <a:pPr marL="0" indent="0">
              <a:lnSpc>
                <a:spcPct val="150000"/>
              </a:lnSpc>
              <a:buNone/>
            </a:pPr>
            <a:r>
              <a:rPr lang="en-US" altLang="zh-CN" b="1" dirty="0"/>
              <a:t>        </a:t>
            </a:r>
            <a:r>
              <a:rPr lang="zh-CN" altLang="en-US" b="1" dirty="0"/>
              <a:t>考勤</a:t>
            </a:r>
            <a:r>
              <a:rPr lang="en-US" altLang="zh-CN" b="1" dirty="0"/>
              <a:t>+</a:t>
            </a:r>
            <a:r>
              <a:rPr lang="zh-CN" altLang="en-US" b="1" dirty="0"/>
              <a:t>小组成绩</a:t>
            </a:r>
            <a:endParaRPr lang="en-US" altLang="zh-CN" b="1" dirty="0"/>
          </a:p>
          <a:p>
            <a:pPr>
              <a:lnSpc>
                <a:spcPct val="150000"/>
              </a:lnSpc>
            </a:pPr>
            <a:r>
              <a:rPr lang="zh-CN" altLang="en-US" b="1" dirty="0"/>
              <a:t>二、期末读书报告   </a:t>
            </a:r>
            <a:r>
              <a:rPr lang="en-US" altLang="zh-CN" b="1" dirty="0"/>
              <a:t>60</a:t>
            </a:r>
            <a:r>
              <a:rPr lang="zh-CN" altLang="en-US" b="1" dirty="0"/>
              <a:t>分</a:t>
            </a:r>
            <a:endParaRPr lang="en-US" altLang="zh-CN" b="1" dirty="0"/>
          </a:p>
          <a:p>
            <a:pPr marL="0" indent="0">
              <a:lnSpc>
                <a:spcPct val="150000"/>
              </a:lnSpc>
              <a:buNone/>
            </a:pPr>
            <a:r>
              <a:rPr lang="en-US" altLang="zh-CN" b="1" dirty="0"/>
              <a:t>      </a:t>
            </a:r>
            <a:r>
              <a:rPr lang="zh-CN" altLang="en-US" b="1" dirty="0"/>
              <a:t>阅读</a:t>
            </a:r>
            <a:r>
              <a:rPr lang="en-US" altLang="zh-CN" b="1" dirty="0"/>
              <a:t>《</a:t>
            </a:r>
            <a:r>
              <a:rPr lang="zh-CN" altLang="en-US" b="1" dirty="0"/>
              <a:t>怎样当一名科学家</a:t>
            </a:r>
            <a:r>
              <a:rPr lang="en-US" altLang="zh-CN" b="1" dirty="0"/>
              <a:t>》</a:t>
            </a:r>
          </a:p>
        </p:txBody>
      </p:sp>
    </p:spTree>
    <p:extLst>
      <p:ext uri="{BB962C8B-B14F-4D97-AF65-F5344CB8AC3E}">
        <p14:creationId xmlns:p14="http://schemas.microsoft.com/office/powerpoint/2010/main" val="5628681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9DE3D6-4C5A-4BC5-9CDE-86FEE997D89D}"/>
              </a:ext>
            </a:extLst>
          </p:cNvPr>
          <p:cNvSpPr>
            <a:spLocks noGrp="1"/>
          </p:cNvSpPr>
          <p:nvPr>
            <p:ph type="title"/>
          </p:nvPr>
        </p:nvSpPr>
        <p:spPr/>
        <p:txBody>
          <a:bodyPr/>
          <a:lstStyle/>
          <a:p>
            <a:r>
              <a:rPr lang="zh-CN" altLang="en-US" dirty="0"/>
              <a:t>案例</a:t>
            </a:r>
          </a:p>
        </p:txBody>
      </p:sp>
      <p:pic>
        <p:nvPicPr>
          <p:cNvPr id="7" name="内容占位符 6">
            <a:extLst>
              <a:ext uri="{FF2B5EF4-FFF2-40B4-BE49-F238E27FC236}">
                <a16:creationId xmlns:a16="http://schemas.microsoft.com/office/drawing/2014/main" id="{F29687BE-CDD7-4056-93BF-F84A2FF6868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3796532" y="1385248"/>
            <a:ext cx="5894316" cy="4080680"/>
          </a:xfrm>
          <a:prstGeom prst="rect">
            <a:avLst/>
          </a:prstGeom>
          <a:noFill/>
          <a:extLst>
            <a:ext uri="{909E8E84-426E-40DD-AFC4-6F175D3DCCD1}">
              <a14:hiddenFill xmlns:a14="http://schemas.microsoft.com/office/drawing/2010/main">
                <a:solidFill>
                  <a:srgbClr val="FFFFFF"/>
                </a:solidFill>
              </a14:hiddenFill>
            </a:ext>
          </a:extLst>
        </p:spPr>
      </p:pic>
      <p:sp>
        <p:nvSpPr>
          <p:cNvPr id="9" name="矩形 8">
            <a:extLst>
              <a:ext uri="{FF2B5EF4-FFF2-40B4-BE49-F238E27FC236}">
                <a16:creationId xmlns:a16="http://schemas.microsoft.com/office/drawing/2014/main" id="{18B042C9-1C46-4981-949A-1B83F36A8615}"/>
              </a:ext>
            </a:extLst>
          </p:cNvPr>
          <p:cNvSpPr/>
          <p:nvPr/>
        </p:nvSpPr>
        <p:spPr>
          <a:xfrm>
            <a:off x="838200" y="2511188"/>
            <a:ext cx="2057580" cy="2958630"/>
          </a:xfrm>
          <a:prstGeom prst="rect">
            <a:avLst/>
          </a:prstGeom>
        </p:spPr>
        <p:txBody>
          <a:bodyPr wrap="square">
            <a:spAutoFit/>
          </a:bodyPr>
          <a:lstStyle/>
          <a:p>
            <a:pPr>
              <a:lnSpc>
                <a:spcPct val="150000"/>
              </a:lnSpc>
            </a:pPr>
            <a:r>
              <a:rPr lang="zh-CN" altLang="en-US" dirty="0"/>
              <a:t>美国肯塔基大学（</a:t>
            </a:r>
            <a:r>
              <a:rPr lang="en-US" altLang="zh-CN" dirty="0"/>
              <a:t>Kentucky University</a:t>
            </a:r>
            <a:r>
              <a:rPr lang="zh-CN" altLang="en-US" dirty="0"/>
              <a:t>） 医学院毒理学和癌症生物学系史香林（右）、张卓（左）夫妇</a:t>
            </a:r>
          </a:p>
        </p:txBody>
      </p:sp>
    </p:spTree>
    <p:extLst>
      <p:ext uri="{BB962C8B-B14F-4D97-AF65-F5344CB8AC3E}">
        <p14:creationId xmlns:p14="http://schemas.microsoft.com/office/powerpoint/2010/main" val="34729684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8661FB-630B-4541-AE4C-87B16CC156B6}"/>
              </a:ext>
            </a:extLst>
          </p:cNvPr>
          <p:cNvSpPr>
            <a:spLocks noGrp="1"/>
          </p:cNvSpPr>
          <p:nvPr>
            <p:ph type="title"/>
          </p:nvPr>
        </p:nvSpPr>
        <p:spPr/>
        <p:txBody>
          <a:bodyPr/>
          <a:lstStyle/>
          <a:p>
            <a:r>
              <a:rPr lang="en-US" altLang="zh-CN" dirty="0"/>
              <a:t> </a:t>
            </a:r>
            <a:endParaRPr lang="zh-CN" altLang="en-US" dirty="0"/>
          </a:p>
        </p:txBody>
      </p:sp>
      <p:sp>
        <p:nvSpPr>
          <p:cNvPr id="3" name="内容占位符 2">
            <a:extLst>
              <a:ext uri="{FF2B5EF4-FFF2-40B4-BE49-F238E27FC236}">
                <a16:creationId xmlns:a16="http://schemas.microsoft.com/office/drawing/2014/main" id="{76D7B015-871E-45A9-BE77-3E9E1820FBC9}"/>
              </a:ext>
            </a:extLst>
          </p:cNvPr>
          <p:cNvSpPr>
            <a:spLocks noGrp="1"/>
          </p:cNvSpPr>
          <p:nvPr>
            <p:ph idx="1"/>
          </p:nvPr>
        </p:nvSpPr>
        <p:spPr/>
        <p:txBody>
          <a:bodyPr>
            <a:normAutofit fontScale="92500"/>
          </a:bodyPr>
          <a:lstStyle/>
          <a:p>
            <a:pPr>
              <a:lnSpc>
                <a:spcPct val="150000"/>
              </a:lnSpc>
            </a:pPr>
            <a:r>
              <a:rPr lang="en-US" altLang="zh-CN" dirty="0"/>
              <a:t>2018</a:t>
            </a:r>
            <a:r>
              <a:rPr lang="zh-CN" altLang="en-US" dirty="0"/>
              <a:t>年</a:t>
            </a:r>
            <a:r>
              <a:rPr lang="en-US" altLang="zh-CN" dirty="0"/>
              <a:t>6</a:t>
            </a:r>
            <a:r>
              <a:rPr lang="zh-CN" altLang="en-US" dirty="0"/>
              <a:t>月，肯塔基大学正式启动对史香林、张卓和 </a:t>
            </a:r>
            <a:r>
              <a:rPr lang="en-US" altLang="zh-CN" dirty="0" err="1"/>
              <a:t>Donghern</a:t>
            </a:r>
            <a:r>
              <a:rPr lang="en-US" altLang="zh-CN" dirty="0"/>
              <a:t> Kim </a:t>
            </a:r>
            <a:r>
              <a:rPr lang="zh-CN" altLang="en-US" dirty="0"/>
              <a:t>学术不端指控的调查</a:t>
            </a:r>
            <a:endParaRPr lang="en-US" altLang="zh-CN" dirty="0"/>
          </a:p>
          <a:p>
            <a:pPr>
              <a:lnSpc>
                <a:spcPct val="150000"/>
              </a:lnSpc>
            </a:pPr>
            <a:r>
              <a:rPr lang="en-US" altLang="zh-CN" dirty="0"/>
              <a:t>2019</a:t>
            </a:r>
            <a:r>
              <a:rPr lang="zh-CN" altLang="en-US" dirty="0"/>
              <a:t>年</a:t>
            </a:r>
            <a:r>
              <a:rPr lang="en-US" altLang="zh-CN" dirty="0"/>
              <a:t>7</a:t>
            </a:r>
            <a:r>
              <a:rPr lang="zh-CN" altLang="en-US" dirty="0"/>
              <a:t>月</a:t>
            </a:r>
            <a:r>
              <a:rPr lang="en-US" altLang="zh-CN" dirty="0"/>
              <a:t>24</a:t>
            </a:r>
            <a:r>
              <a:rPr lang="zh-CN" altLang="en-US" dirty="0"/>
              <a:t>日，由肯塔基大学医学院和药学院三位教授组成的调查委员会完成最终调查报告</a:t>
            </a:r>
            <a:endParaRPr lang="en-US" altLang="zh-CN" dirty="0"/>
          </a:p>
          <a:p>
            <a:pPr>
              <a:lnSpc>
                <a:spcPct val="150000"/>
              </a:lnSpc>
            </a:pPr>
            <a:r>
              <a:rPr lang="en-US" altLang="zh-CN" dirty="0"/>
              <a:t>7</a:t>
            </a:r>
            <a:r>
              <a:rPr lang="zh-CN" altLang="en-US" dirty="0"/>
              <a:t>个项目申请和</a:t>
            </a:r>
            <a:r>
              <a:rPr lang="en-US" altLang="zh-CN" dirty="0"/>
              <a:t>12</a:t>
            </a:r>
            <a:r>
              <a:rPr lang="zh-CN" altLang="en-US" dirty="0"/>
              <a:t>篇论文的数据，以及另外</a:t>
            </a:r>
            <a:r>
              <a:rPr lang="en-US" altLang="zh-CN" dirty="0"/>
              <a:t>3</a:t>
            </a:r>
            <a:r>
              <a:rPr lang="zh-CN" altLang="en-US" dirty="0"/>
              <a:t>篇在调查期间撤回的论文</a:t>
            </a:r>
            <a:endParaRPr lang="en-US" altLang="zh-CN" dirty="0"/>
          </a:p>
          <a:p>
            <a:pPr>
              <a:lnSpc>
                <a:spcPct val="150000"/>
              </a:lnSpc>
            </a:pPr>
            <a:r>
              <a:rPr lang="zh-CN" altLang="en-US" dirty="0"/>
              <a:t>调查结果</a:t>
            </a:r>
            <a:r>
              <a:rPr lang="en-US" altLang="zh-CN" dirty="0"/>
              <a:t>8</a:t>
            </a:r>
            <a:r>
              <a:rPr lang="zh-CN" altLang="en-US" dirty="0"/>
              <a:t>月</a:t>
            </a:r>
            <a:r>
              <a:rPr lang="en-US" altLang="zh-CN" dirty="0"/>
              <a:t>22</a:t>
            </a:r>
            <a:r>
              <a:rPr lang="zh-CN" altLang="en-US" dirty="0"/>
              <a:t>日提交给联邦研究诚信办公室</a:t>
            </a:r>
          </a:p>
        </p:txBody>
      </p:sp>
    </p:spTree>
    <p:extLst>
      <p:ext uri="{BB962C8B-B14F-4D97-AF65-F5344CB8AC3E}">
        <p14:creationId xmlns:p14="http://schemas.microsoft.com/office/powerpoint/2010/main" val="35791668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267974-F292-4613-BA55-CFF2023FC7BA}"/>
              </a:ext>
            </a:extLst>
          </p:cNvPr>
          <p:cNvSpPr>
            <a:spLocks noGrp="1"/>
          </p:cNvSpPr>
          <p:nvPr>
            <p:ph type="title"/>
          </p:nvPr>
        </p:nvSpPr>
        <p:spPr/>
        <p:txBody>
          <a:bodyPr/>
          <a:lstStyle/>
          <a:p>
            <a:pPr>
              <a:lnSpc>
                <a:spcPct val="150000"/>
              </a:lnSpc>
            </a:pPr>
            <a:r>
              <a:rPr lang="zh-CN" altLang="en-US" b="1" dirty="0"/>
              <a:t>严重的违规行为</a:t>
            </a:r>
          </a:p>
        </p:txBody>
      </p:sp>
      <p:sp>
        <p:nvSpPr>
          <p:cNvPr id="3" name="内容占位符 2">
            <a:extLst>
              <a:ext uri="{FF2B5EF4-FFF2-40B4-BE49-F238E27FC236}">
                <a16:creationId xmlns:a16="http://schemas.microsoft.com/office/drawing/2014/main" id="{83440CFE-97B6-4EE8-98C4-173654E51009}"/>
              </a:ext>
            </a:extLst>
          </p:cNvPr>
          <p:cNvSpPr>
            <a:spLocks noGrp="1"/>
          </p:cNvSpPr>
          <p:nvPr>
            <p:ph idx="1"/>
          </p:nvPr>
        </p:nvSpPr>
        <p:spPr/>
        <p:txBody>
          <a:bodyPr>
            <a:normAutofit fontScale="70000" lnSpcReduction="20000"/>
          </a:bodyPr>
          <a:lstStyle/>
          <a:p>
            <a:pPr>
              <a:lnSpc>
                <a:spcPct val="150000"/>
              </a:lnSpc>
            </a:pPr>
            <a:r>
              <a:rPr lang="zh-CN" altLang="en-US" b="1" dirty="0"/>
              <a:t>在委员会要求提供原始数据时，他们能够拿出的数据非常少</a:t>
            </a:r>
            <a:endParaRPr lang="en-US" altLang="zh-CN" b="1" dirty="0"/>
          </a:p>
          <a:p>
            <a:pPr>
              <a:lnSpc>
                <a:spcPct val="150000"/>
              </a:lnSpc>
            </a:pPr>
            <a:r>
              <a:rPr lang="zh-CN" altLang="en-US" b="1" dirty="0"/>
              <a:t>与</a:t>
            </a:r>
            <a:r>
              <a:rPr lang="en-US" altLang="zh-CN" b="1" dirty="0"/>
              <a:t>NIH</a:t>
            </a:r>
            <a:r>
              <a:rPr lang="zh-CN" altLang="en-US" b="1" dirty="0"/>
              <a:t>或肯塔基大学的要求相悖</a:t>
            </a:r>
            <a:endParaRPr lang="en-US" altLang="zh-CN" b="1" dirty="0"/>
          </a:p>
          <a:p>
            <a:pPr>
              <a:lnSpc>
                <a:spcPct val="150000"/>
              </a:lnSpc>
            </a:pPr>
            <a:r>
              <a:rPr lang="zh-CN" altLang="en-US" b="1" dirty="0"/>
              <a:t>导致无法支撑论文和基金申请中的模型</a:t>
            </a:r>
            <a:endParaRPr lang="en-US" altLang="zh-CN" b="1" dirty="0"/>
          </a:p>
          <a:p>
            <a:pPr>
              <a:lnSpc>
                <a:spcPct val="150000"/>
              </a:lnSpc>
            </a:pPr>
            <a:r>
              <a:rPr lang="zh-CN" altLang="en-US" b="1" dirty="0"/>
              <a:t>研究工作缺乏组织、监管</a:t>
            </a:r>
            <a:endParaRPr lang="en-US" altLang="zh-CN" b="1" dirty="0"/>
          </a:p>
          <a:p>
            <a:pPr>
              <a:lnSpc>
                <a:spcPct val="150000"/>
              </a:lnSpc>
            </a:pPr>
            <a:r>
              <a:rPr lang="zh-CN" altLang="en-US" b="1" dirty="0"/>
              <a:t>项目申请书或论文中出现数据篡改和编造；</a:t>
            </a:r>
            <a:endParaRPr lang="en-US" altLang="zh-CN" b="1" dirty="0"/>
          </a:p>
          <a:p>
            <a:pPr>
              <a:lnSpc>
                <a:spcPct val="150000"/>
              </a:lnSpc>
            </a:pPr>
            <a:r>
              <a:rPr lang="zh-CN" altLang="en-US" b="1" dirty="0"/>
              <a:t>存在故意欺骗的情况</a:t>
            </a:r>
            <a:endParaRPr lang="en-US" altLang="zh-CN" b="1" dirty="0"/>
          </a:p>
          <a:p>
            <a:pPr>
              <a:lnSpc>
                <a:spcPct val="150000"/>
              </a:lnSpc>
            </a:pPr>
            <a:r>
              <a:rPr lang="zh-CN" altLang="en-US" b="1" dirty="0"/>
              <a:t>存在申请书和论文里胡乱处理实验数据和图表的情况</a:t>
            </a:r>
            <a:endParaRPr lang="en-US" altLang="zh-CN" b="1" dirty="0"/>
          </a:p>
          <a:p>
            <a:pPr>
              <a:lnSpc>
                <a:spcPct val="150000"/>
              </a:lnSpc>
            </a:pPr>
            <a:r>
              <a:rPr lang="zh-CN" altLang="en-US" b="1" dirty="0"/>
              <a:t>被调查者制造和提供被篡改、编造的文件来佐证其说法的情况</a:t>
            </a:r>
          </a:p>
        </p:txBody>
      </p:sp>
    </p:spTree>
    <p:extLst>
      <p:ext uri="{BB962C8B-B14F-4D97-AF65-F5344CB8AC3E}">
        <p14:creationId xmlns:p14="http://schemas.microsoft.com/office/powerpoint/2010/main" val="31873881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700E2A-8FE3-4B10-B6B9-E328882E16C1}"/>
              </a:ext>
            </a:extLst>
          </p:cNvPr>
          <p:cNvSpPr>
            <a:spLocks noGrp="1"/>
          </p:cNvSpPr>
          <p:nvPr>
            <p:ph type="title"/>
          </p:nvPr>
        </p:nvSpPr>
        <p:spPr>
          <a:xfrm>
            <a:off x="791570" y="-76129"/>
            <a:ext cx="10562230" cy="1766818"/>
          </a:xfrm>
        </p:spPr>
        <p:txBody>
          <a:bodyPr/>
          <a:lstStyle/>
          <a:p>
            <a:r>
              <a:rPr lang="en-US" altLang="zh-CN" dirty="0"/>
              <a:t>MIT</a:t>
            </a:r>
            <a:r>
              <a:rPr lang="zh-CN" altLang="en-US" dirty="0"/>
              <a:t>媒体实验室事件</a:t>
            </a:r>
          </a:p>
        </p:txBody>
      </p:sp>
      <p:pic>
        <p:nvPicPr>
          <p:cNvPr id="5" name="内容占位符 4">
            <a:extLst>
              <a:ext uri="{FF2B5EF4-FFF2-40B4-BE49-F238E27FC236}">
                <a16:creationId xmlns:a16="http://schemas.microsoft.com/office/drawing/2014/main" id="{5AF87363-CB58-46C4-8DB4-5134DCA09FC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61428" y="339091"/>
            <a:ext cx="3429000" cy="2235118"/>
          </a:xfrm>
        </p:spPr>
      </p:pic>
      <p:sp>
        <p:nvSpPr>
          <p:cNvPr id="7" name="矩形 6">
            <a:extLst>
              <a:ext uri="{FF2B5EF4-FFF2-40B4-BE49-F238E27FC236}">
                <a16:creationId xmlns:a16="http://schemas.microsoft.com/office/drawing/2014/main" id="{3FD50718-7B2B-4F58-B689-641FE19396A3}"/>
              </a:ext>
            </a:extLst>
          </p:cNvPr>
          <p:cNvSpPr/>
          <p:nvPr/>
        </p:nvSpPr>
        <p:spPr>
          <a:xfrm>
            <a:off x="7794950" y="2707138"/>
            <a:ext cx="2961955" cy="369332"/>
          </a:xfrm>
          <a:prstGeom prst="rect">
            <a:avLst/>
          </a:prstGeom>
        </p:spPr>
        <p:txBody>
          <a:bodyPr wrap="square">
            <a:spAutoFit/>
          </a:bodyPr>
          <a:lstStyle/>
          <a:p>
            <a:r>
              <a:rPr lang="zh-CN" altLang="en-US" b="1" i="0" dirty="0">
                <a:solidFill>
                  <a:srgbClr val="848282"/>
                </a:solidFill>
                <a:effectLst/>
                <a:latin typeface="Optima-Regular"/>
              </a:rPr>
              <a:t>美国亿万富翁</a:t>
            </a:r>
            <a:r>
              <a:rPr lang="en-US" altLang="zh-CN" b="1" i="0" dirty="0">
                <a:solidFill>
                  <a:srgbClr val="848282"/>
                </a:solidFill>
                <a:effectLst/>
                <a:latin typeface="Optima-Regular"/>
              </a:rPr>
              <a:t>Jeffrey Epstein</a:t>
            </a:r>
            <a:endParaRPr lang="zh-CN" altLang="en-US" dirty="0"/>
          </a:p>
        </p:txBody>
      </p:sp>
      <p:pic>
        <p:nvPicPr>
          <p:cNvPr id="9" name="图片 8">
            <a:extLst>
              <a:ext uri="{FF2B5EF4-FFF2-40B4-BE49-F238E27FC236}">
                <a16:creationId xmlns:a16="http://schemas.microsoft.com/office/drawing/2014/main" id="{BAD713C2-2B0A-443E-97E9-46C8509597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10754" y="1457415"/>
            <a:ext cx="4064000" cy="2698750"/>
          </a:xfrm>
          <a:prstGeom prst="rect">
            <a:avLst/>
          </a:prstGeom>
        </p:spPr>
      </p:pic>
      <p:sp>
        <p:nvSpPr>
          <p:cNvPr id="11" name="矩形 10">
            <a:extLst>
              <a:ext uri="{FF2B5EF4-FFF2-40B4-BE49-F238E27FC236}">
                <a16:creationId xmlns:a16="http://schemas.microsoft.com/office/drawing/2014/main" id="{6D2E3A0B-8DD0-4A4F-8CF6-551406DC706E}"/>
              </a:ext>
            </a:extLst>
          </p:cNvPr>
          <p:cNvSpPr/>
          <p:nvPr/>
        </p:nvSpPr>
        <p:spPr>
          <a:xfrm>
            <a:off x="1064526" y="4736616"/>
            <a:ext cx="5656734" cy="369332"/>
          </a:xfrm>
          <a:prstGeom prst="rect">
            <a:avLst/>
          </a:prstGeom>
        </p:spPr>
        <p:txBody>
          <a:bodyPr wrap="square">
            <a:spAutoFit/>
          </a:bodyPr>
          <a:lstStyle/>
          <a:p>
            <a:r>
              <a:rPr lang="zh-CN" altLang="en-US" dirty="0"/>
              <a:t>麻省理工学院公共媒体中心主任</a:t>
            </a:r>
            <a:r>
              <a:rPr lang="en-US" altLang="zh-CN" dirty="0"/>
              <a:t>Ethan Zuckerman</a:t>
            </a:r>
            <a:endParaRPr lang="zh-CN" altLang="en-US" dirty="0"/>
          </a:p>
        </p:txBody>
      </p:sp>
      <p:sp>
        <p:nvSpPr>
          <p:cNvPr id="12" name="矩形 11">
            <a:extLst>
              <a:ext uri="{FF2B5EF4-FFF2-40B4-BE49-F238E27FC236}">
                <a16:creationId xmlns:a16="http://schemas.microsoft.com/office/drawing/2014/main" id="{7C4692B3-73D1-43B8-B483-3FFC1629EDF7}"/>
              </a:ext>
            </a:extLst>
          </p:cNvPr>
          <p:cNvSpPr/>
          <p:nvPr/>
        </p:nvSpPr>
        <p:spPr>
          <a:xfrm>
            <a:off x="946245" y="5521169"/>
            <a:ext cx="6096000" cy="923330"/>
          </a:xfrm>
          <a:prstGeom prst="rect">
            <a:avLst/>
          </a:prstGeom>
        </p:spPr>
        <p:txBody>
          <a:bodyPr>
            <a:spAutoFit/>
          </a:bodyPr>
          <a:lstStyle/>
          <a:p>
            <a:r>
              <a:rPr lang="zh-CN" altLang="en-US" b="0" i="0" dirty="0">
                <a:solidFill>
                  <a:srgbClr val="333333"/>
                </a:solidFill>
                <a:effectLst/>
                <a:latin typeface="Optima-Regular"/>
              </a:rPr>
              <a:t>“我的小组所做的工作主要集中在社会正义以及包容边缘群体与观点。在与爱泼斯坦合作并掩盖这种关系的过程中，这项工作不再得以进行，这明显地违反了我们的价值观。”</a:t>
            </a:r>
            <a:endParaRPr lang="zh-CN" altLang="en-US" dirty="0"/>
          </a:p>
        </p:txBody>
      </p:sp>
      <p:pic>
        <p:nvPicPr>
          <p:cNvPr id="15" name="图片 14">
            <a:extLst>
              <a:ext uri="{FF2B5EF4-FFF2-40B4-BE49-F238E27FC236}">
                <a16:creationId xmlns:a16="http://schemas.microsoft.com/office/drawing/2014/main" id="{DC825BFE-29B5-40DA-8D78-CAD87675F5C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70927" y="3230712"/>
            <a:ext cx="3810000" cy="2533650"/>
          </a:xfrm>
          <a:prstGeom prst="rect">
            <a:avLst/>
          </a:prstGeom>
        </p:spPr>
      </p:pic>
      <p:sp>
        <p:nvSpPr>
          <p:cNvPr id="17" name="矩形 16">
            <a:extLst>
              <a:ext uri="{FF2B5EF4-FFF2-40B4-BE49-F238E27FC236}">
                <a16:creationId xmlns:a16="http://schemas.microsoft.com/office/drawing/2014/main" id="{409C9E1E-A544-4369-979D-D06E4A714F13}"/>
              </a:ext>
            </a:extLst>
          </p:cNvPr>
          <p:cNvSpPr/>
          <p:nvPr/>
        </p:nvSpPr>
        <p:spPr>
          <a:xfrm>
            <a:off x="7572888" y="6057157"/>
            <a:ext cx="3102131" cy="369332"/>
          </a:xfrm>
          <a:prstGeom prst="rect">
            <a:avLst/>
          </a:prstGeom>
        </p:spPr>
        <p:txBody>
          <a:bodyPr wrap="none">
            <a:spAutoFit/>
          </a:bodyPr>
          <a:lstStyle/>
          <a:p>
            <a:r>
              <a:rPr lang="en-US" altLang="zh-CN" dirty="0"/>
              <a:t>MIT</a:t>
            </a:r>
            <a:r>
              <a:rPr lang="zh-CN" altLang="en-US" dirty="0"/>
              <a:t>媒体实验室主任伊藤穰一</a:t>
            </a:r>
          </a:p>
        </p:txBody>
      </p:sp>
    </p:spTree>
    <p:extLst>
      <p:ext uri="{BB962C8B-B14F-4D97-AF65-F5344CB8AC3E}">
        <p14:creationId xmlns:p14="http://schemas.microsoft.com/office/powerpoint/2010/main" val="217406574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1154</Words>
  <Application>Microsoft Office PowerPoint</Application>
  <PresentationFormat>宽屏</PresentationFormat>
  <Paragraphs>129</Paragraphs>
  <Slides>23</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23</vt:i4>
      </vt:variant>
    </vt:vector>
  </HeadingPairs>
  <TitlesOfParts>
    <vt:vector size="28" baseType="lpstr">
      <vt:lpstr>Optima-Regular</vt:lpstr>
      <vt:lpstr>等线</vt:lpstr>
      <vt:lpstr>等线 Light</vt:lpstr>
      <vt:lpstr>Arial</vt:lpstr>
      <vt:lpstr>Office 主题​​</vt:lpstr>
      <vt:lpstr>第一讲   绪论</vt:lpstr>
      <vt:lpstr>提纲</vt:lpstr>
      <vt:lpstr>课程安排简介 </vt:lpstr>
      <vt:lpstr> </vt:lpstr>
      <vt:lpstr>考核方式</vt:lpstr>
      <vt:lpstr>案例</vt:lpstr>
      <vt:lpstr> </vt:lpstr>
      <vt:lpstr>严重的违规行为</vt:lpstr>
      <vt:lpstr>MIT媒体实验室事件</vt:lpstr>
      <vt:lpstr> </vt:lpstr>
      <vt:lpstr>MIT校长L. Rafael Reif就Epstein事件发表道歉信</vt:lpstr>
      <vt:lpstr>概述</vt:lpstr>
      <vt:lpstr>17世纪——20世纪之间</vt:lpstr>
      <vt:lpstr>20世纪之后</vt:lpstr>
      <vt:lpstr>科研诚信（科学诚信、学术诚信） </vt:lpstr>
      <vt:lpstr>科研诚信4个层面</vt:lpstr>
      <vt:lpstr>科研道德与科研伦理</vt:lpstr>
      <vt:lpstr>学术规范</vt:lpstr>
      <vt:lpstr>科研不当行为（有问题的研究行为）</vt:lpstr>
      <vt:lpstr>负责任的研究行为</vt:lpstr>
      <vt:lpstr>科研不端行为</vt:lpstr>
      <vt:lpstr>课堂讨论</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第一讲   绪论</dc:title>
  <dc:creator>liu ZHAO</dc:creator>
  <cp:lastModifiedBy>liu ZHAO</cp:lastModifiedBy>
  <cp:revision>13</cp:revision>
  <dcterms:created xsi:type="dcterms:W3CDTF">2019-11-26T20:24:27Z</dcterms:created>
  <dcterms:modified xsi:type="dcterms:W3CDTF">2019-11-26T23:14:47Z</dcterms:modified>
</cp:coreProperties>
</file>