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86828-814E-403D-A707-73D65D85C9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051842-9D5C-463F-AC2B-921E8D935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EAFE754-1EF2-4167-9695-CAED41593A17}"/>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5" name="页脚占位符 4">
            <a:extLst>
              <a:ext uri="{FF2B5EF4-FFF2-40B4-BE49-F238E27FC236}">
                <a16:creationId xmlns:a16="http://schemas.microsoft.com/office/drawing/2014/main" id="{7855D083-277B-4F2D-82AC-3A4D77EA08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1337AF-AE4A-4309-93FA-5489500465F7}"/>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190250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A7EEA-8457-471E-9FE2-AEDCBEA69C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644C21-CA32-4A23-B32F-09FBD918EB0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3646A2-8005-4873-B1B1-B0DBA2B87E5A}"/>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5" name="页脚占位符 4">
            <a:extLst>
              <a:ext uri="{FF2B5EF4-FFF2-40B4-BE49-F238E27FC236}">
                <a16:creationId xmlns:a16="http://schemas.microsoft.com/office/drawing/2014/main" id="{5D4D748F-0BE1-4459-A996-7C14189B7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C5C46A-0CCC-4514-AC30-5BFFC694DA72}"/>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421251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479CA8-320C-4EFA-943D-7D811703D1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293410-002D-4E93-BB78-95DE019AC37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B5041A-3077-46CD-9EF4-B894F9874ACC}"/>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5" name="页脚占位符 4">
            <a:extLst>
              <a:ext uri="{FF2B5EF4-FFF2-40B4-BE49-F238E27FC236}">
                <a16:creationId xmlns:a16="http://schemas.microsoft.com/office/drawing/2014/main" id="{0CDBD118-D5CB-4278-A81E-E4921C0A1A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446B20-47B9-4CD2-884D-A592992D8D7C}"/>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227482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63F6B-2897-48F5-A2CD-009C972741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49CA6A-24D5-4369-BA4A-4F5A43CCCD9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39E70C-EB85-4BB2-9005-43E4C90235DA}"/>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5" name="页脚占位符 4">
            <a:extLst>
              <a:ext uri="{FF2B5EF4-FFF2-40B4-BE49-F238E27FC236}">
                <a16:creationId xmlns:a16="http://schemas.microsoft.com/office/drawing/2014/main" id="{07D26720-1939-4022-A32B-8E2A576F24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E3D3E6-EFF9-49E2-84E5-8531D3FDC860}"/>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295785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0F1B4-BCC9-48F7-9898-0EE5756D5D2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15BCB1-ED37-4937-A748-04DB25825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8F784FB-3956-4751-8EB3-BFA8BF1223F6}"/>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5" name="页脚占位符 4">
            <a:extLst>
              <a:ext uri="{FF2B5EF4-FFF2-40B4-BE49-F238E27FC236}">
                <a16:creationId xmlns:a16="http://schemas.microsoft.com/office/drawing/2014/main" id="{0D930DE0-2FDB-49D3-859C-B9163CF03F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B4824F-6018-4C34-B8CF-1C2D3C00170F}"/>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350893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50BF3-AEF3-44B5-8888-A590664CED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0CBD60-5421-46B5-8450-531B626EBC0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AC568C-8BA4-4849-8B84-C55970B62D3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3659475-13EF-4B05-B503-E3357840D1D9}"/>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6" name="页脚占位符 5">
            <a:extLst>
              <a:ext uri="{FF2B5EF4-FFF2-40B4-BE49-F238E27FC236}">
                <a16:creationId xmlns:a16="http://schemas.microsoft.com/office/drawing/2014/main" id="{46D23B9C-5444-49AD-B363-A1469C474A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DA9675-F70C-4975-81DA-C18D9FBEE6EF}"/>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193481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66E5B-F498-4C19-80D5-D1ABDEB525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C4AFB9-87CF-4681-B48D-BEAA6BD4F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488EE3-BD46-487C-B7F6-AE5BAC538AA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3DBCE60-553B-409F-8B91-D5B2827F8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6E230D8-A694-4F1B-8168-6260CDD0E08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B5678A3-4885-4254-9B28-63EBB1E306AE}"/>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8" name="页脚占位符 7">
            <a:extLst>
              <a:ext uri="{FF2B5EF4-FFF2-40B4-BE49-F238E27FC236}">
                <a16:creationId xmlns:a16="http://schemas.microsoft.com/office/drawing/2014/main" id="{4C52722F-2CDF-4A10-A2C9-3C09D44117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7DEFF3-1124-46FD-A4A8-B4040F92B46B}"/>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44842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590E7-7AE1-4160-B0B1-CF6F39D0CE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6E3B0F-6CFB-4637-B13C-27CAEEFA157D}"/>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4" name="页脚占位符 3">
            <a:extLst>
              <a:ext uri="{FF2B5EF4-FFF2-40B4-BE49-F238E27FC236}">
                <a16:creationId xmlns:a16="http://schemas.microsoft.com/office/drawing/2014/main" id="{678C8DE2-033C-46CE-B67B-891E199213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A4CA68-0316-4E70-B960-1FEF52076EB5}"/>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49227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97BA09-E10D-45AB-BFB8-B9F05EE9787B}"/>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3" name="页脚占位符 2">
            <a:extLst>
              <a:ext uri="{FF2B5EF4-FFF2-40B4-BE49-F238E27FC236}">
                <a16:creationId xmlns:a16="http://schemas.microsoft.com/office/drawing/2014/main" id="{30167C1E-76E7-48BA-8281-FA539B2B48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672AF25-E34B-4B31-8134-6CB8200DF1A0}"/>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360913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D1F68-25C2-41B5-9859-0FA3D3C37E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03A5BA-49BA-4298-82C9-3F7C6AD7E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2AE392C-2783-4674-A108-D749A3074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9C38603-8B0B-4D8F-88E1-C9AFB79BA718}"/>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6" name="页脚占位符 5">
            <a:extLst>
              <a:ext uri="{FF2B5EF4-FFF2-40B4-BE49-F238E27FC236}">
                <a16:creationId xmlns:a16="http://schemas.microsoft.com/office/drawing/2014/main" id="{5A997369-FF07-4E62-B844-2D2A0F1889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177C2E-F700-4545-AAC6-765650B9DA29}"/>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231891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A50EF-CEDA-46E3-9E73-BE160B2C3C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D4858E-1795-4766-A0C1-BFAEA3A54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24FB70-A98C-455D-B158-6B4B82FF4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BDFF916-1ECB-4259-B300-3ECED7A01BC8}"/>
              </a:ext>
            </a:extLst>
          </p:cNvPr>
          <p:cNvSpPr>
            <a:spLocks noGrp="1"/>
          </p:cNvSpPr>
          <p:nvPr>
            <p:ph type="dt" sz="half" idx="10"/>
          </p:nvPr>
        </p:nvSpPr>
        <p:spPr/>
        <p:txBody>
          <a:bodyPr/>
          <a:lstStyle/>
          <a:p>
            <a:fld id="{61630E5E-F071-4540-A15A-E869DD9B3800}" type="datetimeFigureOut">
              <a:rPr lang="zh-CN" altLang="en-US" smtClean="0"/>
              <a:t>2019/12/11</a:t>
            </a:fld>
            <a:endParaRPr lang="zh-CN" altLang="en-US"/>
          </a:p>
        </p:txBody>
      </p:sp>
      <p:sp>
        <p:nvSpPr>
          <p:cNvPr id="6" name="页脚占位符 5">
            <a:extLst>
              <a:ext uri="{FF2B5EF4-FFF2-40B4-BE49-F238E27FC236}">
                <a16:creationId xmlns:a16="http://schemas.microsoft.com/office/drawing/2014/main" id="{5E8FAB12-2C33-4686-8A75-967D323A08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B82B41-D2D9-4EB0-8F91-0923806F37F7}"/>
              </a:ext>
            </a:extLst>
          </p:cNvPr>
          <p:cNvSpPr>
            <a:spLocks noGrp="1"/>
          </p:cNvSpPr>
          <p:nvPr>
            <p:ph type="sldNum" sz="quarter" idx="12"/>
          </p:nvPr>
        </p:nvSpPr>
        <p:spPr/>
        <p:txBody>
          <a:body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390891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7D36EC-0F8D-4E53-A483-7E25D3333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E470BE-DF77-4EDE-BA3B-8DA8948C7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409616-675B-4D7C-852F-15F7652C6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30E5E-F071-4540-A15A-E869DD9B3800}" type="datetimeFigureOut">
              <a:rPr lang="zh-CN" altLang="en-US" smtClean="0"/>
              <a:t>2019/12/11</a:t>
            </a:fld>
            <a:endParaRPr lang="zh-CN" altLang="en-US"/>
          </a:p>
        </p:txBody>
      </p:sp>
      <p:sp>
        <p:nvSpPr>
          <p:cNvPr id="5" name="页脚占位符 4">
            <a:extLst>
              <a:ext uri="{FF2B5EF4-FFF2-40B4-BE49-F238E27FC236}">
                <a16:creationId xmlns:a16="http://schemas.microsoft.com/office/drawing/2014/main" id="{61DB9606-B987-4922-B8CD-B82DF85CDC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5E9E41-459D-47CD-BE84-EF7890670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A294F-1D37-470B-A22D-9B6A926A5FCC}" type="slidenum">
              <a:rPr lang="zh-CN" altLang="en-US" smtClean="0"/>
              <a:t>‹#›</a:t>
            </a:fld>
            <a:endParaRPr lang="zh-CN" altLang="en-US"/>
          </a:p>
        </p:txBody>
      </p:sp>
    </p:spTree>
    <p:extLst>
      <p:ext uri="{BB962C8B-B14F-4D97-AF65-F5344CB8AC3E}">
        <p14:creationId xmlns:p14="http://schemas.microsoft.com/office/powerpoint/2010/main" val="92107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25D86-6FF3-486A-96FF-9265660B7682}"/>
              </a:ext>
            </a:extLst>
          </p:cNvPr>
          <p:cNvSpPr>
            <a:spLocks noGrp="1"/>
          </p:cNvSpPr>
          <p:nvPr>
            <p:ph type="ctrTitle"/>
          </p:nvPr>
        </p:nvSpPr>
        <p:spPr/>
        <p:txBody>
          <a:bodyPr/>
          <a:lstStyle/>
          <a:p>
            <a:r>
              <a:rPr lang="zh-CN" altLang="en-US" dirty="0"/>
              <a:t>第三讲  学术制度规范</a:t>
            </a:r>
          </a:p>
        </p:txBody>
      </p:sp>
      <p:sp>
        <p:nvSpPr>
          <p:cNvPr id="3" name="副标题 2">
            <a:extLst>
              <a:ext uri="{FF2B5EF4-FFF2-40B4-BE49-F238E27FC236}">
                <a16:creationId xmlns:a16="http://schemas.microsoft.com/office/drawing/2014/main" id="{73498365-0EDD-41A1-90DE-19D8E25235BF}"/>
              </a:ext>
            </a:extLst>
          </p:cNvPr>
          <p:cNvSpPr>
            <a:spLocks noGrp="1"/>
          </p:cNvSpPr>
          <p:nvPr>
            <p:ph type="subTitle" idx="1"/>
          </p:nvPr>
        </p:nvSpPr>
        <p:spPr/>
        <p:txBody>
          <a:bodyPr/>
          <a:lstStyle/>
          <a:p>
            <a:endParaRPr lang="en-US" altLang="zh-CN" dirty="0"/>
          </a:p>
          <a:p>
            <a:endParaRPr lang="en-US" altLang="zh-CN" dirty="0"/>
          </a:p>
          <a:p>
            <a:r>
              <a:rPr lang="zh-CN" altLang="en-US" sz="2800" dirty="0"/>
              <a:t>刘     朝</a:t>
            </a:r>
          </a:p>
        </p:txBody>
      </p:sp>
    </p:spTree>
    <p:extLst>
      <p:ext uri="{BB962C8B-B14F-4D97-AF65-F5344CB8AC3E}">
        <p14:creationId xmlns:p14="http://schemas.microsoft.com/office/powerpoint/2010/main" val="19029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F99DB-952A-4B10-984D-415E81E3F214}"/>
              </a:ext>
            </a:extLst>
          </p:cNvPr>
          <p:cNvSpPr>
            <a:spLocks noGrp="1"/>
          </p:cNvSpPr>
          <p:nvPr>
            <p:ph type="title"/>
          </p:nvPr>
        </p:nvSpPr>
        <p:spPr/>
        <p:txBody>
          <a:bodyPr/>
          <a:lstStyle/>
          <a:p>
            <a:r>
              <a:rPr lang="zh-CN" altLang="zh-CN" dirty="0"/>
              <a:t>学术制度规范类型</a:t>
            </a:r>
            <a:br>
              <a:rPr lang="zh-CN" altLang="zh-CN" dirty="0"/>
            </a:br>
            <a:endParaRPr lang="zh-CN" altLang="en-US" dirty="0"/>
          </a:p>
        </p:txBody>
      </p:sp>
      <p:sp>
        <p:nvSpPr>
          <p:cNvPr id="3" name="内容占位符 2">
            <a:extLst>
              <a:ext uri="{FF2B5EF4-FFF2-40B4-BE49-F238E27FC236}">
                <a16:creationId xmlns:a16="http://schemas.microsoft.com/office/drawing/2014/main" id="{AC0B9337-88EB-4998-85B0-D3EC4FC52FCC}"/>
              </a:ext>
            </a:extLst>
          </p:cNvPr>
          <p:cNvSpPr>
            <a:spLocks noGrp="1"/>
          </p:cNvSpPr>
          <p:nvPr>
            <p:ph idx="1"/>
          </p:nvPr>
        </p:nvSpPr>
        <p:spPr/>
        <p:txBody>
          <a:bodyPr/>
          <a:lstStyle/>
          <a:p>
            <a:pPr marL="0" indent="0">
              <a:lnSpc>
                <a:spcPct val="150000"/>
              </a:lnSpc>
              <a:buNone/>
            </a:pPr>
            <a:r>
              <a:rPr lang="zh-CN" altLang="en-US" dirty="0"/>
              <a:t>两大类 ：</a:t>
            </a:r>
            <a:endParaRPr lang="en-US" altLang="zh-CN" dirty="0"/>
          </a:p>
          <a:p>
            <a:pPr>
              <a:lnSpc>
                <a:spcPct val="150000"/>
              </a:lnSpc>
            </a:pPr>
            <a:r>
              <a:rPr lang="zh-CN" altLang="en-US" dirty="0"/>
              <a:t>法律法规</a:t>
            </a:r>
            <a:endParaRPr lang="en-US" altLang="zh-CN" dirty="0"/>
          </a:p>
          <a:p>
            <a:pPr>
              <a:lnSpc>
                <a:spcPct val="150000"/>
              </a:lnSpc>
            </a:pPr>
            <a:r>
              <a:rPr lang="zh-CN" altLang="en-US" dirty="0"/>
              <a:t>政策规章</a:t>
            </a:r>
          </a:p>
        </p:txBody>
      </p:sp>
    </p:spTree>
    <p:extLst>
      <p:ext uri="{BB962C8B-B14F-4D97-AF65-F5344CB8AC3E}">
        <p14:creationId xmlns:p14="http://schemas.microsoft.com/office/powerpoint/2010/main" val="208642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8855C-1646-48FA-A90F-DE84A4ECD284}"/>
              </a:ext>
            </a:extLst>
          </p:cNvPr>
          <p:cNvSpPr>
            <a:spLocks noGrp="1"/>
          </p:cNvSpPr>
          <p:nvPr>
            <p:ph type="title"/>
          </p:nvPr>
        </p:nvSpPr>
        <p:spPr>
          <a:xfrm>
            <a:off x="848138" y="365125"/>
            <a:ext cx="10505661" cy="854075"/>
          </a:xfrm>
        </p:spPr>
        <p:txBody>
          <a:bodyPr/>
          <a:lstStyle/>
          <a:p>
            <a:r>
              <a:rPr lang="zh-CN" altLang="en-US" dirty="0"/>
              <a:t>专利权的主体、权利归属及申请 </a:t>
            </a:r>
          </a:p>
        </p:txBody>
      </p:sp>
      <p:sp>
        <p:nvSpPr>
          <p:cNvPr id="3" name="内容占位符 2">
            <a:extLst>
              <a:ext uri="{FF2B5EF4-FFF2-40B4-BE49-F238E27FC236}">
                <a16:creationId xmlns:a16="http://schemas.microsoft.com/office/drawing/2014/main" id="{CDD3ECE2-9FB5-4D66-B25A-EC0DCF410035}"/>
              </a:ext>
            </a:extLst>
          </p:cNvPr>
          <p:cNvSpPr>
            <a:spLocks noGrp="1"/>
          </p:cNvSpPr>
          <p:nvPr>
            <p:ph idx="1"/>
          </p:nvPr>
        </p:nvSpPr>
        <p:spPr>
          <a:xfrm>
            <a:off x="742121" y="1623392"/>
            <a:ext cx="10611678" cy="4580076"/>
          </a:xfrm>
        </p:spPr>
        <p:txBody>
          <a:bodyPr>
            <a:normAutofit fontScale="92500"/>
          </a:bodyPr>
          <a:lstStyle/>
          <a:p>
            <a:pPr>
              <a:lnSpc>
                <a:spcPct val="150000"/>
              </a:lnSpc>
            </a:pPr>
            <a:r>
              <a:rPr lang="zh-CN" altLang="en-US" dirty="0"/>
              <a:t>发明人与设计人</a:t>
            </a:r>
          </a:p>
          <a:p>
            <a:pPr lvl="1">
              <a:lnSpc>
                <a:spcPct val="150000"/>
              </a:lnSpc>
            </a:pPr>
            <a:r>
              <a:rPr lang="zh-CN" altLang="en-US" dirty="0"/>
              <a:t>发明专利－－称为发明人</a:t>
            </a:r>
          </a:p>
          <a:p>
            <a:pPr lvl="1">
              <a:lnSpc>
                <a:spcPct val="150000"/>
              </a:lnSpc>
            </a:pPr>
            <a:r>
              <a:rPr lang="zh-CN" altLang="en-US" dirty="0"/>
              <a:t>实用新型专利和外观设计专利－－称为设计人  </a:t>
            </a:r>
          </a:p>
          <a:p>
            <a:pPr>
              <a:lnSpc>
                <a:spcPct val="150000"/>
              </a:lnSpc>
            </a:pPr>
            <a:r>
              <a:rPr lang="zh-CN" altLang="en-US" dirty="0"/>
              <a:t>  发明人和设计人必须是对发明创造的实质性特点作出创造性贡献的人。</a:t>
            </a:r>
          </a:p>
          <a:p>
            <a:pPr>
              <a:lnSpc>
                <a:spcPct val="150000"/>
              </a:lnSpc>
            </a:pPr>
            <a:r>
              <a:rPr lang="zh-CN" altLang="en-US" dirty="0"/>
              <a:t>  发明人或设计人只能是自然人，不能是法人或其他单位。</a:t>
            </a:r>
          </a:p>
          <a:p>
            <a:pPr>
              <a:lnSpc>
                <a:spcPct val="150000"/>
              </a:lnSpc>
            </a:pPr>
            <a:r>
              <a:rPr lang="zh-CN" altLang="en-US" dirty="0"/>
              <a:t>  发明人或设计人享有的权利包括署名权、获得奖励权和获得报酬权。署名权是一种人身权，不能转让、继承，永远归发明人所有。</a:t>
            </a:r>
          </a:p>
          <a:p>
            <a:pPr>
              <a:lnSpc>
                <a:spcPct val="150000"/>
              </a:lnSpc>
            </a:pPr>
            <a:endParaRPr lang="zh-CN" altLang="en-US" dirty="0"/>
          </a:p>
        </p:txBody>
      </p:sp>
    </p:spTree>
    <p:extLst>
      <p:ext uri="{BB962C8B-B14F-4D97-AF65-F5344CB8AC3E}">
        <p14:creationId xmlns:p14="http://schemas.microsoft.com/office/powerpoint/2010/main" val="285761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AFD06-9704-4A2B-8F88-E5CBF8F8DC53}"/>
              </a:ext>
            </a:extLst>
          </p:cNvPr>
          <p:cNvSpPr>
            <a:spLocks noGrp="1"/>
          </p:cNvSpPr>
          <p:nvPr>
            <p:ph type="title"/>
          </p:nvPr>
        </p:nvSpPr>
        <p:spPr/>
        <p:txBody>
          <a:bodyPr>
            <a:normAutofit fontScale="90000"/>
          </a:bodyPr>
          <a:lstStyle/>
          <a:p>
            <a:pPr>
              <a:lnSpc>
                <a:spcPct val="150000"/>
              </a:lnSpc>
            </a:pPr>
            <a:r>
              <a:rPr lang="zh-CN" altLang="en-US" dirty="0"/>
              <a:t>． 共同发明人或共同设计人</a:t>
            </a:r>
            <a:br>
              <a:rPr lang="zh-CN" altLang="en-US" dirty="0"/>
            </a:br>
            <a:endParaRPr lang="zh-CN" altLang="en-US" dirty="0"/>
          </a:p>
        </p:txBody>
      </p:sp>
      <p:sp>
        <p:nvSpPr>
          <p:cNvPr id="3" name="内容占位符 2">
            <a:extLst>
              <a:ext uri="{FF2B5EF4-FFF2-40B4-BE49-F238E27FC236}">
                <a16:creationId xmlns:a16="http://schemas.microsoft.com/office/drawing/2014/main" id="{ABD532E1-1901-4989-9619-1A6E050DF218}"/>
              </a:ext>
            </a:extLst>
          </p:cNvPr>
          <p:cNvSpPr>
            <a:spLocks noGrp="1"/>
          </p:cNvSpPr>
          <p:nvPr>
            <p:ph idx="1"/>
          </p:nvPr>
        </p:nvSpPr>
        <p:spPr/>
        <p:txBody>
          <a:bodyPr/>
          <a:lstStyle/>
          <a:p>
            <a:pPr>
              <a:lnSpc>
                <a:spcPct val="150000"/>
              </a:lnSpc>
            </a:pPr>
            <a:r>
              <a:rPr lang="zh-CN" altLang="en-US" dirty="0"/>
              <a:t>发明创造是由二人或二人以上共同完成的，这些人就互为共同发明人或共同设计人。</a:t>
            </a:r>
          </a:p>
          <a:p>
            <a:pPr>
              <a:lnSpc>
                <a:spcPct val="150000"/>
              </a:lnSpc>
            </a:pPr>
            <a:r>
              <a:rPr lang="zh-CN" altLang="en-US" dirty="0"/>
              <a:t>判断共同发明人或共同设计人的标准也是看其是否对发明创造的实质性特点作出了创造性的贡献。</a:t>
            </a:r>
          </a:p>
          <a:p>
            <a:pPr>
              <a:lnSpc>
                <a:spcPct val="150000"/>
              </a:lnSpc>
            </a:pPr>
            <a:r>
              <a:rPr lang="zh-CN" altLang="en-US" dirty="0"/>
              <a:t>共同发明人或共同设计人的权利和义务是相等的，排名前后没有本质上的区别。</a:t>
            </a:r>
          </a:p>
          <a:p>
            <a:pPr>
              <a:lnSpc>
                <a:spcPct val="150000"/>
              </a:lnSpc>
            </a:pPr>
            <a:endParaRPr lang="zh-CN" altLang="en-US" dirty="0"/>
          </a:p>
        </p:txBody>
      </p:sp>
    </p:spTree>
    <p:extLst>
      <p:ext uri="{BB962C8B-B14F-4D97-AF65-F5344CB8AC3E}">
        <p14:creationId xmlns:p14="http://schemas.microsoft.com/office/powerpoint/2010/main" val="162071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9242F-8B21-48E0-B200-E5CE9B74D91A}"/>
              </a:ext>
            </a:extLst>
          </p:cNvPr>
          <p:cNvSpPr>
            <a:spLocks noGrp="1"/>
          </p:cNvSpPr>
          <p:nvPr>
            <p:ph type="title"/>
          </p:nvPr>
        </p:nvSpPr>
        <p:spPr/>
        <p:txBody>
          <a:bodyPr>
            <a:normAutofit fontScale="90000"/>
          </a:bodyPr>
          <a:lstStyle/>
          <a:p>
            <a:pPr>
              <a:lnSpc>
                <a:spcPct val="150000"/>
              </a:lnSpc>
            </a:pPr>
            <a:r>
              <a:rPr lang="zh-CN" altLang="en-US" dirty="0"/>
              <a:t>专利申请人</a:t>
            </a:r>
            <a:br>
              <a:rPr lang="zh-CN" altLang="en-US" dirty="0"/>
            </a:br>
            <a:endParaRPr lang="zh-CN" altLang="en-US" dirty="0"/>
          </a:p>
        </p:txBody>
      </p:sp>
      <p:sp>
        <p:nvSpPr>
          <p:cNvPr id="3" name="内容占位符 2">
            <a:extLst>
              <a:ext uri="{FF2B5EF4-FFF2-40B4-BE49-F238E27FC236}">
                <a16:creationId xmlns:a16="http://schemas.microsoft.com/office/drawing/2014/main" id="{DDDBD385-1247-4B02-A9A2-627B4117C3A4}"/>
              </a:ext>
            </a:extLst>
          </p:cNvPr>
          <p:cNvSpPr>
            <a:spLocks noGrp="1"/>
          </p:cNvSpPr>
          <p:nvPr>
            <p:ph idx="1"/>
          </p:nvPr>
        </p:nvSpPr>
        <p:spPr/>
        <p:txBody>
          <a:bodyPr>
            <a:normAutofit lnSpcReduction="10000"/>
          </a:bodyPr>
          <a:lstStyle/>
          <a:p>
            <a:pPr>
              <a:lnSpc>
                <a:spcPct val="150000"/>
              </a:lnSpc>
            </a:pPr>
            <a:r>
              <a:rPr lang="zh-CN" altLang="en-US" dirty="0"/>
              <a:t>职务发明 －－发明人所在单位为申请人</a:t>
            </a:r>
          </a:p>
          <a:p>
            <a:pPr>
              <a:lnSpc>
                <a:spcPct val="150000"/>
              </a:lnSpc>
            </a:pPr>
            <a:r>
              <a:rPr lang="zh-CN" altLang="en-US" dirty="0"/>
              <a:t>           －－对主要是利用单位物质技术条件的发明创造，发明人可以和单位约定申请人</a:t>
            </a:r>
          </a:p>
          <a:p>
            <a:pPr>
              <a:lnSpc>
                <a:spcPct val="150000"/>
              </a:lnSpc>
            </a:pPr>
            <a:r>
              <a:rPr lang="zh-CN" altLang="en-US" dirty="0"/>
              <a:t>非职务发明－－发明人或设计人为申请人</a:t>
            </a:r>
          </a:p>
          <a:p>
            <a:pPr>
              <a:lnSpc>
                <a:spcPct val="150000"/>
              </a:lnSpc>
            </a:pPr>
            <a:r>
              <a:rPr lang="zh-CN" altLang="en-US" dirty="0"/>
              <a:t>委托发明  －－合同约定</a:t>
            </a:r>
            <a:r>
              <a:rPr lang="en-US" altLang="zh-CN" dirty="0"/>
              <a:t>, </a:t>
            </a:r>
            <a:r>
              <a:rPr lang="zh-CN" altLang="en-US" dirty="0"/>
              <a:t>无约定归完成方</a:t>
            </a:r>
          </a:p>
          <a:p>
            <a:pPr>
              <a:lnSpc>
                <a:spcPct val="150000"/>
              </a:lnSpc>
            </a:pPr>
            <a:r>
              <a:rPr lang="zh-CN" altLang="en-US" dirty="0"/>
              <a:t>合作发明   －－共同申请或合同约定</a:t>
            </a:r>
          </a:p>
          <a:p>
            <a:pPr>
              <a:lnSpc>
                <a:spcPct val="150000"/>
              </a:lnSpc>
            </a:pPr>
            <a:endParaRPr lang="zh-CN" altLang="en-US" dirty="0"/>
          </a:p>
        </p:txBody>
      </p:sp>
    </p:spTree>
    <p:extLst>
      <p:ext uri="{BB962C8B-B14F-4D97-AF65-F5344CB8AC3E}">
        <p14:creationId xmlns:p14="http://schemas.microsoft.com/office/powerpoint/2010/main" val="305236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480F4-164C-411F-B5B9-724C257D765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97B7954D-5184-459A-95DD-EA7800425758}"/>
              </a:ext>
            </a:extLst>
          </p:cNvPr>
          <p:cNvSpPr>
            <a:spLocks noGrp="1"/>
          </p:cNvSpPr>
          <p:nvPr>
            <p:ph idx="1"/>
          </p:nvPr>
        </p:nvSpPr>
        <p:spPr>
          <a:xfrm>
            <a:off x="695739" y="848139"/>
            <a:ext cx="10658061" cy="5328824"/>
          </a:xfrm>
        </p:spPr>
        <p:txBody>
          <a:bodyPr>
            <a:normAutofit lnSpcReduction="10000"/>
          </a:bodyPr>
          <a:lstStyle/>
          <a:p>
            <a:pPr>
              <a:lnSpc>
                <a:spcPct val="150000"/>
              </a:lnSpc>
            </a:pPr>
            <a:r>
              <a:rPr lang="zh-CN" altLang="en-US" dirty="0"/>
              <a:t>执行本单位的任务或者主要是利用本单位的物质技术条件所完成的发明创造为职务发明创造。职务发明创造申请专利的权利属于该单位；申请被批准后，该单位为专利权人。</a:t>
            </a:r>
            <a:endParaRPr lang="en-US" altLang="zh-CN" dirty="0"/>
          </a:p>
          <a:p>
            <a:pPr>
              <a:lnSpc>
                <a:spcPct val="150000"/>
              </a:lnSpc>
            </a:pPr>
            <a:r>
              <a:rPr lang="zh-CN" altLang="en-US" dirty="0"/>
              <a:t>  非职务发明创造，申请专利的权利属于发明人或者设计人；申请被批准后，该发明人或者设计人为专利权人。</a:t>
            </a:r>
            <a:br>
              <a:rPr lang="zh-CN" altLang="en-US" dirty="0"/>
            </a:br>
            <a:r>
              <a:rPr lang="zh-CN" altLang="en-US" dirty="0"/>
              <a:t>    利用本单位的物质技术条件所完成的发明创造，单位与发明人或者设计人订有合同，对申请专利的权利和专利权的归属作出约定的，从其约定。 </a:t>
            </a:r>
          </a:p>
          <a:p>
            <a:pPr>
              <a:lnSpc>
                <a:spcPct val="150000"/>
              </a:lnSpc>
            </a:pPr>
            <a:endParaRPr lang="zh-CN" altLang="en-US" dirty="0"/>
          </a:p>
        </p:txBody>
      </p:sp>
    </p:spTree>
    <p:extLst>
      <p:ext uri="{BB962C8B-B14F-4D97-AF65-F5344CB8AC3E}">
        <p14:creationId xmlns:p14="http://schemas.microsoft.com/office/powerpoint/2010/main" val="385863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61B86-E58B-4F81-81DE-704D4FDD4A1A}"/>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91F78E1-CA32-44A8-A3DD-5F789DE424FC}"/>
              </a:ext>
            </a:extLst>
          </p:cNvPr>
          <p:cNvSpPr>
            <a:spLocks noGrp="1"/>
          </p:cNvSpPr>
          <p:nvPr>
            <p:ph idx="1"/>
          </p:nvPr>
        </p:nvSpPr>
        <p:spPr>
          <a:xfrm>
            <a:off x="490330" y="642730"/>
            <a:ext cx="10863470" cy="5534233"/>
          </a:xfrm>
        </p:spPr>
        <p:txBody>
          <a:bodyPr>
            <a:normAutofit fontScale="92500" lnSpcReduction="10000"/>
          </a:bodyPr>
          <a:lstStyle/>
          <a:p>
            <a:pPr>
              <a:lnSpc>
                <a:spcPct val="150000"/>
              </a:lnSpc>
            </a:pPr>
            <a:r>
              <a:rPr lang="en-US" altLang="zh-CN" dirty="0"/>
              <a:t>《</a:t>
            </a:r>
            <a:r>
              <a:rPr lang="zh-CN" altLang="en-US" dirty="0"/>
              <a:t>专利法实施细则</a:t>
            </a:r>
            <a:r>
              <a:rPr lang="en-US" altLang="zh-CN" dirty="0"/>
              <a:t>》</a:t>
            </a:r>
            <a:r>
              <a:rPr lang="zh-CN" altLang="en-US" dirty="0"/>
              <a:t>：</a:t>
            </a:r>
          </a:p>
          <a:p>
            <a:pPr>
              <a:lnSpc>
                <a:spcPct val="150000"/>
              </a:lnSpc>
            </a:pPr>
            <a:r>
              <a:rPr lang="zh-CN" altLang="en-US" dirty="0"/>
              <a:t>     “专利法第六条所称执行本单位的任务所完成的职务发明创造，是指：（一）在本职工作中作出的发明创造；（二）履行本单位交付的本职工作之外的任务所作出的发明创造；（三）退休、调离原单位后或者劳动、人事关系终止后</a:t>
            </a:r>
            <a:r>
              <a:rPr lang="en-US" altLang="zh-CN" dirty="0"/>
              <a:t>1</a:t>
            </a:r>
            <a:r>
              <a:rPr lang="zh-CN" altLang="en-US" dirty="0"/>
              <a:t>年内作出的，与其在原单位承担的本职工作或者原单位分配的任务有关的发明创造。 </a:t>
            </a:r>
          </a:p>
          <a:p>
            <a:pPr>
              <a:lnSpc>
                <a:spcPct val="150000"/>
              </a:lnSpc>
            </a:pPr>
            <a:r>
              <a:rPr lang="zh-CN" altLang="en-US" dirty="0"/>
              <a:t>　　专利法第六条所称本单位，包括临时工作单位；专利法第六条所称本单位的物质技术条件，是指本单位的资金、设备、零部件、原材料或者不对外公开的技术资料等。”</a:t>
            </a:r>
          </a:p>
          <a:p>
            <a:pPr>
              <a:lnSpc>
                <a:spcPct val="150000"/>
              </a:lnSpc>
            </a:pPr>
            <a:endParaRPr lang="zh-CN" altLang="en-US" dirty="0"/>
          </a:p>
        </p:txBody>
      </p:sp>
    </p:spTree>
    <p:extLst>
      <p:ext uri="{BB962C8B-B14F-4D97-AF65-F5344CB8AC3E}">
        <p14:creationId xmlns:p14="http://schemas.microsoft.com/office/powerpoint/2010/main" val="110586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65B2B-CFF5-480C-8F5D-2F276A397A2F}"/>
              </a:ext>
            </a:extLst>
          </p:cNvPr>
          <p:cNvSpPr>
            <a:spLocks noGrp="1"/>
          </p:cNvSpPr>
          <p:nvPr>
            <p:ph type="title"/>
          </p:nvPr>
        </p:nvSpPr>
        <p:spPr/>
        <p:txBody>
          <a:bodyPr/>
          <a:lstStyle/>
          <a:p>
            <a:r>
              <a:rPr lang="zh-CN" altLang="en-US" dirty="0"/>
              <a:t>职务发明与非职务发明</a:t>
            </a:r>
          </a:p>
        </p:txBody>
      </p:sp>
      <p:sp>
        <p:nvSpPr>
          <p:cNvPr id="3" name="内容占位符 2">
            <a:extLst>
              <a:ext uri="{FF2B5EF4-FFF2-40B4-BE49-F238E27FC236}">
                <a16:creationId xmlns:a16="http://schemas.microsoft.com/office/drawing/2014/main" id="{04DD6D74-0A69-47BE-B1FC-B1A3F527E795}"/>
              </a:ext>
            </a:extLst>
          </p:cNvPr>
          <p:cNvSpPr>
            <a:spLocks noGrp="1"/>
          </p:cNvSpPr>
          <p:nvPr>
            <p:ph idx="1"/>
          </p:nvPr>
        </p:nvSpPr>
        <p:spPr/>
        <p:txBody>
          <a:bodyPr/>
          <a:lstStyle/>
          <a:p>
            <a:r>
              <a:rPr lang="zh-CN" altLang="en-US" dirty="0"/>
              <a:t>执行本单位的任务或者主要是利用本单位的物质技术条件所完成的发明创造为职务发明创造。</a:t>
            </a:r>
          </a:p>
          <a:p>
            <a:endParaRPr lang="zh-CN" altLang="en-US" dirty="0"/>
          </a:p>
          <a:p>
            <a:r>
              <a:rPr lang="zh-CN" altLang="en-US" dirty="0"/>
              <a:t>执行本单位的任务可以分为三种情况：</a:t>
            </a:r>
          </a:p>
          <a:p>
            <a:r>
              <a:rPr lang="zh-CN" altLang="en-US" dirty="0"/>
              <a:t>   １）属于本职工作范围内的发明创造。</a:t>
            </a:r>
          </a:p>
          <a:p>
            <a:r>
              <a:rPr lang="zh-CN" altLang="en-US" dirty="0"/>
              <a:t>   ２）履行本单位交付的本职工作之外的任务所作出的发明创造。</a:t>
            </a:r>
          </a:p>
          <a:p>
            <a:r>
              <a:rPr lang="zh-CN" altLang="en-US" dirty="0"/>
              <a:t>   ３）退职、退休或者调动工作后一年内作出的，与其在原单位承担的本职工或者分配的任务有关的发明创造。</a:t>
            </a:r>
          </a:p>
          <a:p>
            <a:endParaRPr lang="zh-CN" altLang="en-US" dirty="0"/>
          </a:p>
        </p:txBody>
      </p:sp>
    </p:spTree>
    <p:extLst>
      <p:ext uri="{BB962C8B-B14F-4D97-AF65-F5344CB8AC3E}">
        <p14:creationId xmlns:p14="http://schemas.microsoft.com/office/powerpoint/2010/main" val="418981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324D8-A721-44C3-8FCF-8B92103B3E1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4E06660-512B-42F7-AD97-0B823B09517B}"/>
              </a:ext>
            </a:extLst>
          </p:cNvPr>
          <p:cNvSpPr>
            <a:spLocks noGrp="1"/>
          </p:cNvSpPr>
          <p:nvPr>
            <p:ph idx="1"/>
          </p:nvPr>
        </p:nvSpPr>
        <p:spPr/>
        <p:txBody>
          <a:bodyPr/>
          <a:lstStyle/>
          <a:p>
            <a:r>
              <a:rPr lang="zh-CN" altLang="en-US" dirty="0"/>
              <a:t>“主要是利用本单位的物质条件”可作如下理解：      </a:t>
            </a:r>
          </a:p>
          <a:p>
            <a:r>
              <a:rPr lang="zh-CN" altLang="en-US" dirty="0"/>
              <a:t>物质条件是指资金、设备、零部件、原料或者不对外公开的技术资料等。其中不对外公开的技术资料包括技术档案、设计图纸、新技术信息等。</a:t>
            </a:r>
          </a:p>
          <a:p>
            <a:r>
              <a:rPr lang="zh-CN" altLang="en-US" dirty="0"/>
              <a:t>对上述物质条件的利用，应当是完成发明创造所不可缺少的。少量的利用或者对发明创造的完成没有实质帮助的利用，不应算作利用了单位的物质条件。</a:t>
            </a:r>
          </a:p>
          <a:p>
            <a:r>
              <a:rPr lang="zh-CN" altLang="en-US" dirty="0"/>
              <a:t>利用本单位的物质技术条件所完成的发明创造，单位和发明人可以约定权属</a:t>
            </a:r>
          </a:p>
          <a:p>
            <a:endParaRPr lang="zh-CN" altLang="en-US" dirty="0"/>
          </a:p>
        </p:txBody>
      </p:sp>
    </p:spTree>
    <p:extLst>
      <p:ext uri="{BB962C8B-B14F-4D97-AF65-F5344CB8AC3E}">
        <p14:creationId xmlns:p14="http://schemas.microsoft.com/office/powerpoint/2010/main" val="342424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2F4AF-F9A2-4160-9EB3-CA4DB5EFA949}"/>
              </a:ext>
            </a:extLst>
          </p:cNvPr>
          <p:cNvSpPr>
            <a:spLocks noGrp="1"/>
          </p:cNvSpPr>
          <p:nvPr>
            <p:ph type="title"/>
          </p:nvPr>
        </p:nvSpPr>
        <p:spPr/>
        <p:txBody>
          <a:bodyPr/>
          <a:lstStyle/>
          <a:p>
            <a:r>
              <a:rPr lang="zh-CN" altLang="en-US" dirty="0"/>
              <a:t>委托发明与合作发明</a:t>
            </a:r>
          </a:p>
        </p:txBody>
      </p:sp>
      <p:sp>
        <p:nvSpPr>
          <p:cNvPr id="3" name="内容占位符 2">
            <a:extLst>
              <a:ext uri="{FF2B5EF4-FFF2-40B4-BE49-F238E27FC236}">
                <a16:creationId xmlns:a16="http://schemas.microsoft.com/office/drawing/2014/main" id="{561EEBD3-12EB-4597-9713-46AC897CAB67}"/>
              </a:ext>
            </a:extLst>
          </p:cNvPr>
          <p:cNvSpPr>
            <a:spLocks noGrp="1"/>
          </p:cNvSpPr>
          <p:nvPr>
            <p:ph idx="1"/>
          </p:nvPr>
        </p:nvSpPr>
        <p:spPr/>
        <p:txBody>
          <a:bodyPr/>
          <a:lstStyle/>
          <a:p>
            <a:r>
              <a:rPr lang="zh-CN" altLang="en-US" dirty="0"/>
              <a:t> 两个以上单位或者个人合作完成的发明创造、一个单位或者个人接受其他单位或者个人委托所完成的发明创造，除另有协议的以外，申请专利的权利属于完成或者共同完成的单位或者个人；申请被批准后，申请的单位或者个人为专利权人。</a:t>
            </a:r>
          </a:p>
          <a:p>
            <a:endParaRPr lang="zh-CN" altLang="en-US" dirty="0"/>
          </a:p>
          <a:p>
            <a:r>
              <a:rPr lang="zh-CN" altLang="en-US" dirty="0"/>
              <a:t>委托发明：依协议，无协议归完成方</a:t>
            </a:r>
          </a:p>
          <a:p>
            <a:r>
              <a:rPr lang="zh-CN" altLang="en-US" dirty="0"/>
              <a:t>合作 发明：依协议，无协议归共同完成方</a:t>
            </a:r>
          </a:p>
          <a:p>
            <a:endParaRPr lang="zh-CN" altLang="en-US" dirty="0"/>
          </a:p>
          <a:p>
            <a:endParaRPr lang="zh-CN" altLang="en-US" dirty="0"/>
          </a:p>
        </p:txBody>
      </p:sp>
    </p:spTree>
    <p:extLst>
      <p:ext uri="{BB962C8B-B14F-4D97-AF65-F5344CB8AC3E}">
        <p14:creationId xmlns:p14="http://schemas.microsoft.com/office/powerpoint/2010/main" val="495141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CCEE7-C92E-4918-BCE9-B016EF1BAE41}"/>
              </a:ext>
            </a:extLst>
          </p:cNvPr>
          <p:cNvSpPr>
            <a:spLocks noGrp="1"/>
          </p:cNvSpPr>
          <p:nvPr>
            <p:ph type="title"/>
          </p:nvPr>
        </p:nvSpPr>
        <p:spPr/>
        <p:txBody>
          <a:bodyPr/>
          <a:lstStyle/>
          <a:p>
            <a:r>
              <a:rPr lang="zh-CN" altLang="en-US" dirty="0"/>
              <a:t>著作权保护的主体</a:t>
            </a:r>
          </a:p>
        </p:txBody>
      </p:sp>
      <p:sp>
        <p:nvSpPr>
          <p:cNvPr id="3" name="内容占位符 2">
            <a:extLst>
              <a:ext uri="{FF2B5EF4-FFF2-40B4-BE49-F238E27FC236}">
                <a16:creationId xmlns:a16="http://schemas.microsoft.com/office/drawing/2014/main" id="{96A93655-2136-4E4B-9DFC-4675CD3F7C1B}"/>
              </a:ext>
            </a:extLst>
          </p:cNvPr>
          <p:cNvSpPr>
            <a:spLocks noGrp="1"/>
          </p:cNvSpPr>
          <p:nvPr>
            <p:ph idx="1"/>
          </p:nvPr>
        </p:nvSpPr>
        <p:spPr/>
        <p:txBody>
          <a:bodyPr>
            <a:normAutofit fontScale="92500" lnSpcReduction="10000"/>
          </a:bodyPr>
          <a:lstStyle/>
          <a:p>
            <a:r>
              <a:rPr lang="zh-CN" altLang="en-US" dirty="0"/>
              <a:t>作品是由作者创作的。</a:t>
            </a:r>
          </a:p>
          <a:p>
            <a:r>
              <a:rPr lang="zh-CN" altLang="en-US" dirty="0"/>
              <a:t>构成作者的条件应当是：</a:t>
            </a:r>
          </a:p>
          <a:p>
            <a:r>
              <a:rPr lang="zh-CN" altLang="en-US" dirty="0"/>
              <a:t>具有创作能力；有创作行为；</a:t>
            </a:r>
          </a:p>
          <a:p>
            <a:r>
              <a:rPr lang="zh-CN" altLang="en-US" dirty="0"/>
              <a:t>完成了符合法律规定意义上的创作成果。</a:t>
            </a:r>
          </a:p>
          <a:p>
            <a:r>
              <a:rPr lang="zh-CN" altLang="en-US" dirty="0"/>
              <a:t>作者所具有的创作能力不受年龄的限制，学龄前儿童，尽管不具备一般的民事能力，但一经作品完成，即享有著作权，可以在作品上署名。</a:t>
            </a:r>
          </a:p>
          <a:p>
            <a:r>
              <a:rPr lang="zh-CN" altLang="en-US" dirty="0"/>
              <a:t>在作者的条件中，最主要的是对于作品付出了独创性劳动。</a:t>
            </a:r>
          </a:p>
          <a:p>
            <a:r>
              <a:rPr lang="zh-CN" altLang="en-US" dirty="0"/>
              <a:t>这种独创性劳动是指从作品的立意、构思、编排以及将其表现于某种形式，都包含了作者的劳动，反映了作者的思想，而那种只对作品提出某些修改意见，或加进某些自己的观点的人，不能成为著作权人。 </a:t>
            </a:r>
          </a:p>
        </p:txBody>
      </p:sp>
    </p:spTree>
    <p:extLst>
      <p:ext uri="{BB962C8B-B14F-4D97-AF65-F5344CB8AC3E}">
        <p14:creationId xmlns:p14="http://schemas.microsoft.com/office/powerpoint/2010/main" val="205625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F2416-D7DC-43F3-8CD5-7029DD276FA1}"/>
              </a:ext>
            </a:extLst>
          </p:cNvPr>
          <p:cNvSpPr>
            <a:spLocks noGrp="1"/>
          </p:cNvSpPr>
          <p:nvPr>
            <p:ph type="title"/>
          </p:nvPr>
        </p:nvSpPr>
        <p:spPr/>
        <p:txBody>
          <a:bodyPr/>
          <a:lstStyle/>
          <a:p>
            <a:pPr>
              <a:lnSpc>
                <a:spcPct val="150000"/>
              </a:lnSpc>
            </a:pPr>
            <a:r>
              <a:rPr lang="zh-CN" altLang="en-US" dirty="0"/>
              <a:t>提纲</a:t>
            </a:r>
          </a:p>
        </p:txBody>
      </p:sp>
      <p:sp>
        <p:nvSpPr>
          <p:cNvPr id="3" name="内容占位符 2">
            <a:extLst>
              <a:ext uri="{FF2B5EF4-FFF2-40B4-BE49-F238E27FC236}">
                <a16:creationId xmlns:a16="http://schemas.microsoft.com/office/drawing/2014/main" id="{B5072E4D-D320-401D-BD02-24B7DD740029}"/>
              </a:ext>
            </a:extLst>
          </p:cNvPr>
          <p:cNvSpPr>
            <a:spLocks noGrp="1"/>
          </p:cNvSpPr>
          <p:nvPr>
            <p:ph idx="1"/>
          </p:nvPr>
        </p:nvSpPr>
        <p:spPr/>
        <p:txBody>
          <a:bodyPr/>
          <a:lstStyle/>
          <a:p>
            <a:pPr lvl="0">
              <a:lnSpc>
                <a:spcPct val="150000"/>
              </a:lnSpc>
            </a:pPr>
            <a:r>
              <a:rPr lang="zh-CN" altLang="en-US" dirty="0"/>
              <a:t>案例</a:t>
            </a:r>
            <a:endParaRPr lang="en-US" altLang="zh-CN" dirty="0"/>
          </a:p>
          <a:p>
            <a:pPr lvl="0">
              <a:lnSpc>
                <a:spcPct val="150000"/>
              </a:lnSpc>
            </a:pPr>
            <a:r>
              <a:rPr lang="zh-CN" altLang="zh-CN" dirty="0"/>
              <a:t>各国应对学术不端行为的举措</a:t>
            </a:r>
            <a:endParaRPr lang="en-US" altLang="zh-CN" dirty="0"/>
          </a:p>
          <a:p>
            <a:pPr lvl="0">
              <a:lnSpc>
                <a:spcPct val="150000"/>
              </a:lnSpc>
            </a:pPr>
            <a:r>
              <a:rPr lang="zh-CN" altLang="zh-CN" dirty="0"/>
              <a:t>学术制度规范演进</a:t>
            </a:r>
          </a:p>
          <a:p>
            <a:pPr lvl="0">
              <a:lnSpc>
                <a:spcPct val="150000"/>
              </a:lnSpc>
            </a:pPr>
            <a:r>
              <a:rPr lang="zh-CN" altLang="zh-CN" dirty="0"/>
              <a:t>学术制度规范类型</a:t>
            </a:r>
          </a:p>
          <a:p>
            <a:pPr>
              <a:lnSpc>
                <a:spcPct val="150000"/>
              </a:lnSpc>
            </a:pPr>
            <a:endParaRPr lang="zh-CN" altLang="en-US" dirty="0"/>
          </a:p>
        </p:txBody>
      </p:sp>
    </p:spTree>
    <p:extLst>
      <p:ext uri="{BB962C8B-B14F-4D97-AF65-F5344CB8AC3E}">
        <p14:creationId xmlns:p14="http://schemas.microsoft.com/office/powerpoint/2010/main" val="289916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00487-CEF2-401F-90D5-46F5DCD4E6A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2ADDC8E-CBD5-42B8-8697-232AE9C3762C}"/>
              </a:ext>
            </a:extLst>
          </p:cNvPr>
          <p:cNvSpPr>
            <a:spLocks noGrp="1"/>
          </p:cNvSpPr>
          <p:nvPr>
            <p:ph idx="1"/>
          </p:nvPr>
        </p:nvSpPr>
        <p:spPr/>
        <p:txBody>
          <a:bodyPr>
            <a:normAutofit lnSpcReduction="10000"/>
          </a:bodyPr>
          <a:lstStyle/>
          <a:p>
            <a:r>
              <a:rPr lang="zh-CN" altLang="en-US" dirty="0"/>
              <a:t>自然人作者</a:t>
            </a:r>
          </a:p>
          <a:p>
            <a:r>
              <a:rPr lang="zh-CN" altLang="en-US" dirty="0"/>
              <a:t> 自然人作者可分为单独作者和合作作者。</a:t>
            </a:r>
          </a:p>
          <a:p>
            <a:r>
              <a:rPr lang="zh-CN" altLang="en-US" dirty="0"/>
              <a:t> 合作作者署名的顺序不影响权利的取得和行使。</a:t>
            </a:r>
          </a:p>
          <a:p>
            <a:r>
              <a:rPr lang="zh-CN" altLang="en-US" dirty="0"/>
              <a:t>法人或者其他组织</a:t>
            </a:r>
          </a:p>
          <a:p>
            <a:r>
              <a:rPr lang="zh-CN" altLang="en-US" dirty="0"/>
              <a:t> 由法人或其他组织主持，代表法人或其他组织意志创作，并由法人或其他组织承担责任的作品，法人或其他组织视为作者。</a:t>
            </a:r>
          </a:p>
          <a:p>
            <a:r>
              <a:rPr lang="zh-CN" altLang="en-US" dirty="0"/>
              <a:t> 一般情况下在作品上署名的是作者，享有著作权。</a:t>
            </a:r>
          </a:p>
          <a:p>
            <a:r>
              <a:rPr lang="zh-CN" altLang="en-US" dirty="0"/>
              <a:t>在认定作者时，以作品署名为依据，无相反证明，不能否定作者，也就是说，任何人要否定已署名的作者，必须提供证据，而不由署名者自己证明。</a:t>
            </a:r>
          </a:p>
          <a:p>
            <a:endParaRPr lang="zh-CN" altLang="en-US" dirty="0"/>
          </a:p>
          <a:p>
            <a:endParaRPr lang="zh-CN" altLang="en-US" dirty="0"/>
          </a:p>
        </p:txBody>
      </p:sp>
    </p:spTree>
    <p:extLst>
      <p:ext uri="{BB962C8B-B14F-4D97-AF65-F5344CB8AC3E}">
        <p14:creationId xmlns:p14="http://schemas.microsoft.com/office/powerpoint/2010/main" val="3376755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D0F22-04E1-4ED1-82F6-37A737186333}"/>
              </a:ext>
            </a:extLst>
          </p:cNvPr>
          <p:cNvSpPr>
            <a:spLocks noGrp="1"/>
          </p:cNvSpPr>
          <p:nvPr>
            <p:ph type="title"/>
          </p:nvPr>
        </p:nvSpPr>
        <p:spPr/>
        <p:txBody>
          <a:bodyPr/>
          <a:lstStyle/>
          <a:p>
            <a:r>
              <a:rPr lang="zh-CN" altLang="en-US" dirty="0"/>
              <a:t>著作权的归属</a:t>
            </a:r>
          </a:p>
        </p:txBody>
      </p:sp>
      <p:sp>
        <p:nvSpPr>
          <p:cNvPr id="3" name="内容占位符 2">
            <a:extLst>
              <a:ext uri="{FF2B5EF4-FFF2-40B4-BE49-F238E27FC236}">
                <a16:creationId xmlns:a16="http://schemas.microsoft.com/office/drawing/2014/main" id="{DCCB1CD6-BE2C-41ED-AC5A-CC95E0DC967A}"/>
              </a:ext>
            </a:extLst>
          </p:cNvPr>
          <p:cNvSpPr>
            <a:spLocks noGrp="1"/>
          </p:cNvSpPr>
          <p:nvPr>
            <p:ph idx="1"/>
          </p:nvPr>
        </p:nvSpPr>
        <p:spPr/>
        <p:txBody>
          <a:bodyPr>
            <a:normAutofit lnSpcReduction="10000"/>
          </a:bodyPr>
          <a:lstStyle/>
          <a:p>
            <a:r>
              <a:rPr lang="zh-CN" altLang="en-US" dirty="0"/>
              <a:t>（</a:t>
            </a:r>
            <a:r>
              <a:rPr lang="en-US" altLang="zh-CN" dirty="0"/>
              <a:t>1</a:t>
            </a:r>
            <a:r>
              <a:rPr lang="zh-CN" altLang="en-US" dirty="0"/>
              <a:t>）著作权属于作者－－原始取得</a:t>
            </a:r>
          </a:p>
          <a:p>
            <a:r>
              <a:rPr lang="en-US" altLang="zh-CN" dirty="0"/>
              <a:t>1</a:t>
            </a:r>
            <a:r>
              <a:rPr lang="zh-CN" altLang="en-US" dirty="0"/>
              <a:t>、法人或非法人单位作品</a:t>
            </a:r>
          </a:p>
          <a:p>
            <a:r>
              <a:rPr lang="en-US" altLang="zh-CN" dirty="0"/>
              <a:t>2</a:t>
            </a:r>
            <a:r>
              <a:rPr lang="zh-CN" altLang="en-US" dirty="0"/>
              <a:t>、职务作品</a:t>
            </a:r>
          </a:p>
          <a:p>
            <a:r>
              <a:rPr lang="en-US" altLang="zh-CN" dirty="0"/>
              <a:t>3</a:t>
            </a:r>
            <a:r>
              <a:rPr lang="zh-CN" altLang="en-US" dirty="0"/>
              <a:t>、合作作品</a:t>
            </a:r>
          </a:p>
          <a:p>
            <a:r>
              <a:rPr lang="en-US" altLang="zh-CN" dirty="0"/>
              <a:t>4</a:t>
            </a:r>
            <a:r>
              <a:rPr lang="zh-CN" altLang="en-US" dirty="0"/>
              <a:t>、委托作品</a:t>
            </a:r>
          </a:p>
          <a:p>
            <a:r>
              <a:rPr lang="en-US" altLang="zh-CN" dirty="0"/>
              <a:t>5</a:t>
            </a:r>
            <a:r>
              <a:rPr lang="zh-CN" altLang="en-US" dirty="0"/>
              <a:t>、演绎作品</a:t>
            </a:r>
          </a:p>
          <a:p>
            <a:r>
              <a:rPr lang="en-US" altLang="zh-CN" dirty="0"/>
              <a:t>6</a:t>
            </a:r>
            <a:r>
              <a:rPr lang="zh-CN" altLang="en-US" dirty="0"/>
              <a:t>、影视作品</a:t>
            </a:r>
          </a:p>
          <a:p>
            <a:r>
              <a:rPr lang="en-US" altLang="zh-CN" dirty="0"/>
              <a:t>7</a:t>
            </a:r>
            <a:r>
              <a:rPr lang="zh-CN" altLang="en-US" dirty="0"/>
              <a:t>、美术作品</a:t>
            </a:r>
          </a:p>
          <a:p>
            <a:r>
              <a:rPr lang="zh-CN" altLang="en-US" dirty="0"/>
              <a:t>（</a:t>
            </a:r>
            <a:r>
              <a:rPr lang="en-US" altLang="zh-CN" dirty="0"/>
              <a:t>2</a:t>
            </a:r>
            <a:r>
              <a:rPr lang="zh-CN" altLang="en-US" dirty="0"/>
              <a:t>）著作权的继承与转让－－继受取得</a:t>
            </a:r>
          </a:p>
          <a:p>
            <a:endParaRPr lang="zh-CN" altLang="en-US" dirty="0"/>
          </a:p>
        </p:txBody>
      </p:sp>
    </p:spTree>
    <p:extLst>
      <p:ext uri="{BB962C8B-B14F-4D97-AF65-F5344CB8AC3E}">
        <p14:creationId xmlns:p14="http://schemas.microsoft.com/office/powerpoint/2010/main" val="661461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63686-90DF-41A3-A540-5AABAC9A6211}"/>
              </a:ext>
            </a:extLst>
          </p:cNvPr>
          <p:cNvSpPr>
            <a:spLocks noGrp="1"/>
          </p:cNvSpPr>
          <p:nvPr>
            <p:ph type="title"/>
          </p:nvPr>
        </p:nvSpPr>
        <p:spPr/>
        <p:txBody>
          <a:bodyPr/>
          <a:lstStyle/>
          <a:p>
            <a:r>
              <a:rPr lang="zh-CN" altLang="en-US" dirty="0"/>
              <a:t>职务作品</a:t>
            </a:r>
            <a:br>
              <a:rPr lang="zh-CN" altLang="en-US" dirty="0"/>
            </a:br>
            <a:endParaRPr lang="zh-CN" altLang="en-US" dirty="0"/>
          </a:p>
        </p:txBody>
      </p:sp>
      <p:sp>
        <p:nvSpPr>
          <p:cNvPr id="3" name="内容占位符 2">
            <a:extLst>
              <a:ext uri="{FF2B5EF4-FFF2-40B4-BE49-F238E27FC236}">
                <a16:creationId xmlns:a16="http://schemas.microsoft.com/office/drawing/2014/main" id="{3403CADF-3C29-4925-A635-BF4789C176C6}"/>
              </a:ext>
            </a:extLst>
          </p:cNvPr>
          <p:cNvSpPr>
            <a:spLocks noGrp="1"/>
          </p:cNvSpPr>
          <p:nvPr>
            <p:ph idx="1"/>
          </p:nvPr>
        </p:nvSpPr>
        <p:spPr/>
        <p:txBody>
          <a:bodyPr/>
          <a:lstStyle/>
          <a:p>
            <a:r>
              <a:rPr lang="zh-CN" altLang="en-US" dirty="0"/>
              <a:t>公民为完成法人或者其他组织工作任务所创作的作品是职务作品，</a:t>
            </a:r>
          </a:p>
          <a:p>
            <a:r>
              <a:rPr lang="zh-CN" altLang="en-US" dirty="0"/>
              <a:t>       </a:t>
            </a:r>
          </a:p>
          <a:p>
            <a:r>
              <a:rPr lang="zh-CN" altLang="en-US" dirty="0"/>
              <a:t>     与法人作品的区别： </a:t>
            </a:r>
          </a:p>
          <a:p>
            <a:r>
              <a:rPr lang="zh-CN" altLang="en-US" dirty="0"/>
              <a:t>      </a:t>
            </a:r>
            <a:r>
              <a:rPr lang="en-US" altLang="zh-CN" dirty="0"/>
              <a:t>1</a:t>
            </a:r>
            <a:r>
              <a:rPr lang="zh-CN" altLang="en-US" dirty="0"/>
              <a:t>）作者与本单位具有劳动（雇佣）关系。</a:t>
            </a:r>
          </a:p>
          <a:p>
            <a:r>
              <a:rPr lang="zh-CN" altLang="en-US" dirty="0"/>
              <a:t>      ２） 作品创作在本职工作范围之内。</a:t>
            </a:r>
          </a:p>
          <a:p>
            <a:r>
              <a:rPr lang="zh-CN" altLang="en-US" dirty="0"/>
              <a:t>      </a:t>
            </a:r>
            <a:r>
              <a:rPr lang="en-US" altLang="zh-CN" dirty="0"/>
              <a:t>3</a:t>
            </a:r>
            <a:r>
              <a:rPr lang="zh-CN" altLang="en-US" dirty="0"/>
              <a:t>）履行本单位交付的任务。</a:t>
            </a:r>
          </a:p>
          <a:p>
            <a:endParaRPr lang="zh-CN" altLang="en-US" dirty="0"/>
          </a:p>
        </p:txBody>
      </p:sp>
    </p:spTree>
    <p:extLst>
      <p:ext uri="{BB962C8B-B14F-4D97-AF65-F5344CB8AC3E}">
        <p14:creationId xmlns:p14="http://schemas.microsoft.com/office/powerpoint/2010/main" val="316866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CC2F-F831-4D42-9C3D-CF395DE4C200}"/>
              </a:ext>
            </a:extLst>
          </p:cNvPr>
          <p:cNvSpPr>
            <a:spLocks noGrp="1"/>
          </p:cNvSpPr>
          <p:nvPr>
            <p:ph type="title"/>
          </p:nvPr>
        </p:nvSpPr>
        <p:spPr/>
        <p:txBody>
          <a:bodyPr/>
          <a:lstStyle/>
          <a:p>
            <a:r>
              <a:rPr lang="zh-CN" altLang="en-US" dirty="0"/>
              <a:t>职务作品</a:t>
            </a:r>
          </a:p>
        </p:txBody>
      </p:sp>
      <p:sp>
        <p:nvSpPr>
          <p:cNvPr id="3" name="内容占位符 2">
            <a:extLst>
              <a:ext uri="{FF2B5EF4-FFF2-40B4-BE49-F238E27FC236}">
                <a16:creationId xmlns:a16="http://schemas.microsoft.com/office/drawing/2014/main" id="{2886D714-9E40-446A-99BC-763E51F6526B}"/>
              </a:ext>
            </a:extLst>
          </p:cNvPr>
          <p:cNvSpPr>
            <a:spLocks noGrp="1"/>
          </p:cNvSpPr>
          <p:nvPr>
            <p:ph idx="1"/>
          </p:nvPr>
        </p:nvSpPr>
        <p:spPr/>
        <p:txBody>
          <a:bodyPr>
            <a:normAutofit lnSpcReduction="10000"/>
          </a:bodyPr>
          <a:lstStyle/>
          <a:p>
            <a:r>
              <a:rPr lang="zh-CN" altLang="en-US" dirty="0"/>
              <a:t>著作权由作者享有，但法人或者其他组织有权在其业务范围内优先使用。作品完成两年内，未经单位同意，作者不得许可第三人以与单位使用的相同方式使用该作品。</a:t>
            </a:r>
          </a:p>
          <a:p>
            <a:r>
              <a:rPr lang="zh-CN" altLang="en-US" dirty="0"/>
              <a:t>有下列情形之一的职务作品，作者享有署名权，著作权的其他权利由法人或者其他组织享有，法人或者其他组织可以给予作者奖励：</a:t>
            </a:r>
          </a:p>
          <a:p>
            <a:r>
              <a:rPr lang="zh-CN" altLang="en-US" dirty="0"/>
              <a:t>     （一）主要是利用法人或者其他组织的物质技术条件创作，并由法人或者其他组织承担责任的工程设计图、产品设计图、地图、计算机软件等职务作品； </a:t>
            </a:r>
          </a:p>
          <a:p>
            <a:r>
              <a:rPr lang="zh-CN" altLang="en-US" dirty="0"/>
              <a:t>   （二）法律、行政法规规定或者合同约定著作权由法人或者其他组织享有的职务作品。</a:t>
            </a:r>
          </a:p>
          <a:p>
            <a:endParaRPr lang="zh-CN" altLang="en-US" dirty="0"/>
          </a:p>
        </p:txBody>
      </p:sp>
    </p:spTree>
    <p:extLst>
      <p:ext uri="{BB962C8B-B14F-4D97-AF65-F5344CB8AC3E}">
        <p14:creationId xmlns:p14="http://schemas.microsoft.com/office/powerpoint/2010/main" val="2352867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369DC-03CD-4EC2-AE90-8BF459BE0DBC}"/>
              </a:ext>
            </a:extLst>
          </p:cNvPr>
          <p:cNvSpPr>
            <a:spLocks noGrp="1"/>
          </p:cNvSpPr>
          <p:nvPr>
            <p:ph type="title"/>
          </p:nvPr>
        </p:nvSpPr>
        <p:spPr/>
        <p:txBody>
          <a:bodyPr/>
          <a:lstStyle/>
          <a:p>
            <a:r>
              <a:rPr lang="zh-CN" altLang="en-US" dirty="0"/>
              <a:t>合作作品</a:t>
            </a:r>
          </a:p>
        </p:txBody>
      </p:sp>
      <p:sp>
        <p:nvSpPr>
          <p:cNvPr id="3" name="内容占位符 2">
            <a:extLst>
              <a:ext uri="{FF2B5EF4-FFF2-40B4-BE49-F238E27FC236}">
                <a16:creationId xmlns:a16="http://schemas.microsoft.com/office/drawing/2014/main" id="{646A174F-C08B-4B4F-83DC-6D21E351D1A5}"/>
              </a:ext>
            </a:extLst>
          </p:cNvPr>
          <p:cNvSpPr>
            <a:spLocks noGrp="1"/>
          </p:cNvSpPr>
          <p:nvPr>
            <p:ph idx="1"/>
          </p:nvPr>
        </p:nvSpPr>
        <p:spPr/>
        <p:txBody>
          <a:bodyPr/>
          <a:lstStyle/>
          <a:p>
            <a:r>
              <a:rPr lang="zh-CN" altLang="en-US" dirty="0"/>
              <a:t>：</a:t>
            </a:r>
          </a:p>
          <a:p>
            <a:r>
              <a:rPr lang="zh-CN" altLang="en-US" dirty="0"/>
              <a:t>两人以上合作创作的作品属合作作品，著作权由合作者共同享有。</a:t>
            </a:r>
          </a:p>
          <a:p>
            <a:r>
              <a:rPr lang="zh-CN" altLang="en-US" dirty="0"/>
              <a:t>合作作品分为可分割行使权利的作品和不可分割行使权利的作品。</a:t>
            </a:r>
          </a:p>
          <a:p>
            <a:r>
              <a:rPr lang="zh-CN" altLang="en-US" dirty="0"/>
              <a:t>合作作品不可以分割使用的，其著作权由各合作作者共同享有，通过协商一致行使；不能协商一致，又无正当理由的，任何一方不得阻止他方行使除转让以外的其他权利，但是所得收益应当合理分配给所有合作作者。</a:t>
            </a:r>
          </a:p>
          <a:p>
            <a:endParaRPr lang="zh-CN" altLang="en-US" dirty="0"/>
          </a:p>
        </p:txBody>
      </p:sp>
    </p:spTree>
    <p:extLst>
      <p:ext uri="{BB962C8B-B14F-4D97-AF65-F5344CB8AC3E}">
        <p14:creationId xmlns:p14="http://schemas.microsoft.com/office/powerpoint/2010/main" val="40692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BCCEC-BF2C-4F1F-AEC7-E30D982E5F82}"/>
              </a:ext>
            </a:extLst>
          </p:cNvPr>
          <p:cNvSpPr>
            <a:spLocks noGrp="1"/>
          </p:cNvSpPr>
          <p:nvPr>
            <p:ph type="title"/>
          </p:nvPr>
        </p:nvSpPr>
        <p:spPr/>
        <p:txBody>
          <a:bodyPr/>
          <a:lstStyle/>
          <a:p>
            <a:r>
              <a:rPr lang="zh-CN" altLang="en-US" dirty="0"/>
              <a:t>委托作品</a:t>
            </a:r>
          </a:p>
        </p:txBody>
      </p:sp>
      <p:sp>
        <p:nvSpPr>
          <p:cNvPr id="3" name="内容占位符 2">
            <a:extLst>
              <a:ext uri="{FF2B5EF4-FFF2-40B4-BE49-F238E27FC236}">
                <a16:creationId xmlns:a16="http://schemas.microsoft.com/office/drawing/2014/main" id="{3BC7FF29-C12F-42F3-9CCA-D62D73EC87E0}"/>
              </a:ext>
            </a:extLst>
          </p:cNvPr>
          <p:cNvSpPr>
            <a:spLocks noGrp="1"/>
          </p:cNvSpPr>
          <p:nvPr>
            <p:ph idx="1"/>
          </p:nvPr>
        </p:nvSpPr>
        <p:spPr/>
        <p:txBody>
          <a:bodyPr/>
          <a:lstStyle/>
          <a:p>
            <a:r>
              <a:rPr lang="zh-CN" altLang="en-US" dirty="0"/>
              <a:t>是指一方接受另一方的委托</a:t>
            </a:r>
            <a:r>
              <a:rPr lang="en-US" altLang="zh-CN" dirty="0"/>
              <a:t>, </a:t>
            </a:r>
            <a:r>
              <a:rPr lang="zh-CN" altLang="en-US" dirty="0"/>
              <a:t>按照委托合同规定的有关事项进行创作的作品。</a:t>
            </a:r>
          </a:p>
          <a:p>
            <a:r>
              <a:rPr lang="zh-CN" altLang="en-US" dirty="0"/>
              <a:t>受委托创作的作品</a:t>
            </a:r>
            <a:r>
              <a:rPr lang="en-US" altLang="zh-CN" dirty="0"/>
              <a:t>, </a:t>
            </a:r>
            <a:r>
              <a:rPr lang="zh-CN" altLang="en-US" dirty="0"/>
              <a:t>著作权的归属由委托人和受托人通过合同约定。</a:t>
            </a:r>
          </a:p>
          <a:p>
            <a:r>
              <a:rPr lang="zh-CN" altLang="en-US" dirty="0"/>
              <a:t>合同未作明确约定或者没有订立合同的</a:t>
            </a:r>
            <a:r>
              <a:rPr lang="en-US" altLang="zh-CN" dirty="0"/>
              <a:t>, </a:t>
            </a:r>
            <a:r>
              <a:rPr lang="zh-CN" altLang="en-US" dirty="0"/>
              <a:t>著作权属于受托人。</a:t>
            </a:r>
          </a:p>
          <a:p>
            <a:endParaRPr lang="zh-CN" altLang="en-US" dirty="0"/>
          </a:p>
        </p:txBody>
      </p:sp>
    </p:spTree>
    <p:extLst>
      <p:ext uri="{BB962C8B-B14F-4D97-AF65-F5344CB8AC3E}">
        <p14:creationId xmlns:p14="http://schemas.microsoft.com/office/powerpoint/2010/main" val="378471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E60B7-1C57-4251-91C0-70F2F3B1D99E}"/>
              </a:ext>
            </a:extLst>
          </p:cNvPr>
          <p:cNvSpPr>
            <a:spLocks noGrp="1"/>
          </p:cNvSpPr>
          <p:nvPr>
            <p:ph type="title"/>
          </p:nvPr>
        </p:nvSpPr>
        <p:spPr/>
        <p:txBody>
          <a:bodyPr/>
          <a:lstStyle/>
          <a:p>
            <a:r>
              <a:rPr lang="zh-CN" altLang="en-US" dirty="0"/>
              <a:t>演绎作品</a:t>
            </a:r>
          </a:p>
        </p:txBody>
      </p:sp>
      <p:sp>
        <p:nvSpPr>
          <p:cNvPr id="3" name="内容占位符 2">
            <a:extLst>
              <a:ext uri="{FF2B5EF4-FFF2-40B4-BE49-F238E27FC236}">
                <a16:creationId xmlns:a16="http://schemas.microsoft.com/office/drawing/2014/main" id="{CF5CFD1C-DDE5-4665-9A4E-2D5BEC41C5C3}"/>
              </a:ext>
            </a:extLst>
          </p:cNvPr>
          <p:cNvSpPr>
            <a:spLocks noGrp="1"/>
          </p:cNvSpPr>
          <p:nvPr>
            <p:ph idx="1"/>
          </p:nvPr>
        </p:nvSpPr>
        <p:spPr/>
        <p:txBody>
          <a:bodyPr/>
          <a:lstStyle/>
          <a:p>
            <a:r>
              <a:rPr lang="zh-CN" altLang="en-US" dirty="0"/>
              <a:t>：</a:t>
            </a:r>
          </a:p>
          <a:p>
            <a:r>
              <a:rPr lang="zh-CN" altLang="en-US" dirty="0"/>
              <a:t>演绎作品是指改编、翻译、注释、整理已有作品而产生的作品，其著作权由改编、翻译、注释、整理人享有。</a:t>
            </a:r>
          </a:p>
          <a:p>
            <a:r>
              <a:rPr lang="zh-CN" altLang="en-US" dirty="0"/>
              <a:t>这类作品的创作是以现有作品为基础的。</a:t>
            </a:r>
          </a:p>
          <a:p>
            <a:r>
              <a:rPr lang="zh-CN" altLang="en-US" dirty="0"/>
              <a:t>演绎的过程既是对原作品的一种使用过程，应依法尊重原著作人的权利，取得著作权人的许可并支付报酬。</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819413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14E78-2001-41D5-9C66-2F6F312D1517}"/>
              </a:ext>
            </a:extLst>
          </p:cNvPr>
          <p:cNvSpPr>
            <a:spLocks noGrp="1"/>
          </p:cNvSpPr>
          <p:nvPr>
            <p:ph type="title"/>
          </p:nvPr>
        </p:nvSpPr>
        <p:spPr/>
        <p:txBody>
          <a:bodyPr/>
          <a:lstStyle/>
          <a:p>
            <a:r>
              <a:rPr lang="zh-CN" altLang="en-US" dirty="0"/>
              <a:t>汇编作品</a:t>
            </a:r>
          </a:p>
        </p:txBody>
      </p:sp>
      <p:sp>
        <p:nvSpPr>
          <p:cNvPr id="3" name="内容占位符 2">
            <a:extLst>
              <a:ext uri="{FF2B5EF4-FFF2-40B4-BE49-F238E27FC236}">
                <a16:creationId xmlns:a16="http://schemas.microsoft.com/office/drawing/2014/main" id="{0ECE4737-7835-4F0B-A3FE-42E4C36CFD43}"/>
              </a:ext>
            </a:extLst>
          </p:cNvPr>
          <p:cNvSpPr>
            <a:spLocks noGrp="1"/>
          </p:cNvSpPr>
          <p:nvPr>
            <p:ph idx="1"/>
          </p:nvPr>
        </p:nvSpPr>
        <p:spPr/>
        <p:txBody>
          <a:bodyPr/>
          <a:lstStyle/>
          <a:p>
            <a:r>
              <a:rPr lang="zh-CN" altLang="en-US" dirty="0"/>
              <a:t>：</a:t>
            </a:r>
          </a:p>
          <a:p>
            <a:r>
              <a:rPr lang="zh-CN" altLang="en-US" dirty="0"/>
              <a:t>汇编若干作品、作品的片段或者不构成作品的数据或者其他材料，对其内容的选择或者编排体现独创性的作品，为汇编作品</a:t>
            </a:r>
          </a:p>
          <a:p>
            <a:r>
              <a:rPr lang="zh-CN" altLang="en-US" dirty="0"/>
              <a:t>其著作权由汇编人享有</a:t>
            </a:r>
          </a:p>
          <a:p>
            <a:r>
              <a:rPr lang="zh-CN" altLang="en-US" dirty="0"/>
              <a:t>但行使著作权时，不得侵犯原作品的著作权</a:t>
            </a:r>
          </a:p>
          <a:p>
            <a:endParaRPr lang="zh-CN" altLang="en-US" dirty="0"/>
          </a:p>
        </p:txBody>
      </p:sp>
    </p:spTree>
    <p:extLst>
      <p:ext uri="{BB962C8B-B14F-4D97-AF65-F5344CB8AC3E}">
        <p14:creationId xmlns:p14="http://schemas.microsoft.com/office/powerpoint/2010/main" val="387715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C4365-FF3A-4349-B002-FE420339AFCC}"/>
              </a:ext>
            </a:extLst>
          </p:cNvPr>
          <p:cNvSpPr>
            <a:spLocks noGrp="1"/>
          </p:cNvSpPr>
          <p:nvPr>
            <p:ph type="title"/>
          </p:nvPr>
        </p:nvSpPr>
        <p:spPr/>
        <p:txBody>
          <a:bodyPr/>
          <a:lstStyle/>
          <a:p>
            <a:r>
              <a:rPr lang="zh-CN" altLang="en-US" dirty="0"/>
              <a:t>著作权的侵权认定及法律责任</a:t>
            </a:r>
          </a:p>
        </p:txBody>
      </p:sp>
      <p:sp>
        <p:nvSpPr>
          <p:cNvPr id="3" name="内容占位符 2">
            <a:extLst>
              <a:ext uri="{FF2B5EF4-FFF2-40B4-BE49-F238E27FC236}">
                <a16:creationId xmlns:a16="http://schemas.microsoft.com/office/drawing/2014/main" id="{6B495A20-BFFA-48FA-AE56-0268EEB27E21}"/>
              </a:ext>
            </a:extLst>
          </p:cNvPr>
          <p:cNvSpPr>
            <a:spLocks noGrp="1"/>
          </p:cNvSpPr>
          <p:nvPr>
            <p:ph idx="1"/>
          </p:nvPr>
        </p:nvSpPr>
        <p:spPr/>
        <p:txBody>
          <a:bodyPr/>
          <a:lstStyle/>
          <a:p>
            <a:r>
              <a:rPr lang="zh-CN" altLang="en-US" dirty="0"/>
              <a:t>（一）未经著作权人许可，发表其作品的； </a:t>
            </a:r>
          </a:p>
          <a:p>
            <a:r>
              <a:rPr lang="zh-CN" altLang="en-US" dirty="0"/>
              <a:t>（二）未经合作作者许可，将与他人合作创作的作品当作自己单独创作的作品发表的； </a:t>
            </a:r>
          </a:p>
          <a:p>
            <a:r>
              <a:rPr lang="zh-CN" altLang="en-US" dirty="0"/>
              <a:t>（三）没有参加创作，为谋取个人名利，在他人作品上署名的； </a:t>
            </a:r>
          </a:p>
          <a:p>
            <a:r>
              <a:rPr lang="zh-CN" altLang="en-US" dirty="0"/>
              <a:t>（四）歪曲、篡改他人作品的； </a:t>
            </a:r>
          </a:p>
          <a:p>
            <a:r>
              <a:rPr lang="zh-CN" altLang="en-US" dirty="0"/>
              <a:t>（五）剽窃他人作品的； </a:t>
            </a:r>
          </a:p>
          <a:p>
            <a:r>
              <a:rPr lang="zh-CN" altLang="en-US" dirty="0"/>
              <a:t>（六）未经著作权人许可，以展览、摄制电影和以类似摄制电影的方法使用作品，或者以改编、翻译、注释等方式使用作品的，本法另有规定的除外；</a:t>
            </a:r>
          </a:p>
          <a:p>
            <a:endParaRPr lang="zh-CN" altLang="en-US" dirty="0"/>
          </a:p>
        </p:txBody>
      </p:sp>
    </p:spTree>
    <p:extLst>
      <p:ext uri="{BB962C8B-B14F-4D97-AF65-F5344CB8AC3E}">
        <p14:creationId xmlns:p14="http://schemas.microsoft.com/office/powerpoint/2010/main" val="494813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C9114-CC5F-414A-91F9-E47F7B9AAF6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45DD7B08-CE2C-4BB2-8DA2-E8C0ED1DC5A1}"/>
              </a:ext>
            </a:extLst>
          </p:cNvPr>
          <p:cNvSpPr>
            <a:spLocks noGrp="1"/>
          </p:cNvSpPr>
          <p:nvPr>
            <p:ph idx="1"/>
          </p:nvPr>
        </p:nvSpPr>
        <p:spPr/>
        <p:txBody>
          <a:bodyPr/>
          <a:lstStyle/>
          <a:p>
            <a:r>
              <a:rPr lang="zh-CN" altLang="en-US" dirty="0"/>
              <a:t>（七）使用他人作品，应当支付报酬而未支付的； </a:t>
            </a:r>
          </a:p>
          <a:p>
            <a:r>
              <a:rPr lang="zh-CN" altLang="en-US" dirty="0"/>
              <a:t>（八）未经电影作品和以类似摄制电影的方法创作的作品、计算机软件、录音录像制品的著作权人或者与著作权有关的权利人许可，出租其作品或者录音录像制品的，本法另有规定的除外；</a:t>
            </a:r>
          </a:p>
          <a:p>
            <a:r>
              <a:rPr lang="zh-CN" altLang="en-US" dirty="0"/>
              <a:t> （九）未经出版者许可，使用其出版的图书、期刊的版式设计的； </a:t>
            </a:r>
          </a:p>
          <a:p>
            <a:r>
              <a:rPr lang="zh-CN" altLang="en-US" dirty="0"/>
              <a:t>（十）未经表演者许可，从现场直播或者公开传送其现场表演，或者录制其表演的； </a:t>
            </a:r>
          </a:p>
          <a:p>
            <a:r>
              <a:rPr lang="zh-CN" altLang="en-US" dirty="0"/>
              <a:t>（十一）其他侵犯著作权以及与著作权有关的权益的行为。</a:t>
            </a:r>
          </a:p>
          <a:p>
            <a:endParaRPr lang="zh-CN" altLang="en-US" dirty="0"/>
          </a:p>
        </p:txBody>
      </p:sp>
    </p:spTree>
    <p:extLst>
      <p:ext uri="{BB962C8B-B14F-4D97-AF65-F5344CB8AC3E}">
        <p14:creationId xmlns:p14="http://schemas.microsoft.com/office/powerpoint/2010/main" val="384420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9DBFE-C87C-44A8-BD93-2682671B4D1B}"/>
              </a:ext>
            </a:extLst>
          </p:cNvPr>
          <p:cNvSpPr>
            <a:spLocks noGrp="1"/>
          </p:cNvSpPr>
          <p:nvPr>
            <p:ph type="title"/>
          </p:nvPr>
        </p:nvSpPr>
        <p:spPr>
          <a:xfrm>
            <a:off x="848138" y="-682487"/>
            <a:ext cx="10505661" cy="2373175"/>
          </a:xfrm>
        </p:spPr>
        <p:txBody>
          <a:bodyPr/>
          <a:lstStyle/>
          <a:p>
            <a:r>
              <a:rPr lang="zh-CN" altLang="en-US" b="1" dirty="0"/>
              <a:t>黄禹锡科研组干细胞成果造假事件</a:t>
            </a:r>
            <a:endParaRPr lang="zh-CN" altLang="en-US" dirty="0"/>
          </a:p>
        </p:txBody>
      </p:sp>
      <p:sp>
        <p:nvSpPr>
          <p:cNvPr id="3" name="内容占位符 2">
            <a:extLst>
              <a:ext uri="{FF2B5EF4-FFF2-40B4-BE49-F238E27FC236}">
                <a16:creationId xmlns:a16="http://schemas.microsoft.com/office/drawing/2014/main" id="{DCF5274A-5FFD-43E4-889B-1F817D4DD198}"/>
              </a:ext>
            </a:extLst>
          </p:cNvPr>
          <p:cNvSpPr>
            <a:spLocks noGrp="1"/>
          </p:cNvSpPr>
          <p:nvPr>
            <p:ph idx="1"/>
          </p:nvPr>
        </p:nvSpPr>
        <p:spPr>
          <a:xfrm>
            <a:off x="430696" y="1099930"/>
            <a:ext cx="10923104" cy="6009861"/>
          </a:xfrm>
        </p:spPr>
        <p:txBody>
          <a:bodyPr>
            <a:normAutofit fontScale="85000" lnSpcReduction="20000"/>
          </a:bodyPr>
          <a:lstStyle/>
          <a:p>
            <a:pPr>
              <a:lnSpc>
                <a:spcPct val="160000"/>
              </a:lnSpc>
            </a:pPr>
            <a:r>
              <a:rPr lang="zh-CN" altLang="en-US" dirty="0"/>
              <a:t>从</a:t>
            </a:r>
            <a:r>
              <a:rPr lang="en-US" altLang="zh-CN" dirty="0"/>
              <a:t>2001</a:t>
            </a:r>
            <a:r>
              <a:rPr lang="zh-CN" altLang="en-US" dirty="0"/>
              <a:t>年起，黄禹锡的研究重点从动物转向了人类胚胎干细胞方面的研究</a:t>
            </a:r>
            <a:endParaRPr lang="en-US" altLang="zh-CN" dirty="0"/>
          </a:p>
          <a:p>
            <a:pPr>
              <a:lnSpc>
                <a:spcPct val="160000"/>
              </a:lnSpc>
            </a:pPr>
            <a:r>
              <a:rPr lang="en-US" altLang="zh-CN" dirty="0"/>
              <a:t>2004</a:t>
            </a:r>
            <a:r>
              <a:rPr lang="zh-CN" altLang="en-US" dirty="0"/>
              <a:t>年</a:t>
            </a:r>
            <a:r>
              <a:rPr lang="en-US" altLang="zh-CN" dirty="0"/>
              <a:t>2</a:t>
            </a:r>
            <a:r>
              <a:rPr lang="zh-CN" altLang="en-US" dirty="0"/>
              <a:t>月在美国</a:t>
            </a:r>
            <a:r>
              <a:rPr lang="en-US" altLang="zh-CN" dirty="0"/>
              <a:t>《</a:t>
            </a:r>
            <a:r>
              <a:rPr lang="zh-CN" altLang="en-US" dirty="0"/>
              <a:t>科学</a:t>
            </a:r>
            <a:r>
              <a:rPr lang="en-US" altLang="zh-CN" dirty="0"/>
              <a:t>》</a:t>
            </a:r>
            <a:r>
              <a:rPr lang="zh-CN" altLang="en-US" dirty="0"/>
              <a:t>杂志上发表论文，宣布在世界上率先用卵子成功培育出人类胚胎干细胞；</a:t>
            </a:r>
            <a:endParaRPr lang="en-US" altLang="zh-CN" dirty="0"/>
          </a:p>
          <a:p>
            <a:pPr>
              <a:lnSpc>
                <a:spcPct val="160000"/>
              </a:lnSpc>
            </a:pPr>
            <a:r>
              <a:rPr lang="en-US" altLang="zh-CN" dirty="0"/>
              <a:t>2005</a:t>
            </a:r>
            <a:r>
              <a:rPr lang="zh-CN" altLang="en-US" dirty="0"/>
              <a:t>年</a:t>
            </a:r>
            <a:r>
              <a:rPr lang="en-US" altLang="zh-CN" dirty="0"/>
              <a:t>5</a:t>
            </a:r>
            <a:r>
              <a:rPr lang="zh-CN" altLang="en-US" dirty="0"/>
              <a:t>月，在</a:t>
            </a:r>
            <a:r>
              <a:rPr lang="en-US" altLang="zh-CN" dirty="0"/>
              <a:t>《</a:t>
            </a:r>
            <a:r>
              <a:rPr lang="zh-CN" altLang="en-US" dirty="0"/>
              <a:t>科学</a:t>
            </a:r>
            <a:r>
              <a:rPr lang="en-US" altLang="zh-CN" dirty="0"/>
              <a:t>》</a:t>
            </a:r>
            <a:r>
              <a:rPr lang="zh-CN" altLang="en-US" dirty="0"/>
              <a:t>杂志上发表论文，宣布攻克了利用患者体细胞克隆胚胎干细胞的科学难题，其研究成果轰动了全世界</a:t>
            </a:r>
            <a:endParaRPr lang="en-US" altLang="zh-CN" dirty="0"/>
          </a:p>
          <a:p>
            <a:pPr>
              <a:lnSpc>
                <a:spcPct val="160000"/>
              </a:lnSpc>
            </a:pPr>
            <a:r>
              <a:rPr lang="en-US" altLang="zh-CN" dirty="0"/>
              <a:t>2005</a:t>
            </a:r>
            <a:r>
              <a:rPr lang="zh-CN" altLang="en-US" dirty="0"/>
              <a:t>年，首尔大学国际干细胞研究中心成立，黄禹锡担任主任；</a:t>
            </a:r>
            <a:endParaRPr lang="en-US" altLang="zh-CN" dirty="0"/>
          </a:p>
          <a:p>
            <a:pPr>
              <a:lnSpc>
                <a:spcPct val="160000"/>
              </a:lnSpc>
            </a:pPr>
            <a:r>
              <a:rPr lang="zh-CN" altLang="en-US" dirty="0"/>
              <a:t>韩国政府授予其“韩国最高科学家”荣誉；</a:t>
            </a:r>
            <a:endParaRPr lang="en-US" altLang="zh-CN" dirty="0"/>
          </a:p>
          <a:p>
            <a:pPr>
              <a:lnSpc>
                <a:spcPct val="160000"/>
              </a:lnSpc>
            </a:pPr>
            <a:r>
              <a:rPr lang="zh-CN" altLang="en-US" dirty="0"/>
              <a:t>韩国政府向其研究小组提供数百亿韩元资金用于研究；</a:t>
            </a:r>
            <a:endParaRPr lang="en-US" altLang="zh-CN" dirty="0"/>
          </a:p>
          <a:p>
            <a:pPr>
              <a:lnSpc>
                <a:spcPct val="160000"/>
              </a:lnSpc>
            </a:pPr>
            <a:r>
              <a:rPr lang="zh-CN" altLang="en-US" dirty="0"/>
              <a:t>黄禹锡成了一位韩国“国宝”级人物，甚至享受政府提供的保镖服务。</a:t>
            </a:r>
            <a:br>
              <a:rPr lang="zh-CN" altLang="en-US" dirty="0"/>
            </a:br>
            <a:endParaRPr lang="zh-CN" altLang="en-US" dirty="0"/>
          </a:p>
        </p:txBody>
      </p:sp>
    </p:spTree>
    <p:extLst>
      <p:ext uri="{BB962C8B-B14F-4D97-AF65-F5344CB8AC3E}">
        <p14:creationId xmlns:p14="http://schemas.microsoft.com/office/powerpoint/2010/main" val="360146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ABF94-9C80-4830-BB89-0FB26A35E1AC}"/>
              </a:ext>
            </a:extLst>
          </p:cNvPr>
          <p:cNvSpPr>
            <a:spLocks noGrp="1"/>
          </p:cNvSpPr>
          <p:nvPr>
            <p:ph type="title"/>
          </p:nvPr>
        </p:nvSpPr>
        <p:spPr/>
        <p:txBody>
          <a:bodyPr/>
          <a:lstStyle/>
          <a:p>
            <a:r>
              <a:rPr lang="zh-CN" altLang="en-US" dirty="0"/>
              <a:t>民事责任、行政责任、刑事责任</a:t>
            </a:r>
          </a:p>
        </p:txBody>
      </p:sp>
      <p:sp>
        <p:nvSpPr>
          <p:cNvPr id="3" name="内容占位符 2">
            <a:extLst>
              <a:ext uri="{FF2B5EF4-FFF2-40B4-BE49-F238E27FC236}">
                <a16:creationId xmlns:a16="http://schemas.microsoft.com/office/drawing/2014/main" id="{CF3D007C-B8B2-41EF-BDB4-50B0FB3DAE69}"/>
              </a:ext>
            </a:extLst>
          </p:cNvPr>
          <p:cNvSpPr>
            <a:spLocks noGrp="1"/>
          </p:cNvSpPr>
          <p:nvPr>
            <p:ph idx="1"/>
          </p:nvPr>
        </p:nvSpPr>
        <p:spPr/>
        <p:txBody>
          <a:bodyPr/>
          <a:lstStyle/>
          <a:p>
            <a:r>
              <a:rPr lang="zh-CN" altLang="en-US" dirty="0"/>
              <a:t>有著作权法第四十七条侵权行为的，应当根据情况，承担停止侵害、消除影响、赔礼道歉、赔偿损失等民事责任；</a:t>
            </a:r>
          </a:p>
          <a:p>
            <a:r>
              <a:rPr lang="zh-CN" altLang="en-US" dirty="0"/>
              <a:t>同时损害公共利益的，可以由著作权行政管理部门责令停止侵权行为，没收违法所得，没收、销毁侵权复制品，并可处以罚款；</a:t>
            </a:r>
          </a:p>
          <a:p>
            <a:r>
              <a:rPr lang="zh-CN" altLang="en-US" dirty="0"/>
              <a:t>情节严重的，著作权行政管理部门还可以没收主要用于制作侵权复制品的材料、工具、设备等；</a:t>
            </a:r>
          </a:p>
          <a:p>
            <a:r>
              <a:rPr lang="zh-CN" altLang="en-US" dirty="0"/>
              <a:t>构成犯罪的，依法追究刑事责任。</a:t>
            </a:r>
          </a:p>
          <a:p>
            <a:endParaRPr lang="zh-CN" altLang="en-US" dirty="0"/>
          </a:p>
        </p:txBody>
      </p:sp>
    </p:spTree>
    <p:extLst>
      <p:ext uri="{BB962C8B-B14F-4D97-AF65-F5344CB8AC3E}">
        <p14:creationId xmlns:p14="http://schemas.microsoft.com/office/powerpoint/2010/main" val="99888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2865C-9489-4722-B091-25DE5CC04880}"/>
              </a:ext>
            </a:extLst>
          </p:cNvPr>
          <p:cNvSpPr>
            <a:spLocks noGrp="1"/>
          </p:cNvSpPr>
          <p:nvPr>
            <p:ph type="title"/>
          </p:nvPr>
        </p:nvSpPr>
        <p:spPr/>
        <p:txBody>
          <a:bodyPr/>
          <a:lstStyle/>
          <a:p>
            <a:r>
              <a:rPr lang="zh-CN" altLang="en-US" dirty="0"/>
              <a:t>著作权侵权认定原则</a:t>
            </a:r>
          </a:p>
        </p:txBody>
      </p:sp>
      <p:sp>
        <p:nvSpPr>
          <p:cNvPr id="3" name="内容占位符 2">
            <a:extLst>
              <a:ext uri="{FF2B5EF4-FFF2-40B4-BE49-F238E27FC236}">
                <a16:creationId xmlns:a16="http://schemas.microsoft.com/office/drawing/2014/main" id="{25E1A193-2FB0-409A-913A-B9520C359937}"/>
              </a:ext>
            </a:extLst>
          </p:cNvPr>
          <p:cNvSpPr>
            <a:spLocks noGrp="1"/>
          </p:cNvSpPr>
          <p:nvPr>
            <p:ph idx="1"/>
          </p:nvPr>
        </p:nvSpPr>
        <p:spPr/>
        <p:txBody>
          <a:bodyPr/>
          <a:lstStyle/>
          <a:p>
            <a:r>
              <a:rPr lang="en-US" altLang="zh-CN" dirty="0"/>
              <a:t>1</a:t>
            </a:r>
            <a:r>
              <a:rPr lang="zh-CN" altLang="en-US" dirty="0"/>
              <a:t>、接触＋相似原则</a:t>
            </a:r>
          </a:p>
          <a:p>
            <a:r>
              <a:rPr lang="zh-CN" altLang="en-US" dirty="0"/>
              <a:t>在两部作品相同或相似的前提下，可以通过两部作品的作者是否有接触或者作品有接触的痕迹来判断是否构成抄袭</a:t>
            </a:r>
          </a:p>
          <a:p>
            <a:endParaRPr lang="zh-CN" altLang="en-US" dirty="0"/>
          </a:p>
          <a:p>
            <a:r>
              <a:rPr lang="zh-CN" altLang="en-US" dirty="0"/>
              <a:t>  </a:t>
            </a:r>
            <a:r>
              <a:rPr lang="en-US" altLang="zh-CN" dirty="0"/>
              <a:t>2</a:t>
            </a:r>
            <a:r>
              <a:rPr lang="zh-CN" altLang="en-US" dirty="0"/>
              <a:t>、思想与表达两分法</a:t>
            </a:r>
          </a:p>
          <a:p>
            <a:endParaRPr lang="zh-CN" altLang="en-US" dirty="0"/>
          </a:p>
        </p:txBody>
      </p:sp>
    </p:spTree>
    <p:extLst>
      <p:ext uri="{BB962C8B-B14F-4D97-AF65-F5344CB8AC3E}">
        <p14:creationId xmlns:p14="http://schemas.microsoft.com/office/powerpoint/2010/main" val="2331967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6E928-2E66-4766-9564-37DC2B0EBBF0}"/>
              </a:ext>
            </a:extLst>
          </p:cNvPr>
          <p:cNvSpPr>
            <a:spLocks noGrp="1"/>
          </p:cNvSpPr>
          <p:nvPr>
            <p:ph type="title"/>
          </p:nvPr>
        </p:nvSpPr>
        <p:spPr/>
        <p:txBody>
          <a:bodyPr/>
          <a:lstStyle/>
          <a:p>
            <a:r>
              <a:rPr lang="zh-CN" altLang="en-US" dirty="0"/>
              <a:t>合理使用</a:t>
            </a:r>
          </a:p>
        </p:txBody>
      </p:sp>
      <p:sp>
        <p:nvSpPr>
          <p:cNvPr id="3" name="内容占位符 2">
            <a:extLst>
              <a:ext uri="{FF2B5EF4-FFF2-40B4-BE49-F238E27FC236}">
                <a16:creationId xmlns:a16="http://schemas.microsoft.com/office/drawing/2014/main" id="{BA58DC12-9687-4BC3-BD28-7B4605267799}"/>
              </a:ext>
            </a:extLst>
          </p:cNvPr>
          <p:cNvSpPr>
            <a:spLocks noGrp="1"/>
          </p:cNvSpPr>
          <p:nvPr>
            <p:ph idx="1"/>
          </p:nvPr>
        </p:nvSpPr>
        <p:spPr/>
        <p:txBody>
          <a:bodyPr/>
          <a:lstStyle/>
          <a:p>
            <a:r>
              <a:rPr lang="zh-CN" altLang="en-US" dirty="0"/>
              <a:t> 可以不经著作权人许可，不向其支付报酬，但应当指明作者姓名、作品名称，并且不得侵犯著作权人依照本法享有的其他权利：</a:t>
            </a:r>
          </a:p>
          <a:p>
            <a:r>
              <a:rPr lang="zh-CN" altLang="en-US" dirty="0"/>
              <a:t>　（一）为个人学习、研究或者欣赏，使用他人已经发表的作品；</a:t>
            </a:r>
          </a:p>
          <a:p>
            <a:r>
              <a:rPr lang="zh-CN" altLang="en-US" dirty="0"/>
              <a:t>  （二）为介绍、评论某一作品或者说明某一问题，在作品中适当引用他人已经发表的作品；（三）为报道时事新闻，在报纸、期刊、广播电台、电视台等媒体中不可避免地再现或者引用已经发表的作品； </a:t>
            </a:r>
          </a:p>
        </p:txBody>
      </p:sp>
    </p:spTree>
    <p:extLst>
      <p:ext uri="{BB962C8B-B14F-4D97-AF65-F5344CB8AC3E}">
        <p14:creationId xmlns:p14="http://schemas.microsoft.com/office/powerpoint/2010/main" val="4214583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BFDC5-594A-40ED-BFFD-A01E8E1C27C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DDC25FA-073E-4560-9A69-D8B8C342FD34}"/>
              </a:ext>
            </a:extLst>
          </p:cNvPr>
          <p:cNvSpPr>
            <a:spLocks noGrp="1"/>
          </p:cNvSpPr>
          <p:nvPr>
            <p:ph idx="1"/>
          </p:nvPr>
        </p:nvSpPr>
        <p:spPr/>
        <p:txBody>
          <a:bodyPr>
            <a:normAutofit lnSpcReduction="10000"/>
          </a:bodyPr>
          <a:lstStyle/>
          <a:p>
            <a:r>
              <a:rPr lang="zh-CN" altLang="en-US" dirty="0"/>
              <a:t>（四）报纸、期刊、广播电台、电视台等媒体刊登或者播放其他报纸、期刊、广播电台、电视台等媒体已经发表的关于政治、经济、宗教问题的时事性文章，但作者声明不许刊登、播放的除外； 　  </a:t>
            </a:r>
          </a:p>
          <a:p>
            <a:r>
              <a:rPr lang="zh-CN" altLang="en-US" dirty="0"/>
              <a:t>（五）报纸、期刊、广播电台、电视台等媒体刊登或者播放在公众集会上发表的讲话，但作者声明不许刊登、播放的除外； </a:t>
            </a:r>
          </a:p>
          <a:p>
            <a:r>
              <a:rPr lang="zh-CN" altLang="en-US" dirty="0"/>
              <a:t>（六）为学校课堂教学或者科学研究，翻译或者少量复制已经发表的作品，供教学或者科研人员使用，但不得出版发行；</a:t>
            </a:r>
            <a:endParaRPr lang="en-US" altLang="zh-CN" dirty="0"/>
          </a:p>
          <a:p>
            <a:r>
              <a:rPr lang="zh-CN" altLang="en-US" dirty="0"/>
              <a:t>（七）国家机关为执行公务在合理范围内使用已经发表的作品； </a:t>
            </a:r>
          </a:p>
          <a:p>
            <a:r>
              <a:rPr lang="zh-CN" altLang="en-US" dirty="0"/>
              <a:t>（八）图书馆、档案馆、纪念馆、博物馆、美术馆等为陈列或者保存版本的需要，复制本馆收藏的作品；</a:t>
            </a:r>
          </a:p>
          <a:p>
            <a:endParaRPr lang="zh-CN" altLang="en-US" dirty="0"/>
          </a:p>
        </p:txBody>
      </p:sp>
    </p:spTree>
    <p:extLst>
      <p:ext uri="{BB962C8B-B14F-4D97-AF65-F5344CB8AC3E}">
        <p14:creationId xmlns:p14="http://schemas.microsoft.com/office/powerpoint/2010/main" val="3735184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DA31E-6C26-4D9A-91EE-10FBABAA0AB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4600343-89E7-43B2-A939-42C55F0DC535}"/>
              </a:ext>
            </a:extLst>
          </p:cNvPr>
          <p:cNvSpPr>
            <a:spLocks noGrp="1"/>
          </p:cNvSpPr>
          <p:nvPr>
            <p:ph idx="1"/>
          </p:nvPr>
        </p:nvSpPr>
        <p:spPr/>
        <p:txBody>
          <a:bodyPr>
            <a:normAutofit/>
          </a:bodyPr>
          <a:lstStyle/>
          <a:p>
            <a:r>
              <a:rPr lang="zh-CN" altLang="en-US" dirty="0"/>
              <a:t>　  </a:t>
            </a:r>
          </a:p>
          <a:p>
            <a:r>
              <a:rPr lang="zh-CN" altLang="en-US" dirty="0"/>
              <a:t>（九）免费表演已经发表的作品，该表演未向公众收取费用，也未向表演者支付报酬； 　</a:t>
            </a:r>
          </a:p>
          <a:p>
            <a:r>
              <a:rPr lang="zh-CN" altLang="en-US" dirty="0"/>
              <a:t>（十）对设置或者陈列在室外公共场所的艺术作品进行临摹、绘画、摄影、录像；</a:t>
            </a:r>
            <a:endParaRPr lang="en-US" altLang="zh-CN" dirty="0"/>
          </a:p>
          <a:p>
            <a:r>
              <a:rPr lang="zh-CN" altLang="en-US" dirty="0"/>
              <a:t>（十一）将中国公民、法人或者其他组织已经发表的以汉语言文字创作的作品翻译成少数民族语言文字作品在国内出版发行； </a:t>
            </a:r>
          </a:p>
          <a:p>
            <a:r>
              <a:rPr lang="zh-CN" altLang="en-US" dirty="0"/>
              <a:t>（十二）将已经发表的作品改成盲文出版。</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723162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81369-8F38-46CF-B33B-2583B0745602}"/>
              </a:ext>
            </a:extLst>
          </p:cNvPr>
          <p:cNvSpPr>
            <a:spLocks noGrp="1"/>
          </p:cNvSpPr>
          <p:nvPr>
            <p:ph type="title"/>
          </p:nvPr>
        </p:nvSpPr>
        <p:spPr/>
        <p:txBody>
          <a:bodyPr/>
          <a:lstStyle/>
          <a:p>
            <a:r>
              <a:rPr lang="zh-CN" altLang="en-US" dirty="0"/>
              <a:t>法定许可</a:t>
            </a:r>
          </a:p>
        </p:txBody>
      </p:sp>
      <p:sp>
        <p:nvSpPr>
          <p:cNvPr id="3" name="内容占位符 2">
            <a:extLst>
              <a:ext uri="{FF2B5EF4-FFF2-40B4-BE49-F238E27FC236}">
                <a16:creationId xmlns:a16="http://schemas.microsoft.com/office/drawing/2014/main" id="{5E350F14-7BA7-4490-8CA7-53C31708662A}"/>
              </a:ext>
            </a:extLst>
          </p:cNvPr>
          <p:cNvSpPr>
            <a:spLocks noGrp="1"/>
          </p:cNvSpPr>
          <p:nvPr>
            <p:ph idx="1"/>
          </p:nvPr>
        </p:nvSpPr>
        <p:spPr/>
        <p:txBody>
          <a:bodyPr/>
          <a:lstStyle/>
          <a:p>
            <a:endParaRPr lang="en-US" altLang="zh-CN" dirty="0"/>
          </a:p>
          <a:p>
            <a:r>
              <a:rPr lang="zh-CN" altLang="en-US" dirty="0"/>
              <a:t>对于已发表的作品的使用可以不事前获得许可，但要支付报酬的情况有</a:t>
            </a:r>
          </a:p>
          <a:p>
            <a:r>
              <a:rPr lang="en-US" altLang="zh-CN" dirty="0"/>
              <a:t>1</a:t>
            </a:r>
            <a:r>
              <a:rPr lang="zh-CN" altLang="en-US" dirty="0"/>
              <a:t>、报刊转载已发表的作品</a:t>
            </a:r>
          </a:p>
          <a:p>
            <a:r>
              <a:rPr lang="zh-CN" altLang="en-US" dirty="0"/>
              <a:t>      作品刊登后，除著作权人声明不得转载、摘编的外，其他报刊可以转载或者作为文摘、资料刊登，但应当按照规定向著作权人支付报酬。 </a:t>
            </a:r>
          </a:p>
          <a:p>
            <a:endParaRPr lang="zh-CN" altLang="en-US" dirty="0"/>
          </a:p>
        </p:txBody>
      </p:sp>
    </p:spTree>
    <p:extLst>
      <p:ext uri="{BB962C8B-B14F-4D97-AF65-F5344CB8AC3E}">
        <p14:creationId xmlns:p14="http://schemas.microsoft.com/office/powerpoint/2010/main" val="499843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F1EF1-7782-4D42-A9D8-52177643D41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F1E1FA-1EF0-4662-97DF-E5394A9FADBC}"/>
              </a:ext>
            </a:extLst>
          </p:cNvPr>
          <p:cNvSpPr>
            <a:spLocks noGrp="1"/>
          </p:cNvSpPr>
          <p:nvPr>
            <p:ph idx="1"/>
          </p:nvPr>
        </p:nvSpPr>
        <p:spPr/>
        <p:txBody>
          <a:bodyPr>
            <a:normAutofit lnSpcReduction="10000"/>
          </a:bodyPr>
          <a:lstStyle/>
          <a:p>
            <a:r>
              <a:rPr lang="en-US" altLang="zh-CN" dirty="0"/>
              <a:t>2</a:t>
            </a:r>
            <a:r>
              <a:rPr lang="zh-CN" altLang="en-US" dirty="0"/>
              <a:t>、录音已发表的作品</a:t>
            </a:r>
          </a:p>
          <a:p>
            <a:r>
              <a:rPr lang="zh-CN" altLang="en-US" dirty="0"/>
              <a:t>     录音制作者使用他人已经合法录制为录音制品的音乐作品制作录音制品，可以不经著作权人许可，但应当按照规定支付报酬；著作权人声明不许使用的不得使用。</a:t>
            </a:r>
          </a:p>
          <a:p>
            <a:r>
              <a:rPr lang="en-US" altLang="zh-CN" dirty="0"/>
              <a:t>3</a:t>
            </a:r>
            <a:r>
              <a:rPr lang="zh-CN" altLang="en-US" dirty="0"/>
              <a:t>、播放已发表的作品</a:t>
            </a:r>
          </a:p>
          <a:p>
            <a:r>
              <a:rPr lang="zh-CN" altLang="en-US" dirty="0"/>
              <a:t>        广播电台、电视台播放他人已发表的作品，可以不经著作权人许可，但应当支付报酬。 </a:t>
            </a:r>
          </a:p>
          <a:p>
            <a:r>
              <a:rPr lang="zh-CN" altLang="en-US" dirty="0"/>
              <a:t>        广播电台、电视台播放已经出版的录音制品，可以不经著作权人许可，但应当支付报酬。当事人另有约定的除外。具体办法由国务院规定。</a:t>
            </a:r>
          </a:p>
          <a:p>
            <a:endParaRPr lang="zh-CN" altLang="en-US" dirty="0"/>
          </a:p>
          <a:p>
            <a:endParaRPr lang="zh-CN" altLang="en-US" dirty="0"/>
          </a:p>
        </p:txBody>
      </p:sp>
    </p:spTree>
    <p:extLst>
      <p:ext uri="{BB962C8B-B14F-4D97-AF65-F5344CB8AC3E}">
        <p14:creationId xmlns:p14="http://schemas.microsoft.com/office/powerpoint/2010/main" val="3969823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DF5BF-E800-4193-978C-C49676A2E75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3EF2EC58-570E-4C58-B56F-322B9EA80212}"/>
              </a:ext>
            </a:extLst>
          </p:cNvPr>
          <p:cNvSpPr>
            <a:spLocks noGrp="1"/>
          </p:cNvSpPr>
          <p:nvPr>
            <p:ph idx="1"/>
          </p:nvPr>
        </p:nvSpPr>
        <p:spPr/>
        <p:txBody>
          <a:bodyPr/>
          <a:lstStyle/>
          <a:p>
            <a:r>
              <a:rPr lang="en-US" altLang="zh-CN" dirty="0"/>
              <a:t>4</a:t>
            </a:r>
            <a:r>
              <a:rPr lang="zh-CN" altLang="en-US" dirty="0"/>
              <a:t>、教科书编写中的法定许可</a:t>
            </a:r>
          </a:p>
          <a:p>
            <a:r>
              <a:rPr lang="zh-CN" altLang="en-US" dirty="0"/>
              <a:t>      为实施九年制义务教育和国家教育规划而编写出版教科书，除作者事先声明不许使用的外，可以不经著作权人许可，在教科书中汇编已经发表的作品片段或者短小的文字作品、音乐作品或者单幅的美术作品、摄影作品，但应当按照规定支付报酬，指明作者姓名、作品名称，并且不得侵犯著作权人依照本法享有的其他权利。</a:t>
            </a:r>
          </a:p>
          <a:p>
            <a:endParaRPr lang="zh-CN" altLang="en-US" dirty="0"/>
          </a:p>
          <a:p>
            <a:endParaRPr lang="zh-CN" altLang="en-US" dirty="0"/>
          </a:p>
        </p:txBody>
      </p:sp>
    </p:spTree>
    <p:extLst>
      <p:ext uri="{BB962C8B-B14F-4D97-AF65-F5344CB8AC3E}">
        <p14:creationId xmlns:p14="http://schemas.microsoft.com/office/powerpoint/2010/main" val="1311666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97A86-C22A-4780-A961-45A91825A1C6}"/>
              </a:ext>
            </a:extLst>
          </p:cNvPr>
          <p:cNvSpPr>
            <a:spLocks noGrp="1"/>
          </p:cNvSpPr>
          <p:nvPr>
            <p:ph type="title"/>
          </p:nvPr>
        </p:nvSpPr>
        <p:spPr/>
        <p:txBody>
          <a:bodyPr/>
          <a:lstStyle/>
          <a:p>
            <a:r>
              <a:rPr lang="zh-CN" altLang="en-US" dirty="0"/>
              <a:t>课堂讨论</a:t>
            </a:r>
          </a:p>
        </p:txBody>
      </p:sp>
      <p:sp>
        <p:nvSpPr>
          <p:cNvPr id="3" name="内容占位符 2">
            <a:extLst>
              <a:ext uri="{FF2B5EF4-FFF2-40B4-BE49-F238E27FC236}">
                <a16:creationId xmlns:a16="http://schemas.microsoft.com/office/drawing/2014/main" id="{92FC5796-5207-4606-9D80-0405D0EA6058}"/>
              </a:ext>
            </a:extLst>
          </p:cNvPr>
          <p:cNvSpPr>
            <a:spLocks noGrp="1"/>
          </p:cNvSpPr>
          <p:nvPr>
            <p:ph idx="1"/>
          </p:nvPr>
        </p:nvSpPr>
        <p:spPr/>
        <p:txBody>
          <a:bodyPr/>
          <a:lstStyle/>
          <a:p>
            <a:r>
              <a:rPr lang="zh-CN" altLang="en-US" dirty="0"/>
              <a:t>请谈一谈你认为最好的或者最安全的科研合作方式。</a:t>
            </a:r>
            <a:endParaRPr lang="en-US" altLang="zh-CN" dirty="0"/>
          </a:p>
          <a:p>
            <a:endParaRPr lang="en-US" altLang="zh-CN" dirty="0"/>
          </a:p>
          <a:p>
            <a:r>
              <a:rPr lang="zh-CN" altLang="en-US" dirty="0"/>
              <a:t>请谈一谈你记忆中本科实验室或学校的学术规范 </a:t>
            </a:r>
          </a:p>
        </p:txBody>
      </p:sp>
    </p:spTree>
    <p:extLst>
      <p:ext uri="{BB962C8B-B14F-4D97-AF65-F5344CB8AC3E}">
        <p14:creationId xmlns:p14="http://schemas.microsoft.com/office/powerpoint/2010/main" val="3847644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9DBB7-5AC9-4759-ADE9-F15DED25337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15CD3F4-E60C-4EF2-943B-B4E7A578AAFE}"/>
              </a:ext>
            </a:extLst>
          </p:cNvPr>
          <p:cNvSpPr>
            <a:spLocks noGrp="1"/>
          </p:cNvSpPr>
          <p:nvPr>
            <p:ph idx="1"/>
          </p:nvPr>
        </p:nvSpPr>
        <p:spPr/>
        <p:txBody>
          <a:bodyPr/>
          <a:lstStyle/>
          <a:p>
            <a:r>
              <a:rPr lang="zh-CN" altLang="en-US" dirty="0"/>
              <a:t>刘朝</a:t>
            </a:r>
            <a:endParaRPr lang="en-US" altLang="zh-CN" dirty="0"/>
          </a:p>
          <a:p>
            <a:endParaRPr lang="en-US" altLang="zh-CN" dirty="0"/>
          </a:p>
          <a:p>
            <a:r>
              <a:rPr lang="en-US" altLang="zh-CN" dirty="0"/>
              <a:t>13811180017</a:t>
            </a:r>
          </a:p>
          <a:p>
            <a:endParaRPr lang="en-US" altLang="zh-CN" dirty="0"/>
          </a:p>
          <a:p>
            <a:r>
              <a:rPr lang="en-US" altLang="zh-CN" dirty="0" err="1"/>
              <a:t>zliu@ucas.edu,cn</a:t>
            </a:r>
            <a:endParaRPr lang="zh-CN" altLang="en-US" dirty="0"/>
          </a:p>
          <a:p>
            <a:endParaRPr lang="zh-CN" altLang="en-US" dirty="0"/>
          </a:p>
        </p:txBody>
      </p:sp>
    </p:spTree>
    <p:extLst>
      <p:ext uri="{BB962C8B-B14F-4D97-AF65-F5344CB8AC3E}">
        <p14:creationId xmlns:p14="http://schemas.microsoft.com/office/powerpoint/2010/main" val="272236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4DB10-8FBF-4E7E-A4CE-6510EC25057D}"/>
              </a:ext>
            </a:extLst>
          </p:cNvPr>
          <p:cNvSpPr>
            <a:spLocks noGrp="1"/>
          </p:cNvSpPr>
          <p:nvPr>
            <p:ph type="title"/>
          </p:nvPr>
        </p:nvSpPr>
        <p:spPr/>
        <p:txBody>
          <a:bodyPr/>
          <a:lstStyle/>
          <a:p>
            <a:r>
              <a:rPr lang="zh-CN" altLang="en-US" b="1" dirty="0"/>
              <a:t>黄禹锡科研组干细胞成果造假事件</a:t>
            </a:r>
            <a:endParaRPr lang="zh-CN" altLang="en-US" dirty="0"/>
          </a:p>
        </p:txBody>
      </p:sp>
      <p:pic>
        <p:nvPicPr>
          <p:cNvPr id="5" name="内容占位符 4">
            <a:extLst>
              <a:ext uri="{FF2B5EF4-FFF2-40B4-BE49-F238E27FC236}">
                <a16:creationId xmlns:a16="http://schemas.microsoft.com/office/drawing/2014/main" id="{F717D418-3FCE-4DB8-BA4A-537089A59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904" y="1869742"/>
            <a:ext cx="3187605" cy="4219782"/>
          </a:xfrm>
        </p:spPr>
      </p:pic>
      <p:sp>
        <p:nvSpPr>
          <p:cNvPr id="7" name="矩形 6">
            <a:extLst>
              <a:ext uri="{FF2B5EF4-FFF2-40B4-BE49-F238E27FC236}">
                <a16:creationId xmlns:a16="http://schemas.microsoft.com/office/drawing/2014/main" id="{0C9A4273-C197-4A83-9923-C8D95A67E5A2}"/>
              </a:ext>
            </a:extLst>
          </p:cNvPr>
          <p:cNvSpPr/>
          <p:nvPr/>
        </p:nvSpPr>
        <p:spPr>
          <a:xfrm>
            <a:off x="5008728" y="1869742"/>
            <a:ext cx="7097133" cy="3738780"/>
          </a:xfrm>
          <a:prstGeom prst="rect">
            <a:avLst/>
          </a:prstGeom>
        </p:spPr>
        <p:txBody>
          <a:bodyPr wrap="square">
            <a:spAutoFit/>
          </a:bodyPr>
          <a:lstStyle/>
          <a:p>
            <a:pPr>
              <a:lnSpc>
                <a:spcPct val="150000"/>
              </a:lnSpc>
            </a:pPr>
            <a:r>
              <a:rPr lang="zh-CN" altLang="en-US" sz="2000" b="1" dirty="0">
                <a:latin typeface="+mj-ea"/>
                <a:ea typeface="+mj-ea"/>
              </a:rPr>
              <a:t>首尔大学调查委员会的调查报告：</a:t>
            </a:r>
            <a:endParaRPr lang="en-US" altLang="zh-CN" sz="2000" b="1" dirty="0">
              <a:latin typeface="+mj-ea"/>
              <a:ea typeface="+mj-ea"/>
            </a:endParaRPr>
          </a:p>
          <a:p>
            <a:pPr>
              <a:lnSpc>
                <a:spcPct val="150000"/>
              </a:lnSpc>
            </a:pPr>
            <a:r>
              <a:rPr lang="zh-CN" altLang="en-US" sz="2000" b="1" dirty="0">
                <a:latin typeface="+mj-ea"/>
                <a:ea typeface="+mj-ea"/>
              </a:rPr>
              <a:t>       调查结果一：干细胞数据是假造</a:t>
            </a:r>
            <a:endParaRPr lang="en-US" altLang="zh-CN" sz="2000" b="1" dirty="0">
              <a:latin typeface="+mj-ea"/>
              <a:ea typeface="+mj-ea"/>
            </a:endParaRPr>
          </a:p>
          <a:p>
            <a:pPr>
              <a:lnSpc>
                <a:spcPct val="150000"/>
              </a:lnSpc>
            </a:pPr>
            <a:r>
              <a:rPr lang="zh-CN" altLang="en-US" sz="2000" b="1" dirty="0">
                <a:latin typeface="+mj-ea"/>
                <a:ea typeface="+mj-ea"/>
              </a:rPr>
              <a:t>　   调查结果二：</a:t>
            </a:r>
            <a:r>
              <a:rPr lang="en-US" altLang="zh-CN" sz="2000" b="1" dirty="0">
                <a:latin typeface="+mj-ea"/>
                <a:ea typeface="+mj-ea"/>
              </a:rPr>
              <a:t>2004</a:t>
            </a:r>
            <a:r>
              <a:rPr lang="zh-CN" altLang="en-US" sz="2000" b="1" dirty="0">
                <a:latin typeface="+mj-ea"/>
                <a:ea typeface="+mj-ea"/>
              </a:rPr>
              <a:t>年论文亦编造</a:t>
            </a:r>
            <a:endParaRPr lang="en-US" altLang="zh-CN" sz="2000" b="1" dirty="0">
              <a:latin typeface="+mj-ea"/>
              <a:ea typeface="+mj-ea"/>
            </a:endParaRPr>
          </a:p>
          <a:p>
            <a:pPr>
              <a:lnSpc>
                <a:spcPct val="150000"/>
              </a:lnSpc>
            </a:pPr>
            <a:r>
              <a:rPr lang="zh-CN" altLang="en-US" sz="2000" b="1" dirty="0">
                <a:latin typeface="+mj-ea"/>
                <a:ea typeface="+mj-ea"/>
              </a:rPr>
              <a:t>　   调查结果三：“核心技术”难认定</a:t>
            </a:r>
            <a:endParaRPr lang="en-US" altLang="zh-CN" sz="2000" b="1" dirty="0">
              <a:latin typeface="+mj-ea"/>
              <a:ea typeface="+mj-ea"/>
            </a:endParaRPr>
          </a:p>
          <a:p>
            <a:pPr>
              <a:lnSpc>
                <a:spcPct val="150000"/>
              </a:lnSpc>
            </a:pPr>
            <a:r>
              <a:rPr lang="zh-CN" altLang="en-US" sz="2000" b="1" dirty="0">
                <a:latin typeface="+mj-ea"/>
                <a:ea typeface="+mj-ea"/>
              </a:rPr>
              <a:t>       调查结果五：克隆狗“货真价实”</a:t>
            </a:r>
            <a:endParaRPr lang="en-US" altLang="zh-CN" sz="2000" b="1" dirty="0">
              <a:latin typeface="+mj-ea"/>
              <a:ea typeface="+mj-ea"/>
            </a:endParaRPr>
          </a:p>
          <a:p>
            <a:pPr>
              <a:lnSpc>
                <a:spcPct val="150000"/>
              </a:lnSpc>
            </a:pPr>
            <a:endParaRPr lang="en-US" altLang="zh-CN" sz="2000" b="1" dirty="0">
              <a:latin typeface="+mj-ea"/>
              <a:ea typeface="+mj-ea"/>
            </a:endParaRPr>
          </a:p>
          <a:p>
            <a:pPr>
              <a:lnSpc>
                <a:spcPct val="150000"/>
              </a:lnSpc>
            </a:pPr>
            <a:r>
              <a:rPr lang="zh-CN" altLang="en-US" sz="2000" b="1" dirty="0">
                <a:latin typeface="+mj-ea"/>
                <a:ea typeface="+mj-ea"/>
              </a:rPr>
              <a:t>调查权受限</a:t>
            </a:r>
            <a:endParaRPr lang="en-US" altLang="zh-CN" sz="2000" b="1" dirty="0">
              <a:latin typeface="+mj-ea"/>
              <a:ea typeface="+mj-ea"/>
            </a:endParaRPr>
          </a:p>
          <a:p>
            <a:pPr>
              <a:lnSpc>
                <a:spcPct val="150000"/>
              </a:lnSpc>
            </a:pPr>
            <a:r>
              <a:rPr lang="zh-CN" altLang="en-US" sz="2000" b="1" dirty="0">
                <a:latin typeface="+mj-ea"/>
                <a:ea typeface="+mj-ea"/>
              </a:rPr>
              <a:t>检察机关介入</a:t>
            </a:r>
          </a:p>
        </p:txBody>
      </p:sp>
    </p:spTree>
    <p:extLst>
      <p:ext uri="{BB962C8B-B14F-4D97-AF65-F5344CB8AC3E}">
        <p14:creationId xmlns:p14="http://schemas.microsoft.com/office/powerpoint/2010/main" val="372885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433A0-0AE7-4FD7-8698-0E38BE728B70}"/>
              </a:ext>
            </a:extLst>
          </p:cNvPr>
          <p:cNvSpPr>
            <a:spLocks noGrp="1"/>
          </p:cNvSpPr>
          <p:nvPr>
            <p:ph type="title"/>
          </p:nvPr>
        </p:nvSpPr>
        <p:spPr/>
        <p:txBody>
          <a:bodyPr>
            <a:normAutofit fontScale="90000"/>
          </a:bodyPr>
          <a:lstStyle/>
          <a:p>
            <a:pPr>
              <a:lnSpc>
                <a:spcPct val="150000"/>
              </a:lnSpc>
            </a:pPr>
            <a:r>
              <a:rPr lang="zh-CN" altLang="zh-CN" dirty="0"/>
              <a:t>各国应对学术不端行为的举措</a:t>
            </a:r>
            <a:br>
              <a:rPr lang="en-US" altLang="zh-CN" dirty="0"/>
            </a:br>
            <a:endParaRPr lang="zh-CN" altLang="en-US" dirty="0"/>
          </a:p>
        </p:txBody>
      </p:sp>
      <p:sp>
        <p:nvSpPr>
          <p:cNvPr id="3" name="内容占位符 2">
            <a:extLst>
              <a:ext uri="{FF2B5EF4-FFF2-40B4-BE49-F238E27FC236}">
                <a16:creationId xmlns:a16="http://schemas.microsoft.com/office/drawing/2014/main" id="{54169481-9FD8-4B46-931B-06C9F0DBC384}"/>
              </a:ext>
            </a:extLst>
          </p:cNvPr>
          <p:cNvSpPr>
            <a:spLocks noGrp="1"/>
          </p:cNvSpPr>
          <p:nvPr>
            <p:ph idx="1"/>
          </p:nvPr>
        </p:nvSpPr>
        <p:spPr/>
        <p:txBody>
          <a:bodyPr>
            <a:normAutofit fontScale="92500" lnSpcReduction="20000"/>
          </a:bodyPr>
          <a:lstStyle/>
          <a:p>
            <a:pPr>
              <a:lnSpc>
                <a:spcPct val="150000"/>
              </a:lnSpc>
            </a:pPr>
            <a:r>
              <a:rPr lang="zh-CN" altLang="en-US" dirty="0"/>
              <a:t>明确科研活动的行为准则，规范，惯例和指导原则</a:t>
            </a:r>
            <a:endParaRPr lang="en-US" altLang="zh-CN" dirty="0"/>
          </a:p>
          <a:p>
            <a:pPr>
              <a:lnSpc>
                <a:spcPct val="150000"/>
              </a:lnSpc>
            </a:pPr>
            <a:r>
              <a:rPr lang="zh-CN" altLang="en-US" dirty="0"/>
              <a:t>根据新出现的科研诚信和科研伦理问题，进一步制定和完善政策法规，规章制度和行为规范</a:t>
            </a:r>
            <a:endParaRPr lang="en-US" altLang="zh-CN" dirty="0"/>
          </a:p>
          <a:p>
            <a:pPr>
              <a:lnSpc>
                <a:spcPct val="150000"/>
              </a:lnSpc>
            </a:pPr>
            <a:r>
              <a:rPr lang="zh-CN" altLang="en-US" dirty="0"/>
              <a:t>完善调查处理科研部端行为举报</a:t>
            </a:r>
            <a:endParaRPr lang="en-US" altLang="zh-CN" dirty="0"/>
          </a:p>
          <a:p>
            <a:pPr>
              <a:lnSpc>
                <a:spcPct val="150000"/>
              </a:lnSpc>
            </a:pPr>
            <a:r>
              <a:rPr lang="zh-CN" altLang="en-US" dirty="0"/>
              <a:t>从正面宣传科研诚信倡导负责任的科研行为</a:t>
            </a:r>
            <a:endParaRPr lang="en-US" altLang="zh-CN" dirty="0"/>
          </a:p>
          <a:p>
            <a:pPr>
              <a:lnSpc>
                <a:spcPct val="150000"/>
              </a:lnSpc>
            </a:pPr>
            <a:r>
              <a:rPr lang="zh-CN" altLang="en-US" dirty="0"/>
              <a:t>探讨如何从科研伦理，道德行为规范体制机制，政策法规，文化氛围等诸方面来确保科研诚信</a:t>
            </a:r>
          </a:p>
        </p:txBody>
      </p:sp>
    </p:spTree>
    <p:extLst>
      <p:ext uri="{BB962C8B-B14F-4D97-AF65-F5344CB8AC3E}">
        <p14:creationId xmlns:p14="http://schemas.microsoft.com/office/powerpoint/2010/main" val="207863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BD43B-8ADA-4FCD-9AEC-A2FBAC215CC4}"/>
              </a:ext>
            </a:extLst>
          </p:cNvPr>
          <p:cNvSpPr>
            <a:spLocks noGrp="1"/>
          </p:cNvSpPr>
          <p:nvPr>
            <p:ph type="title"/>
          </p:nvPr>
        </p:nvSpPr>
        <p:spPr>
          <a:xfrm>
            <a:off x="755374" y="-198783"/>
            <a:ext cx="10598426" cy="1889471"/>
          </a:xfrm>
        </p:spPr>
        <p:txBody>
          <a:bodyPr/>
          <a:lstStyle/>
          <a:p>
            <a:r>
              <a:rPr lang="zh-CN" altLang="zh-CN" dirty="0"/>
              <a:t>学术制度规范演进</a:t>
            </a:r>
            <a:endParaRPr lang="zh-CN" altLang="en-US" dirty="0"/>
          </a:p>
        </p:txBody>
      </p:sp>
      <p:sp>
        <p:nvSpPr>
          <p:cNvPr id="3" name="内容占位符 2">
            <a:extLst>
              <a:ext uri="{FF2B5EF4-FFF2-40B4-BE49-F238E27FC236}">
                <a16:creationId xmlns:a16="http://schemas.microsoft.com/office/drawing/2014/main" id="{15E6EFDC-CBF8-4227-96F3-E23C3616F443}"/>
              </a:ext>
            </a:extLst>
          </p:cNvPr>
          <p:cNvSpPr>
            <a:spLocks noGrp="1"/>
          </p:cNvSpPr>
          <p:nvPr>
            <p:ph idx="1"/>
          </p:nvPr>
        </p:nvSpPr>
        <p:spPr>
          <a:xfrm>
            <a:off x="390939" y="1278834"/>
            <a:ext cx="10962861" cy="5579165"/>
          </a:xfrm>
        </p:spPr>
        <p:txBody>
          <a:bodyPr>
            <a:normAutofit lnSpcReduction="10000"/>
          </a:bodyPr>
          <a:lstStyle/>
          <a:p>
            <a:pPr>
              <a:lnSpc>
                <a:spcPct val="150000"/>
              </a:lnSpc>
            </a:pPr>
            <a:r>
              <a:rPr lang="zh-CN" altLang="en-US" dirty="0"/>
              <a:t>六七十年代及以前</a:t>
            </a:r>
            <a:endParaRPr lang="en-US" altLang="zh-CN" dirty="0"/>
          </a:p>
          <a:p>
            <a:pPr>
              <a:lnSpc>
                <a:spcPct val="150000"/>
              </a:lnSpc>
            </a:pPr>
            <a:r>
              <a:rPr lang="en-US" altLang="zh-CN" dirty="0"/>
              <a:t>1981</a:t>
            </a:r>
            <a:r>
              <a:rPr lang="zh-CN" altLang="en-US" dirty="0"/>
              <a:t>年邹城鲁院士等人致函中国科学报，建议开展科研工作中的精神文明问题讨论，在科技界引起极大反响</a:t>
            </a:r>
            <a:endParaRPr lang="en-US" altLang="zh-CN" dirty="0"/>
          </a:p>
          <a:p>
            <a:pPr>
              <a:lnSpc>
                <a:spcPct val="150000"/>
              </a:lnSpc>
            </a:pPr>
            <a:r>
              <a:rPr lang="en-US" altLang="zh-CN" dirty="0"/>
              <a:t>90</a:t>
            </a:r>
            <a:r>
              <a:rPr lang="zh-CN" altLang="en-US" dirty="0"/>
              <a:t>年代后不少学术期刊和媒体也就学术规范，学术道德，学术交流，学术批评以及学科建设等展开了广泛的讨论，同时有关政府部门</a:t>
            </a:r>
            <a:endParaRPr lang="en-US" altLang="zh-CN" dirty="0"/>
          </a:p>
          <a:p>
            <a:pPr>
              <a:lnSpc>
                <a:spcPct val="150000"/>
              </a:lnSpc>
            </a:pPr>
            <a:r>
              <a:rPr lang="zh-CN" altLang="en-US" dirty="0"/>
              <a:t>学术研究机构和学术团体也纷纷参与制定和颁布学术道德准则和学术规范，例如科技部教育部，中科院工程院科协</a:t>
            </a:r>
            <a:r>
              <a:rPr lang="en-US" altLang="zh-CN" dirty="0"/>
              <a:t>1999</a:t>
            </a:r>
            <a:r>
              <a:rPr lang="zh-CN" altLang="en-US" dirty="0"/>
              <a:t>年</a:t>
            </a:r>
            <a:r>
              <a:rPr lang="en-US" altLang="zh-CN" dirty="0"/>
              <a:t>11</a:t>
            </a:r>
            <a:r>
              <a:rPr lang="zh-CN" altLang="en-US" dirty="0"/>
              <a:t>月印发了关于科技工作者行为准则的若干意见</a:t>
            </a:r>
          </a:p>
        </p:txBody>
      </p:sp>
    </p:spTree>
    <p:extLst>
      <p:ext uri="{BB962C8B-B14F-4D97-AF65-F5344CB8AC3E}">
        <p14:creationId xmlns:p14="http://schemas.microsoft.com/office/powerpoint/2010/main" val="188293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DB036-EDF0-474B-A979-9F63AF8CB144}"/>
              </a:ext>
            </a:extLst>
          </p:cNvPr>
          <p:cNvSpPr>
            <a:spLocks noGrp="1"/>
          </p:cNvSpPr>
          <p:nvPr>
            <p:ph type="title"/>
          </p:nvPr>
        </p:nvSpPr>
        <p:spPr/>
        <p:txBody>
          <a:bodyPr/>
          <a:lstStyle/>
          <a:p>
            <a:pPr>
              <a:lnSpc>
                <a:spcPct val="150000"/>
              </a:lnSpc>
            </a:pPr>
            <a:r>
              <a:rPr lang="en-US" altLang="zh-CN" dirty="0"/>
              <a:t>  </a:t>
            </a:r>
            <a:endParaRPr lang="zh-CN" altLang="en-US" dirty="0"/>
          </a:p>
        </p:txBody>
      </p:sp>
      <p:sp>
        <p:nvSpPr>
          <p:cNvPr id="3" name="内容占位符 2">
            <a:extLst>
              <a:ext uri="{FF2B5EF4-FFF2-40B4-BE49-F238E27FC236}">
                <a16:creationId xmlns:a16="http://schemas.microsoft.com/office/drawing/2014/main" id="{8C0AB42C-FACB-4A0E-AD1B-BE9997427C6E}"/>
              </a:ext>
            </a:extLst>
          </p:cNvPr>
          <p:cNvSpPr>
            <a:spLocks noGrp="1"/>
          </p:cNvSpPr>
          <p:nvPr>
            <p:ph idx="1"/>
          </p:nvPr>
        </p:nvSpPr>
        <p:spPr>
          <a:xfrm>
            <a:off x="838200" y="818866"/>
            <a:ext cx="10515600" cy="5358097"/>
          </a:xfrm>
        </p:spPr>
        <p:txBody>
          <a:bodyPr>
            <a:normAutofit fontScale="92500" lnSpcReduction="20000"/>
          </a:bodyPr>
          <a:lstStyle/>
          <a:p>
            <a:pPr>
              <a:lnSpc>
                <a:spcPct val="150000"/>
              </a:lnSpc>
            </a:pPr>
            <a:r>
              <a:rPr lang="en-US" altLang="zh-CN" dirty="0"/>
              <a:t>2007</a:t>
            </a:r>
            <a:r>
              <a:rPr lang="zh-CN" altLang="en-US" dirty="0"/>
              <a:t>年修订的科学技术进步法，其中在科研诚信方面强调科技人员不得在科技活动中弄虚作假，要求科技计划项目管理机构被参与项目的科研人员建立学术档案</a:t>
            </a:r>
            <a:endParaRPr lang="en-US" altLang="zh-CN" dirty="0"/>
          </a:p>
          <a:p>
            <a:pPr>
              <a:lnSpc>
                <a:spcPct val="150000"/>
              </a:lnSpc>
            </a:pPr>
            <a:r>
              <a:rPr lang="zh-CN" altLang="en-US" dirty="0"/>
              <a:t>我国著作权法专利法，国家通用语言文字法，等相关法律中设计成志学术腐败问题的条款</a:t>
            </a:r>
            <a:endParaRPr lang="en-US" altLang="zh-CN" dirty="0"/>
          </a:p>
          <a:p>
            <a:pPr>
              <a:lnSpc>
                <a:spcPct val="150000"/>
              </a:lnSpc>
            </a:pPr>
            <a:r>
              <a:rPr lang="en-US" altLang="zh-CN" dirty="0"/>
              <a:t>2007</a:t>
            </a:r>
            <a:r>
              <a:rPr lang="zh-CN" altLang="en-US" dirty="0"/>
              <a:t>年科技布成立了科研诚信办公室</a:t>
            </a:r>
            <a:endParaRPr lang="en-US" altLang="zh-CN" dirty="0"/>
          </a:p>
          <a:p>
            <a:pPr>
              <a:lnSpc>
                <a:spcPct val="150000"/>
              </a:lnSpc>
            </a:pPr>
            <a:r>
              <a:rPr lang="zh-CN" altLang="en-US" dirty="0"/>
              <a:t>建立了由科技部教育部，中科院等部门组成的科研诚信建设联席会议制度</a:t>
            </a:r>
            <a:endParaRPr lang="en-US" altLang="zh-CN" dirty="0"/>
          </a:p>
          <a:p>
            <a:pPr>
              <a:lnSpc>
                <a:spcPct val="150000"/>
              </a:lnSpc>
            </a:pPr>
            <a:r>
              <a:rPr lang="zh-CN" altLang="en-US" dirty="0"/>
              <a:t>学术规范制度正在逐步构建完善</a:t>
            </a:r>
          </a:p>
        </p:txBody>
      </p:sp>
    </p:spTree>
    <p:extLst>
      <p:ext uri="{BB962C8B-B14F-4D97-AF65-F5344CB8AC3E}">
        <p14:creationId xmlns:p14="http://schemas.microsoft.com/office/powerpoint/2010/main" val="374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A2D06-EE52-48BD-B42A-031F06873D36}"/>
              </a:ext>
            </a:extLst>
          </p:cNvPr>
          <p:cNvSpPr>
            <a:spLocks noGrp="1"/>
          </p:cNvSpPr>
          <p:nvPr>
            <p:ph type="title"/>
          </p:nvPr>
        </p:nvSpPr>
        <p:spPr/>
        <p:txBody>
          <a:bodyPr/>
          <a:lstStyle/>
          <a:p>
            <a:pPr>
              <a:lnSpc>
                <a:spcPct val="150000"/>
              </a:lnSpc>
            </a:pPr>
            <a:r>
              <a:rPr lang="zh-CN" altLang="en-US" dirty="0"/>
              <a:t>我国科研不端行为的特点</a:t>
            </a:r>
          </a:p>
        </p:txBody>
      </p:sp>
      <p:sp>
        <p:nvSpPr>
          <p:cNvPr id="3" name="内容占位符 2">
            <a:extLst>
              <a:ext uri="{FF2B5EF4-FFF2-40B4-BE49-F238E27FC236}">
                <a16:creationId xmlns:a16="http://schemas.microsoft.com/office/drawing/2014/main" id="{7D2A4936-B8D3-4C8F-9B18-ABCD088BD156}"/>
              </a:ext>
            </a:extLst>
          </p:cNvPr>
          <p:cNvSpPr>
            <a:spLocks noGrp="1"/>
          </p:cNvSpPr>
          <p:nvPr>
            <p:ph idx="1"/>
          </p:nvPr>
        </p:nvSpPr>
        <p:spPr/>
        <p:txBody>
          <a:bodyPr>
            <a:normAutofit fontScale="85000" lnSpcReduction="10000"/>
          </a:bodyPr>
          <a:lstStyle/>
          <a:p>
            <a:pPr>
              <a:lnSpc>
                <a:spcPct val="150000"/>
              </a:lnSpc>
            </a:pPr>
            <a:r>
              <a:rPr lang="zh-CN" altLang="en-US" dirty="0"/>
              <a:t>科研不端行为出现最多的是抄袭，剽窃问题。而且其中很多抄袭者是明目张胆的侵占他人成果，甚至全文照抄或者只改变文中的地名实验对象。然后就当初自己的成果发表。</a:t>
            </a:r>
            <a:endParaRPr lang="en-US" altLang="zh-CN" dirty="0"/>
          </a:p>
          <a:p>
            <a:pPr>
              <a:lnSpc>
                <a:spcPct val="150000"/>
              </a:lnSpc>
            </a:pPr>
            <a:r>
              <a:rPr lang="zh-CN" altLang="en-US" dirty="0"/>
              <a:t>部分科研人员在申请项目求职和应聘时，在职称履历学术成就方面造假的问题</a:t>
            </a:r>
            <a:r>
              <a:rPr lang="en-US" altLang="zh-CN" dirty="0"/>
              <a:t>10</a:t>
            </a:r>
            <a:r>
              <a:rPr lang="zh-CN" altLang="en-US" dirty="0"/>
              <a:t>分突出</a:t>
            </a:r>
            <a:endParaRPr lang="en-US" altLang="zh-CN" dirty="0"/>
          </a:p>
          <a:p>
            <a:pPr>
              <a:lnSpc>
                <a:spcPct val="150000"/>
              </a:lnSpc>
            </a:pPr>
            <a:r>
              <a:rPr lang="zh-CN" altLang="en-US" dirty="0"/>
              <a:t>很多资深研究人员由于工作不严谨和在署名时不规范，在其指导的研究生或其合作者存在抄袭剽窃问题的论文上署名，从而被减入科研不端行为</a:t>
            </a:r>
          </a:p>
        </p:txBody>
      </p:sp>
    </p:spTree>
    <p:extLst>
      <p:ext uri="{BB962C8B-B14F-4D97-AF65-F5344CB8AC3E}">
        <p14:creationId xmlns:p14="http://schemas.microsoft.com/office/powerpoint/2010/main" val="243574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454F5-6516-4DEC-A3DE-CDA426E591E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21549F6-722E-40AD-B61E-0137C7ECD439}"/>
              </a:ext>
            </a:extLst>
          </p:cNvPr>
          <p:cNvSpPr>
            <a:spLocks noGrp="1"/>
          </p:cNvSpPr>
          <p:nvPr>
            <p:ph idx="1"/>
          </p:nvPr>
        </p:nvSpPr>
        <p:spPr>
          <a:xfrm>
            <a:off x="496957" y="523461"/>
            <a:ext cx="10856843" cy="5653502"/>
          </a:xfrm>
        </p:spPr>
        <p:txBody>
          <a:bodyPr>
            <a:normAutofit/>
          </a:bodyPr>
          <a:lstStyle/>
          <a:p>
            <a:pPr>
              <a:lnSpc>
                <a:spcPct val="150000"/>
              </a:lnSpc>
            </a:pPr>
            <a:r>
              <a:rPr lang="zh-CN" altLang="en-US" dirty="0"/>
              <a:t>许多科研人员在所承担的科研项目验收或评奖时，夸大成果的意义和本人的贡献，甚至弄虚作假</a:t>
            </a:r>
            <a:endParaRPr lang="en-US" altLang="zh-CN" dirty="0"/>
          </a:p>
          <a:p>
            <a:pPr>
              <a:lnSpc>
                <a:spcPct val="150000"/>
              </a:lnSpc>
            </a:pPr>
            <a:r>
              <a:rPr lang="zh-CN" altLang="en-US" dirty="0"/>
              <a:t>一些学术领导令自己的地位或权威强行占有他人成果，或将自己列为并未实际参加项目的成果完成人</a:t>
            </a:r>
            <a:endParaRPr lang="en-US" altLang="zh-CN" dirty="0"/>
          </a:p>
          <a:p>
            <a:pPr>
              <a:lnSpc>
                <a:spcPct val="150000"/>
              </a:lnSpc>
            </a:pPr>
            <a:r>
              <a:rPr lang="zh-CN" altLang="en-US" dirty="0"/>
              <a:t>在同行评议工作中不能坚持原则或缺乏必要的学术水平，从而不能秉公参加评审，或者不能保证评审意见或决策建议的科学性，从而引起被评选人的不</a:t>
            </a:r>
            <a:endParaRPr lang="en-US" altLang="zh-CN" dirty="0"/>
          </a:p>
          <a:p>
            <a:pPr>
              <a:lnSpc>
                <a:spcPct val="150000"/>
              </a:lnSpc>
            </a:pPr>
            <a:r>
              <a:rPr lang="zh-CN" altLang="en-US" dirty="0"/>
              <a:t>其他？</a:t>
            </a:r>
          </a:p>
        </p:txBody>
      </p:sp>
    </p:spTree>
    <p:extLst>
      <p:ext uri="{BB962C8B-B14F-4D97-AF65-F5344CB8AC3E}">
        <p14:creationId xmlns:p14="http://schemas.microsoft.com/office/powerpoint/2010/main" val="27051538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2877</Words>
  <Application>Microsoft Office PowerPoint</Application>
  <PresentationFormat>宽屏</PresentationFormat>
  <Paragraphs>218</Paragraphs>
  <Slides>39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39</vt:i4>
      </vt:variant>
    </vt:vector>
  </HeadingPairs>
  <TitlesOfParts>
    <vt:vector size="43" baseType="lpstr">
      <vt:lpstr>等线</vt:lpstr>
      <vt:lpstr>等线 Light</vt:lpstr>
      <vt:lpstr>Arial</vt:lpstr>
      <vt:lpstr>Office 主题​​</vt:lpstr>
      <vt:lpstr>第三讲  学术制度规范</vt:lpstr>
      <vt:lpstr>提纲</vt:lpstr>
      <vt:lpstr>黄禹锡科研组干细胞成果造假事件</vt:lpstr>
      <vt:lpstr>黄禹锡科研组干细胞成果造假事件</vt:lpstr>
      <vt:lpstr>各国应对学术不端行为的举措 </vt:lpstr>
      <vt:lpstr>学术制度规范演进</vt:lpstr>
      <vt:lpstr>  </vt:lpstr>
      <vt:lpstr>我国科研不端行为的特点</vt:lpstr>
      <vt:lpstr>  </vt:lpstr>
      <vt:lpstr>学术制度规范类型 </vt:lpstr>
      <vt:lpstr>专利权的主体、权利归属及申请 </vt:lpstr>
      <vt:lpstr>． 共同发明人或共同设计人 </vt:lpstr>
      <vt:lpstr>专利申请人 </vt:lpstr>
      <vt:lpstr> </vt:lpstr>
      <vt:lpstr> </vt:lpstr>
      <vt:lpstr>职务发明与非职务发明</vt:lpstr>
      <vt:lpstr> </vt:lpstr>
      <vt:lpstr>委托发明与合作发明</vt:lpstr>
      <vt:lpstr>著作权保护的主体</vt:lpstr>
      <vt:lpstr> </vt:lpstr>
      <vt:lpstr>著作权的归属</vt:lpstr>
      <vt:lpstr>职务作品 </vt:lpstr>
      <vt:lpstr>职务作品</vt:lpstr>
      <vt:lpstr>合作作品</vt:lpstr>
      <vt:lpstr>委托作品</vt:lpstr>
      <vt:lpstr>演绎作品</vt:lpstr>
      <vt:lpstr>汇编作品</vt:lpstr>
      <vt:lpstr>著作权的侵权认定及法律责任</vt:lpstr>
      <vt:lpstr> </vt:lpstr>
      <vt:lpstr>民事责任、行政责任、刑事责任</vt:lpstr>
      <vt:lpstr>著作权侵权认定原则</vt:lpstr>
      <vt:lpstr>合理使用</vt:lpstr>
      <vt:lpstr>  </vt:lpstr>
      <vt:lpstr>  </vt:lpstr>
      <vt:lpstr>法定许可</vt:lpstr>
      <vt:lpstr>PowerPoint 演示文稿</vt:lpstr>
      <vt:lpstr> </vt:lpstr>
      <vt:lpstr>课堂讨论</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  学术制度规范</dc:title>
  <dc:creator>liu ZHAO</dc:creator>
  <cp:lastModifiedBy>liu ZHAO</cp:lastModifiedBy>
  <cp:revision>12</cp:revision>
  <dcterms:created xsi:type="dcterms:W3CDTF">2019-12-10T20:44:49Z</dcterms:created>
  <dcterms:modified xsi:type="dcterms:W3CDTF">2019-12-10T22:23:41Z</dcterms:modified>
</cp:coreProperties>
</file>