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78" r:id="rId9"/>
    <p:sldId id="279" r:id="rId10"/>
    <p:sldId id="280" r:id="rId11"/>
    <p:sldId id="281" r:id="rId12"/>
    <p:sldId id="265" r:id="rId13"/>
    <p:sldId id="274" r:id="rId14"/>
    <p:sldId id="275" r:id="rId15"/>
    <p:sldId id="266" r:id="rId16"/>
    <p:sldId id="267" r:id="rId17"/>
    <p:sldId id="276" r:id="rId18"/>
    <p:sldId id="268" r:id="rId19"/>
    <p:sldId id="277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292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B4F9E-1776-4C5A-826C-105B203B3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0F121-B4F2-41CB-B564-DA79F747E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F4A8F-7435-4858-947E-5D173DA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B567A-086D-4BB1-8431-4932D579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8BDEE-10F7-4763-BF5B-1609CFD0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3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83840-42F1-4E05-9ECC-825BAD35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882B9-1713-4F0C-B88E-E128B3A0B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FB51A-593E-4C24-8A96-1CD605B7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5CF24-AF74-4AC5-BEBB-2E6E5B8A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26D89-B9F3-40D2-A98E-EBC261FB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27601D-0A66-4B05-A5C1-AD9921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84B89-FF8B-49C6-884E-97AB674A8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E74EF-EED8-49F3-9004-198EDF4A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F108D-2774-4756-A52F-E2B41C44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C9EC3-7456-47EB-92AA-AC317EC8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9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A3D4A-2111-491E-B2FD-AE507181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8F98D-938B-4B66-9C19-13B582F3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607BF-22EA-44FD-BD39-13593767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EC8A3-040B-4BCA-A745-1A3D36C5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0B616-5840-4B6E-8A0F-86177C4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8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6FE0-2146-4507-86D2-DC7829B2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5B31C-2A8A-4F44-ADB4-99310EB1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7E224-D1CD-4A70-B6C1-A78E77D8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C9A69-2677-4794-B579-7C84A64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14BDD-0122-419D-8510-3FBF1E86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219B9-FCBB-4DC9-B5E1-C030DD41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24B88-169B-407A-9AED-E576832B5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84569-8979-41BF-AD37-C3DF4DF38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8C882-162B-4E69-9172-2BA7389B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C1B3C-A4D8-4130-BE4A-BB8A947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103E3-D270-4B16-9479-01F06DD5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3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1E2D6-0B3A-4232-ACF7-A51E603E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D244B-312D-4FEE-8CD6-570522EF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DABC81-8F2C-4726-8AA6-94BC396C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473A31-2CD4-4A23-8CC7-133ED86A9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044C38-72DC-4749-8116-4E4BB2E30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0B5E06-2DEA-48B5-825A-00E9613A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55D8F8-A3F8-4B68-9AF5-A2752B47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591017-2398-4D35-A6F6-53E5CD7B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22BE9-D838-4D1F-85E4-D37FF28E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3F29C3-2A5D-45EE-8976-E27FD621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1E139-A678-4025-B550-5B91D95A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624E69-CAFC-4C21-8404-4863A9C6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3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AF14A7-DF7A-4102-9914-210AFC30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3A26CC-831B-455F-A631-67FD2BB9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17ACEB-4A1B-434D-B3BE-1B316D01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4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A5669-7BC3-47C9-954C-C69E231E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3E441-998C-4C10-B330-8AC6B9E6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C133B7-2F5C-46AC-99CE-9FB282302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0BB6F-2932-4B50-BD34-6BD3A0A1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DD5D1-3BBD-4A77-86AC-0E31E632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E7630-9D56-4BAD-91AE-ADFCA543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B49D6-6B5A-4CB9-94AE-C1905F0D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ACC5B5-162E-4C27-9265-B410812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BEF06-C0BE-491B-9358-DB0870AE1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E6F2E-1329-43DD-A2B9-6BC2533A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DEB35-8413-4CFB-BB26-55817FAC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7CF0B-C479-403C-9EAD-D3C3F937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7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29842-3DC7-410C-9499-B08B1A34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D4A47-6F6E-4A1F-A1BB-FAFEDA19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A0295-368D-444B-B973-492D05DFD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AF9A-D2B2-4579-AC19-BA27D266B44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FC283-707E-407C-B901-8A471029A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F8FC5-57D8-43A8-A654-60902AD94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12AE-8AD4-42D2-8BBB-E9DAA1D74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E914E-8C30-4FFF-8C26-67E3550F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7" y="1122362"/>
            <a:ext cx="9684965" cy="6424849"/>
          </a:xfrm>
        </p:spPr>
        <p:txBody>
          <a:bodyPr>
            <a:normAutofit/>
          </a:bodyPr>
          <a:lstStyle/>
          <a:p>
            <a:r>
              <a:rPr lang="zh-CN" altLang="en-US" dirty="0"/>
              <a:t>第二讲  科学精神与科技工作者的责任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刘朝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7ECEB2-A78C-4069-B8BF-AE7B020CE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8" y="4397169"/>
            <a:ext cx="9144000" cy="1655762"/>
          </a:xfrm>
        </p:spPr>
        <p:txBody>
          <a:bodyPr/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79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FD2584-CEDD-4FC9-B9C2-6808E13F5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8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B8D21C-31D1-4729-B389-A9031FF0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6755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8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DA56-BE3D-4691-930F-D5F4A59F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15"/>
            <a:ext cx="10515600" cy="117207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 dirty="0"/>
            </a:br>
            <a:r>
              <a:rPr lang="zh-CN" altLang="en-US" dirty="0"/>
              <a:t>科学理念与科学精神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00544-3A60-4E1A-8CF3-5A52BC91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科学理念的基本内涵：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是人们特别是从事科学研究的人对科学本质特征的看法和观念，他们体现在和渗透在科学活动之中，不仅决定着研究者的价值取向，而且通过创新和科技日益广泛的应用，影响到整个社会的价值体系。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科学理念随着科学发展而变迁，其中最具影响的是：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科学的真理性和客观性 </a:t>
            </a:r>
          </a:p>
        </p:txBody>
      </p:sp>
    </p:spTree>
    <p:extLst>
      <p:ext uri="{BB962C8B-B14F-4D97-AF65-F5344CB8AC3E}">
        <p14:creationId xmlns:p14="http://schemas.microsoft.com/office/powerpoint/2010/main" val="420569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38DB7-6D53-4451-BD94-AF45E74C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2007</a:t>
            </a:r>
            <a:r>
              <a:rPr lang="zh-CN" altLang="en-US" b="1" dirty="0"/>
              <a:t>年中国科学院</a:t>
            </a:r>
            <a:r>
              <a:rPr lang="en-US" altLang="zh-CN" b="1" dirty="0"/>
              <a:t>《</a:t>
            </a:r>
            <a:r>
              <a:rPr lang="zh-CN" altLang="en-US" b="1" dirty="0"/>
              <a:t>关于科学理念的宣言</a:t>
            </a:r>
            <a:r>
              <a:rPr lang="en-US" altLang="zh-CN" b="1" dirty="0"/>
              <a:t>》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4817E-3FBC-4287-AA38-60C98501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一、科学的价值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二、科学的精神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三、科学的道德准则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四、科学的社会责任</a:t>
            </a:r>
          </a:p>
        </p:txBody>
      </p:sp>
    </p:spTree>
    <p:extLst>
      <p:ext uri="{BB962C8B-B14F-4D97-AF65-F5344CB8AC3E}">
        <p14:creationId xmlns:p14="http://schemas.microsoft.com/office/powerpoint/2010/main" val="282310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B5B10-9AC7-4108-AF90-9283C392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科学精神的内涵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1DA5E-0312-4664-8F7E-65FED7DC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   科学精神核心内涵就是理性精神，这种精神促使科学家相信自然界存在一种内在法则，人们可以通过科学方法努力寻找反应自然法则的自然规律。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    科学共同体的社会规范</a:t>
            </a:r>
          </a:p>
        </p:txBody>
      </p:sp>
    </p:spTree>
    <p:extLst>
      <p:ext uri="{BB962C8B-B14F-4D97-AF65-F5344CB8AC3E}">
        <p14:creationId xmlns:p14="http://schemas.microsoft.com/office/powerpoint/2010/main" val="13286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D2EC4-1821-4CD3-AB74-EF2B2AFF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坚持客观性与克服偏见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9CFEE-6CFC-43F6-8070-9176C367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科学共同体对客观性的坚持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科学研究中的错误与偏见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知识上的客观性与伦理上的客观性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病态科学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伪科学</a:t>
            </a:r>
          </a:p>
        </p:txBody>
      </p:sp>
    </p:spTree>
    <p:extLst>
      <p:ext uri="{BB962C8B-B14F-4D97-AF65-F5344CB8AC3E}">
        <p14:creationId xmlns:p14="http://schemas.microsoft.com/office/powerpoint/2010/main" val="183721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61A83-117C-4022-BEB6-9CD9473D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科学研究的伦理原则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D4F01-1FCC-4358-BCCC-F0F28EEE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科学研究的基本伦理原则：</a:t>
            </a:r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尊重与无害原则</a:t>
            </a:r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客观性与公益性原则</a:t>
            </a:r>
          </a:p>
        </p:txBody>
      </p:sp>
    </p:spTree>
    <p:extLst>
      <p:ext uri="{BB962C8B-B14F-4D97-AF65-F5344CB8AC3E}">
        <p14:creationId xmlns:p14="http://schemas.microsoft.com/office/powerpoint/2010/main" val="74731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D5168-4245-4218-97A6-F3046569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  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A982C-6AD3-45E0-9655-A47C081D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30" y="504967"/>
            <a:ext cx="10316570" cy="56719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科学研究的若干实践性伦理准则：</a:t>
            </a:r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诚实原则与守信原则</a:t>
            </a:r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责任原则与审慎原则</a:t>
            </a:r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公正原则与关怀原则</a:t>
            </a:r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自由原则与机会原则</a:t>
            </a:r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共享原则与传播原则</a:t>
            </a:r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自主原则与授权原则</a:t>
            </a:r>
          </a:p>
        </p:txBody>
      </p:sp>
    </p:spTree>
    <p:extLst>
      <p:ext uri="{BB962C8B-B14F-4D97-AF65-F5344CB8AC3E}">
        <p14:creationId xmlns:p14="http://schemas.microsoft.com/office/powerpoint/2010/main" val="75225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9DAFB-385E-4DF8-9FEC-37033BBB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科学工作者的社会良知与责任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33541-6CE0-40B6-BF86-E2141A0D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科技活动的不确定性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科技活动中的利益相关性与利益冲突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科学共同体的专业责任与社会良知：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科学共同体的专业责任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科学家的良心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科学共同体的社会良知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科学共同体对公众、环境和未来的责任</a:t>
            </a:r>
          </a:p>
        </p:txBody>
      </p:sp>
    </p:spTree>
    <p:extLst>
      <p:ext uri="{BB962C8B-B14F-4D97-AF65-F5344CB8AC3E}">
        <p14:creationId xmlns:p14="http://schemas.microsoft.com/office/powerpoint/2010/main" val="352737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EDFA-C71D-4824-B9F6-AA4E40AB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提高科技工作者的科学道德修养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23173-A722-44AC-96AA-E6386719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树立正确的观念和认识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正确看待真理和名利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正确看待自己和他人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正确看待品德和能力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正确看待成功和失败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将正确的观念付诸实施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增强责任意识，做科学道德维护者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增强规划规则意识，做学术规范的践行者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增强忧患意识，做自主创新的推进者</a:t>
            </a:r>
          </a:p>
        </p:txBody>
      </p:sp>
    </p:spTree>
    <p:extLst>
      <p:ext uri="{BB962C8B-B14F-4D97-AF65-F5344CB8AC3E}">
        <p14:creationId xmlns:p14="http://schemas.microsoft.com/office/powerpoint/2010/main" val="12332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FD2D4-0476-4AF7-B0E5-E673AAFA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9B246-AB93-4995-98CD-7A531F89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案例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科学理念与科学精神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坚持客观性与克服偏见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科学研究的伦理原则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科学工作者的社会良知与责任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提高科技工作者的科学道德修养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科研不端行为及其调查处理</a:t>
            </a:r>
            <a:endParaRPr lang="zh-CN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030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7721-B495-479E-A999-D21C745A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科研不端行为及其调查处理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D33CE-981A-4B78-96F0-BFB0A055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对科研不端行为的定义要素：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违反科学界通用的道德标准或严重背离相关研究领域的常规做法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属于蓄意的，明知故犯的或是肆无忌惮的行为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不包括诚实的错误或者学术观点的分歧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1907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FFCBA-E79B-46C9-A705-A272E33A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  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935FA-4363-4599-987B-082687B3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世界主要国家的学术界都比较倾向于严格界定三类科研不端的行为：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伪造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篡改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剽窃</a:t>
            </a:r>
          </a:p>
        </p:txBody>
      </p:sp>
    </p:spTree>
    <p:extLst>
      <p:ext uri="{BB962C8B-B14F-4D97-AF65-F5344CB8AC3E}">
        <p14:creationId xmlns:p14="http://schemas.microsoft.com/office/powerpoint/2010/main" val="4012763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A18AB-80E1-403E-B034-447AFA91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科研不端行为的影响与危害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3B167-592C-43DF-B54F-DB708DE8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影响科学研究活动的正常开展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影响科研资源的合理配置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影响所在单位学术团体和学术领域的声誉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影响学术纯洁性和公众对科学的信任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影响科研人员个人的学术声誉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损害一个国家科学家群体的声誉</a:t>
            </a:r>
          </a:p>
        </p:txBody>
      </p:sp>
    </p:spTree>
    <p:extLst>
      <p:ext uri="{BB962C8B-B14F-4D97-AF65-F5344CB8AC3E}">
        <p14:creationId xmlns:p14="http://schemas.microsoft.com/office/powerpoint/2010/main" val="358656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E3275-2FA7-4EA9-A50F-F9C01148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对科研不端行为的调查与处理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F21A3-D35E-44F1-89A9-046A1DB3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调查处理科研不端行为的政策法规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调查处理科研不端行为的原则和程序：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处理法定原则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处理公正公平原则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错罚相适应原则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惩处和教育相结合原则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保护举报人和被举报人合法权益原则</a:t>
            </a:r>
          </a:p>
        </p:txBody>
      </p:sp>
    </p:spTree>
    <p:extLst>
      <p:ext uri="{BB962C8B-B14F-4D97-AF65-F5344CB8AC3E}">
        <p14:creationId xmlns:p14="http://schemas.microsoft.com/office/powerpoint/2010/main" val="1414643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A59AD-2E71-424B-860F-ADF7CF95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调查处理科研不端行为的程序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E40F2-60DF-4D1E-B80B-CCE928E2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初步调查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   主要用于判断事实的初步迹象及其严重程度，一般不涉及被调查，调查者所在单位和同事，甚至不联系被调查者本人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正式调查</a:t>
            </a:r>
          </a:p>
        </p:txBody>
      </p:sp>
    </p:spTree>
    <p:extLst>
      <p:ext uri="{BB962C8B-B14F-4D97-AF65-F5344CB8AC3E}">
        <p14:creationId xmlns:p14="http://schemas.microsoft.com/office/powerpoint/2010/main" val="32952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63185-B189-4AB9-8269-43AF79C5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案例：</a:t>
            </a:r>
            <a:r>
              <a:rPr lang="zh-CN" altLang="en-US" b="1" dirty="0"/>
              <a:t> </a:t>
            </a:r>
            <a:r>
              <a:rPr lang="en-US" altLang="zh-CN" b="1" dirty="0"/>
              <a:t>107</a:t>
            </a:r>
            <a:r>
              <a:rPr lang="zh-CN" altLang="en-US" b="1" dirty="0"/>
              <a:t>篇论文撤稿事件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B6811-0FBD-4825-8D94-BD691179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zh-CN" dirty="0"/>
              <a:t> 2017</a:t>
            </a:r>
            <a:r>
              <a:rPr lang="zh-CN" altLang="en-US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</a:t>
            </a:r>
            <a:r>
              <a:rPr lang="en-US" altLang="zh-CN" b="1" dirty="0"/>
              <a:t>21</a:t>
            </a:r>
            <a:r>
              <a:rPr lang="zh-CN" altLang="en-US" b="1" dirty="0"/>
              <a:t>日，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/>
              <a:t>Springer Nature</a:t>
            </a:r>
            <a:r>
              <a:rPr lang="zh-CN" altLang="en-US" b="1" dirty="0"/>
              <a:t>出版</a:t>
            </a:r>
            <a:endParaRPr lang="en-US" altLang="zh-CN" b="1" dirty="0"/>
          </a:p>
          <a:p>
            <a:pPr marL="0" indent="0" latinLnBrk="1">
              <a:buNone/>
            </a:pPr>
            <a:r>
              <a:rPr lang="zh-CN" altLang="en-US" b="1" dirty="0"/>
              <a:t>集团旗下</a:t>
            </a:r>
            <a:r>
              <a:rPr lang="en-US" altLang="zh-CN" b="1" dirty="0"/>
              <a:t>《</a:t>
            </a:r>
            <a:r>
              <a:rPr lang="zh-CN" altLang="en-US" b="1" dirty="0"/>
              <a:t>肿瘤生物学</a:t>
            </a:r>
            <a:r>
              <a:rPr lang="en-US" altLang="zh-CN" b="1" dirty="0"/>
              <a:t>》</a:t>
            </a:r>
          </a:p>
          <a:p>
            <a:pPr marL="0" indent="0" latinLnBrk="1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Tumor Biology</a:t>
            </a:r>
            <a:r>
              <a:rPr lang="zh-CN" altLang="en-US" b="1" dirty="0"/>
              <a:t>）期刊</a:t>
            </a:r>
            <a:endParaRPr lang="en-US" altLang="zh-CN" b="1" dirty="0"/>
          </a:p>
          <a:p>
            <a:pPr marL="0" indent="0" latinLnBrk="1">
              <a:buNone/>
            </a:pPr>
            <a:r>
              <a:rPr lang="zh-CN" altLang="en-US" b="1" dirty="0"/>
              <a:t>撤下所刊登的</a:t>
            </a:r>
            <a:r>
              <a:rPr lang="en-US" altLang="zh-CN" b="1" dirty="0"/>
              <a:t>107</a:t>
            </a:r>
            <a:r>
              <a:rPr lang="zh-CN" altLang="en-US" b="1" dirty="0"/>
              <a:t>篇论文</a:t>
            </a:r>
            <a:endParaRPr lang="en-US" altLang="zh-CN" b="1" dirty="0"/>
          </a:p>
          <a:p>
            <a:pPr marL="0" indent="0" latinLnBrk="1">
              <a:buNone/>
            </a:pPr>
            <a:r>
              <a:rPr lang="zh-CN" altLang="en-US" b="1" dirty="0"/>
              <a:t>作者全部来自中国</a:t>
            </a:r>
            <a:endParaRPr lang="en-US" altLang="zh-CN" b="1" dirty="0"/>
          </a:p>
          <a:p>
            <a:pPr marL="0" indent="0" latinLnBrk="1">
              <a:buNone/>
            </a:pPr>
            <a:r>
              <a:rPr lang="zh-CN" altLang="en-US" b="1" dirty="0"/>
              <a:t>撤稿原因是论文作者</a:t>
            </a:r>
            <a:endParaRPr lang="en-US" altLang="zh-CN" b="1" dirty="0"/>
          </a:p>
          <a:p>
            <a:pPr marL="0" indent="0" latinLnBrk="1">
              <a:buNone/>
            </a:pPr>
            <a:r>
              <a:rPr lang="zh-CN" altLang="en-US" b="1" dirty="0"/>
              <a:t>编造审稿人和同行评审意见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1306C2-655A-4849-87AF-1CEC662B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91" y="1637317"/>
            <a:ext cx="67627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926FA5-6B55-4C43-AD66-69A5233E3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56910" cy="54410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76AB91-DF2B-4B78-A58C-52E7BAB8D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7" y="5332863"/>
            <a:ext cx="7590695" cy="9815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88AAB6-1621-46FF-8D30-92359D919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66" y="-30"/>
            <a:ext cx="5784833" cy="12320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90E8AE-3FB6-4E91-BEA1-F0677DC4C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66" y="1335052"/>
            <a:ext cx="5784833" cy="12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8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DDEA-A5E6-40BC-B31A-22728A6C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CE7BD-53BA-49E4-9180-86D9DC39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217"/>
            <a:ext cx="10515600" cy="53717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论文作者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“第三方”中介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出版集团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医疗评价体系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……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5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9C4A9-0A51-429F-8C5A-EA712CA4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巴尔的摩事件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884AE8-0EFE-4A6D-AF6B-FD3974767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4" y="1840813"/>
            <a:ext cx="5988938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A0F580-0F09-4F8F-BCF9-A9F276D5B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52" y="559558"/>
            <a:ext cx="5632593" cy="56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D7EA9-64B3-4A2F-9EDD-971299B7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55001-4DE2-4AC4-B6BD-CF82FC6AE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戴维</a:t>
            </a:r>
            <a:r>
              <a:rPr lang="en-US" altLang="zh-CN" dirty="0"/>
              <a:t>·</a:t>
            </a:r>
            <a:r>
              <a:rPr lang="zh-CN" altLang="en-US" dirty="0"/>
              <a:t>巴尔的摩：巴尔的摩还发现了能证实逆转录假说的逆转录酶。</a:t>
            </a:r>
          </a:p>
          <a:p>
            <a:r>
              <a:rPr lang="zh-CN" altLang="en-US" dirty="0"/>
              <a:t>打破了多年来分子生物界的固有认识：遗传信息总是从</a:t>
            </a:r>
            <a:r>
              <a:rPr lang="en-US" altLang="zh-CN" dirty="0"/>
              <a:t>DNA</a:t>
            </a:r>
            <a:r>
              <a:rPr lang="zh-CN" altLang="en-US" dirty="0"/>
              <a:t>流入</a:t>
            </a:r>
            <a:r>
              <a:rPr lang="en-US" altLang="zh-CN" dirty="0"/>
              <a:t>RNA</a:t>
            </a:r>
            <a:r>
              <a:rPr lang="zh-CN" altLang="en-US" dirty="0"/>
              <a:t>的。</a:t>
            </a:r>
          </a:p>
          <a:p>
            <a:r>
              <a:rPr lang="zh-CN" altLang="en-US" dirty="0"/>
              <a:t>巴尔的摩因此获得了</a:t>
            </a:r>
            <a:r>
              <a:rPr lang="en-US" altLang="zh-CN" dirty="0"/>
              <a:t>1975</a:t>
            </a:r>
            <a:r>
              <a:rPr lang="zh-CN" altLang="en-US" dirty="0"/>
              <a:t>年的 诺贝尔生理学或医学奖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57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2E71EF-A334-4FF3-8DCD-C8D9A537F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35" y="0"/>
            <a:ext cx="5277445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D043C3-9711-4D13-A36B-799BE5BCE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8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3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B931F-E75A-42CA-B280-93B61917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50" y="270396"/>
            <a:ext cx="6222241" cy="65876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0BEDF0-01BD-4239-974D-B166B41FC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2" y="270396"/>
            <a:ext cx="5574969" cy="65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6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宽屏</PresentationFormat>
  <Paragraphs>111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第二讲  科学精神与科技工作者的责任   刘朝   </vt:lpstr>
      <vt:lpstr>提纲</vt:lpstr>
      <vt:lpstr> 案例： 107篇论文撤稿事件  </vt:lpstr>
      <vt:lpstr>PowerPoint 演示文稿</vt:lpstr>
      <vt:lpstr> </vt:lpstr>
      <vt:lpstr>巴尔的摩事件</vt:lpstr>
      <vt:lpstr> </vt:lpstr>
      <vt:lpstr>PowerPoint 演示文稿</vt:lpstr>
      <vt:lpstr>PowerPoint 演示文稿</vt:lpstr>
      <vt:lpstr>PowerPoint 演示文稿</vt:lpstr>
      <vt:lpstr>PowerPoint 演示文稿</vt:lpstr>
      <vt:lpstr> 科学理念与科学精神  </vt:lpstr>
      <vt:lpstr>2007年中国科学院《关于科学理念的宣言》</vt:lpstr>
      <vt:lpstr>科学精神的内涵</vt:lpstr>
      <vt:lpstr>坚持客观性与克服偏见 </vt:lpstr>
      <vt:lpstr>科学研究的伦理原则 </vt:lpstr>
      <vt:lpstr>  </vt:lpstr>
      <vt:lpstr>科学工作者的社会良知与责任 </vt:lpstr>
      <vt:lpstr>提高科技工作者的科学道德修养</vt:lpstr>
      <vt:lpstr>科研不端行为及其调查处理</vt:lpstr>
      <vt:lpstr>  </vt:lpstr>
      <vt:lpstr>科研不端行为的影响与危害</vt:lpstr>
      <vt:lpstr>对科研不端行为的调查与处理</vt:lpstr>
      <vt:lpstr>调查处理科研不端行为的程序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   绪论</dc:title>
  <dc:creator>liu ZHAO</dc:creator>
  <cp:lastModifiedBy>liu ZHAO</cp:lastModifiedBy>
  <cp:revision>23</cp:revision>
  <dcterms:created xsi:type="dcterms:W3CDTF">2019-11-26T20:24:27Z</dcterms:created>
  <dcterms:modified xsi:type="dcterms:W3CDTF">2019-12-03T23:57:16Z</dcterms:modified>
</cp:coreProperties>
</file>