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325" r:id="rId3"/>
    <p:sldId id="319" r:id="rId4"/>
    <p:sldId id="320" r:id="rId5"/>
    <p:sldId id="321" r:id="rId6"/>
    <p:sldId id="322" r:id="rId7"/>
    <p:sldId id="323" r:id="rId8"/>
    <p:sldId id="324" r:id="rId9"/>
    <p:sldId id="333" r:id="rId10"/>
    <p:sldId id="334" r:id="rId11"/>
    <p:sldId id="327" r:id="rId12"/>
    <p:sldId id="326" r:id="rId13"/>
    <p:sldId id="328" r:id="rId14"/>
    <p:sldId id="290" r:id="rId15"/>
    <p:sldId id="291" r:id="rId16"/>
    <p:sldId id="292" r:id="rId17"/>
    <p:sldId id="331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32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29" r:id="rId41"/>
    <p:sldId id="318" r:id="rId42"/>
    <p:sldId id="330" r:id="rId4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66" autoAdjust="0"/>
  </p:normalViewPr>
  <p:slideViewPr>
    <p:cSldViewPr snapToGrid="0">
      <p:cViewPr varScale="1">
        <p:scale>
          <a:sx n="109" d="100"/>
          <a:sy n="109" d="100"/>
        </p:scale>
        <p:origin x="158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分两种情况，</a:t>
            </a:r>
            <a:r>
              <a:rPr lang="en-US" altLang="zh-CN" dirty="0"/>
              <a:t>KB</a:t>
            </a:r>
            <a:r>
              <a:rPr lang="zh-CN" altLang="en-US"/>
              <a:t>是可满足或不可满足</a:t>
            </a:r>
          </a:p>
        </p:txBody>
      </p:sp>
    </p:spTree>
    <p:extLst>
      <p:ext uri="{BB962C8B-B14F-4D97-AF65-F5344CB8AC3E}">
        <p14:creationId xmlns:p14="http://schemas.microsoft.com/office/powerpoint/2010/main" val="369979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Knowledge </a:t>
            </a:r>
            <a:r>
              <a:rPr lang="en-US" dirty="0"/>
              <a:t>2</a:t>
            </a:r>
            <a:endParaRPr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25" y="6193713"/>
            <a:ext cx="1549400" cy="11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Ground resolution theorem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5720529-A25E-4EA5-8FA7-A5D2B9CC79B5}"/>
                  </a:ext>
                </a:extLst>
              </p:cNvPr>
              <p:cNvSpPr txBox="1"/>
              <p:nvPr/>
            </p:nvSpPr>
            <p:spPr>
              <a:xfrm>
                <a:off x="521737" y="963792"/>
                <a:ext cx="9226082" cy="53347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000" dirty="0"/>
                  <a:t>针对原子命题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，我们构造如下的</a:t>
                </a:r>
                <a:r>
                  <a:rPr kumimoji="0" lang="en-US" altLang="zh-CN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model</a:t>
                </a:r>
                <a:r>
                  <a:rPr kumimoji="0" lang="zh-CN" alt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：</a:t>
                </a:r>
                <a:endPara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Lucida Bright"/>
                </a:endParaRPr>
              </a:p>
              <a:p>
                <a:endPara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Lucida Bright"/>
                </a:endParaRPr>
              </a:p>
              <a:p>
                <a:r>
                  <a:rPr lang="zh-CN" altLang="en-US" sz="2000" dirty="0"/>
                  <a:t>从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=1 </a:t>
                </a:r>
                <a:r>
                  <a:rPr lang="zh-CN" altLang="en-US" sz="2000" dirty="0"/>
                  <a:t>到 </a:t>
                </a:r>
                <a:r>
                  <a:rPr lang="en-US" altLang="zh-CN" sz="2000" i="1" dirty="0"/>
                  <a:t>l,</a:t>
                </a:r>
                <a:r>
                  <a:rPr lang="zh-CN" altLang="en-US" sz="2000" i="1" dirty="0"/>
                  <a:t> </a:t>
                </a:r>
                <a:r>
                  <a:rPr lang="zh-CN" altLang="en-US" sz="2000" dirty="0"/>
                  <a:t>顺序的指派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0" lang="zh-CN" altLang="en-US" sz="20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的真值：</a:t>
                </a:r>
                <a:endParaRPr kumimoji="0" lang="en-US" altLang="zh-CN" sz="20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Lucida Bright"/>
                </a:endParaRPr>
              </a:p>
              <a:p>
                <a:r>
                  <a:rPr lang="en-US" altLang="zh-CN" sz="2000" dirty="0"/>
                  <a:t>	</a:t>
                </a:r>
                <a:r>
                  <a:rPr lang="zh-CN" altLang="en-US" sz="2000" dirty="0"/>
                  <a:t>如果</a:t>
                </a:r>
                <a:r>
                  <a:rPr lang="en-US" altLang="zh-CN" sz="2000" i="1" dirty="0"/>
                  <a:t>RC(S)</a:t>
                </a:r>
                <a:r>
                  <a:rPr lang="zh-CN" altLang="en-US" sz="2000" dirty="0"/>
                  <a:t>中包含一个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子句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此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子句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包含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0" lang="zh-CN" altLang="en-US" sz="20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且此子句的其它文字都已经被指派为</a:t>
                </a:r>
                <a:r>
                  <a:rPr kumimoji="0" lang="en-US" altLang="zh-CN" sz="20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False</a:t>
                </a:r>
                <a:r>
                  <a:rPr kumimoji="0" lang="zh-CN" altLang="en-US" sz="20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（在之前的步骤中进行的），则把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指派</m:t>
                    </m:r>
                  </m:oMath>
                </a14:m>
                <a:r>
                  <a:rPr kumimoji="0" lang="zh-CN" altLang="en-US" sz="20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为</a:t>
                </a:r>
                <a:r>
                  <a:rPr kumimoji="0" lang="en-US" altLang="zh-CN" sz="20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False</a:t>
                </a:r>
                <a:r>
                  <a:rPr kumimoji="0" lang="zh-CN" altLang="en-US" sz="20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；</a:t>
                </a:r>
                <a:endParaRPr kumimoji="0" lang="en-US" altLang="zh-CN" sz="20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Lucida Bright"/>
                </a:endParaRPr>
              </a:p>
              <a:p>
                <a:r>
                  <a:rPr lang="en-US" altLang="zh-CN" sz="2000" dirty="0"/>
                  <a:t>	</a:t>
                </a:r>
                <a:r>
                  <a:rPr lang="zh-CN" altLang="en-US" sz="2000" dirty="0"/>
                  <a:t>否则，把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指派</m:t>
                    </m:r>
                  </m:oMath>
                </a14:m>
                <a:r>
                  <a:rPr lang="zh-CN" altLang="en-US" sz="2000" dirty="0"/>
                  <a:t>为</a:t>
                </a:r>
                <a:r>
                  <a:rPr lang="en-US" altLang="zh-CN" sz="2000" dirty="0"/>
                  <a:t>True</a:t>
                </a:r>
                <a:endParaRPr kumimoji="0" lang="en-US" altLang="zh-CN" sz="20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Lucida Bright"/>
                </a:endParaRPr>
              </a:p>
              <a:p>
                <a:endParaRPr lang="en-US" altLang="zh-CN" sz="2000" dirty="0"/>
              </a:p>
              <a:p>
                <a:pPr lvl="7" indent="0"/>
                <a:r>
                  <a:rPr lang="zh-CN" altLang="en-US" sz="2000" dirty="0"/>
                  <a:t>我们用反证法证明：这个</a:t>
                </a:r>
                <a:r>
                  <a:rPr lang="en-US" altLang="zh-CN" sz="2000" dirty="0"/>
                  <a:t>model</a:t>
                </a:r>
                <a:r>
                  <a:rPr lang="zh-CN" altLang="en-US" sz="2000" dirty="0"/>
                  <a:t>使得</a:t>
                </a:r>
                <a:r>
                  <a:rPr lang="en-US" altLang="zh-CN" sz="2000" i="1" dirty="0"/>
                  <a:t>RC(S)</a:t>
                </a:r>
                <a:r>
                  <a:rPr lang="zh-CN" altLang="en-US" sz="2000" dirty="0"/>
                  <a:t>中的子句都为真。假设，在此过程的第</a:t>
                </a:r>
                <a:r>
                  <a:rPr lang="en-US" altLang="zh-CN" sz="2000" i="1" dirty="0" err="1"/>
                  <a:t>i</a:t>
                </a:r>
                <a:r>
                  <a:rPr lang="zh-CN" altLang="en-US" sz="2000" dirty="0"/>
                  <a:t>步，我们这样来指派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使得某个子句</a:t>
                </a:r>
                <a:r>
                  <a:rPr lang="en-US" altLang="zh-CN" sz="2000" i="1" dirty="0"/>
                  <a:t>C</a:t>
                </a:r>
                <a:r>
                  <a:rPr lang="zh-CN" altLang="en-US" sz="2000" dirty="0"/>
                  <a:t>为</a:t>
                </a:r>
                <a:r>
                  <a:rPr lang="en-US" altLang="zh-CN" sz="2000" dirty="0"/>
                  <a:t>False</a:t>
                </a:r>
                <a:r>
                  <a:rPr lang="zh-CN" altLang="en-US" sz="2000" dirty="0"/>
                  <a:t>（假设这是首次出现</a:t>
                </a:r>
                <a:r>
                  <a:rPr lang="en-US" altLang="zh-CN" sz="2000" dirty="0"/>
                  <a:t>False</a:t>
                </a:r>
                <a:r>
                  <a:rPr lang="zh-CN" altLang="en-US" sz="2000" dirty="0"/>
                  <a:t>的子句）；此时，子句</a:t>
                </a:r>
                <a:r>
                  <a:rPr lang="en-US" altLang="zh-CN" sz="2000" i="1" dirty="0"/>
                  <a:t>C</a:t>
                </a:r>
                <a:r>
                  <a:rPr lang="zh-CN" altLang="en-US" sz="2000" dirty="0"/>
                  <a:t>只能是如下两种形式之一：</a:t>
                </a:r>
                <a:endParaRPr lang="en-US" altLang="zh-CN" sz="2000" dirty="0"/>
              </a:p>
              <a:p>
                <a:pPr lvl="7" indent="0" algn="ctr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𝐹𝑎𝑙𝑠𝑒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𝐹𝑎𝑙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或者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𝐹𝑎𝑙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⋯⋁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𝐹𝑎𝑙𝑠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/>
              </a:p>
              <a:p>
                <a:pPr lvl="7" indent="0"/>
                <a:endParaRPr lang="en-US" altLang="zh-CN" sz="2000" dirty="0"/>
              </a:p>
              <a:p>
                <a:pPr lvl="7" indent="0"/>
                <a:r>
                  <a:rPr lang="zh-CN" altLang="en-US" sz="2000" dirty="0"/>
                  <a:t>显然，如果</a:t>
                </a:r>
                <a:r>
                  <a:rPr lang="en-US" altLang="zh-CN" sz="2000" i="1" dirty="0"/>
                  <a:t>RC(S)</a:t>
                </a:r>
                <a:r>
                  <a:rPr lang="zh-CN" altLang="en-US" sz="2000" dirty="0"/>
                  <a:t>中只包含以上两个子句之一，子句</a:t>
                </a:r>
                <a:r>
                  <a:rPr lang="en-US" altLang="zh-CN" sz="2000" i="1" dirty="0"/>
                  <a:t>C</a:t>
                </a:r>
                <a:r>
                  <a:rPr lang="zh-CN" altLang="en-US" sz="2000" dirty="0"/>
                  <a:t>是不会在此</a:t>
                </a:r>
                <a:r>
                  <a:rPr lang="en-US" altLang="zh-CN" sz="2000" dirty="0"/>
                  <a:t>model</a:t>
                </a:r>
                <a:r>
                  <a:rPr lang="zh-CN" altLang="en-US" sz="2000" dirty="0"/>
                  <a:t>中为</a:t>
                </a:r>
                <a:r>
                  <a:rPr lang="en-US" altLang="zh-CN" sz="2000" dirty="0"/>
                  <a:t>False</a:t>
                </a:r>
                <a:r>
                  <a:rPr lang="zh-CN" altLang="en-US" sz="2000" dirty="0"/>
                  <a:t>的。因此，</a:t>
                </a:r>
                <a:r>
                  <a:rPr lang="en-US" altLang="zh-CN" sz="2000" i="1" dirty="0"/>
                  <a:t> RC(S)</a:t>
                </a:r>
                <a:r>
                  <a:rPr lang="zh-CN" altLang="en-US" sz="2000" dirty="0"/>
                  <a:t>此时应该同时包含了以上两个子句。</a:t>
                </a:r>
                <a:endParaRPr lang="en-US" altLang="zh-CN" sz="2000" dirty="0"/>
              </a:p>
              <a:p>
                <a:pPr lvl="7" indent="0"/>
                <a:endParaRPr lang="en-US" altLang="zh-CN" sz="2000" dirty="0"/>
              </a:p>
              <a:p>
                <a:pPr lvl="7" indent="0"/>
                <a:r>
                  <a:rPr lang="zh-CN" altLang="en-US" sz="2000" dirty="0"/>
                  <a:t>以上两个子句显然是满足归结条件的，也就是说，它归结后的子句也应该在</a:t>
                </a:r>
                <a:r>
                  <a:rPr lang="en-US" altLang="zh-CN" sz="2000" i="1" dirty="0"/>
                  <a:t>RC(S)</a:t>
                </a:r>
                <a:r>
                  <a:rPr lang="zh-CN" altLang="en-US" sz="2000" dirty="0"/>
                  <a:t>中；同时，该子句已经被指派为</a:t>
                </a:r>
                <a:r>
                  <a:rPr lang="en-US" altLang="zh-CN" sz="2000" dirty="0"/>
                  <a:t>False</a:t>
                </a:r>
                <a:r>
                  <a:rPr lang="zh-CN" altLang="en-US" sz="2000" dirty="0"/>
                  <a:t>了；这与我们之前的假设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矛盾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5720529-A25E-4EA5-8FA7-A5D2B9CC7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7" y="963792"/>
                <a:ext cx="9226082" cy="5334794"/>
              </a:xfrm>
              <a:prstGeom prst="rect">
                <a:avLst/>
              </a:prstGeom>
              <a:blipFill>
                <a:blip r:embed="rId2"/>
                <a:stretch>
                  <a:fillRect l="-1190" t="-229" r="-1124" b="-14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07358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Process of </a:t>
            </a:r>
            <a:r>
              <a:rPr dirty="0"/>
              <a:t>Resolution</a:t>
            </a:r>
            <a:r>
              <a:rPr lang="en-US" dirty="0"/>
              <a:t>: Search</a:t>
            </a:r>
            <a:r>
              <a:rPr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6916" y="1395514"/>
            <a:ext cx="9062884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Path-based Search: goal, actions</a:t>
            </a: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/>
              <a:t>Requirement: optimal solution in terms of the number of resolution steps</a:t>
            </a: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/>
              <a:t>Homework: design a heuristic for A* search</a:t>
            </a: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Requirements: formally</a:t>
            </a:r>
            <a:r>
              <a:rPr kumimoji="0" lang="en-US" altLang="zh-CN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 define what actions are (single clause or </a:t>
            </a:r>
            <a:r>
              <a:rPr kumimoji="0" lang="en-US" altLang="zh-CN" sz="2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 set of clauses (preferred)</a:t>
            </a:r>
            <a:r>
              <a:rPr kumimoji="0" lang="en-US" altLang="zh-CN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97841922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8099" y="2111538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altLang="zh-CN" dirty="0"/>
              <a:t>Horn and Definite Clauses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7" y="3603522"/>
            <a:ext cx="10005553" cy="18288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4447" y="5618947"/>
            <a:ext cx="8399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https://en.wikipedia.org/wiki/Alfred_Horn</a:t>
            </a:r>
          </a:p>
        </p:txBody>
      </p:sp>
    </p:spTree>
    <p:extLst>
      <p:ext uri="{BB962C8B-B14F-4D97-AF65-F5344CB8AC3E}">
        <p14:creationId xmlns:p14="http://schemas.microsoft.com/office/powerpoint/2010/main" val="6999517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Horn and Definite Clauses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15" y="1361613"/>
            <a:ext cx="8219919" cy="46409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2115" y="6475207"/>
            <a:ext cx="874579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缩小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propositional logic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的表达范围，以换取更好的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inference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的时间效率</a:t>
            </a:r>
          </a:p>
        </p:txBody>
      </p:sp>
    </p:spTree>
    <p:extLst>
      <p:ext uri="{BB962C8B-B14F-4D97-AF65-F5344CB8AC3E}">
        <p14:creationId xmlns:p14="http://schemas.microsoft.com/office/powerpoint/2010/main" val="91756691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and backward chaining </a:t>
            </a:r>
          </a:p>
        </p:txBody>
      </p:sp>
      <p:pic>
        <p:nvPicPr>
          <p:cNvPr id="184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727200"/>
            <a:ext cx="7404100" cy="490615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0" y="4279900"/>
            <a:ext cx="27813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1600"/>
            </a:lvl1pPr>
          </a:lstStyle>
          <a:p>
            <a:r>
              <a:t>（肯定式推理）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13699" y="4909943"/>
            <a:ext cx="261610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归结的一种形式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85800"/>
          </a:xfrm>
          <a:prstGeom prst="rect">
            <a:avLst/>
          </a:prstGeom>
        </p:spPr>
        <p:txBody>
          <a:bodyPr/>
          <a:lstStyle/>
          <a:p>
            <a:r>
              <a:t>Forward chaining （前向推理）</a:t>
            </a:r>
          </a:p>
        </p:txBody>
      </p:sp>
      <p:pic>
        <p:nvPicPr>
          <p:cNvPr id="189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1" y="1244600"/>
            <a:ext cx="9018737" cy="513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algorithm </a:t>
            </a:r>
          </a:p>
        </p:txBody>
      </p:sp>
      <p:pic>
        <p:nvPicPr>
          <p:cNvPr id="193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082896"/>
            <a:ext cx="9131302" cy="5860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Forward chaining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3676208" y="7149492"/>
            <a:ext cx="53957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Linear to the number of 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what?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00" y="886596"/>
            <a:ext cx="8353305" cy="37296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08" y="4439269"/>
            <a:ext cx="7943133" cy="2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6516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197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231900"/>
            <a:ext cx="3543300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01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231900"/>
            <a:ext cx="3568700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168363" y="432379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altLang="zh-CN" dirty="0"/>
              <a:t>Resolution </a:t>
            </a:r>
            <a:r>
              <a:rPr lang="zh-CN" altLang="en-US" dirty="0"/>
              <a:t>归结原理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7800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05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1206500"/>
            <a:ext cx="3517900" cy="519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09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1219200"/>
            <a:ext cx="3733800" cy="510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13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219200"/>
            <a:ext cx="3530600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body" idx="13"/>
          </p:nvPr>
        </p:nvSpPr>
        <p:spPr>
          <a:xfrm>
            <a:off x="368300" y="292100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17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1257300"/>
            <a:ext cx="3657600" cy="509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21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282700"/>
            <a:ext cx="3632200" cy="505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 </a:t>
            </a:r>
          </a:p>
        </p:txBody>
      </p:sp>
      <p:pic>
        <p:nvPicPr>
          <p:cNvPr id="225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219200"/>
            <a:ext cx="3632200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Proof of completeness </a:t>
            </a:r>
          </a:p>
        </p:txBody>
      </p:sp>
      <p:pic>
        <p:nvPicPr>
          <p:cNvPr id="229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3" y="1574800"/>
            <a:ext cx="9052648" cy="51562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2330245" y="6820597"/>
            <a:ext cx="4571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5342" y="3152090"/>
            <a:ext cx="596156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Assign TRUE</a:t>
            </a:r>
            <a:r>
              <a:rPr kumimoji="0" lang="en-US" altLang="zh-CN" sz="16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 to every symbol inferred and FALSE to others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0762" y="5959201"/>
            <a:ext cx="187230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Consider Bullet 2.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Proof of completeness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30245" y="6820597"/>
            <a:ext cx="4571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5" name="图片 4" descr="图片包含 文字, 白板&#10;&#10;自动生成的说明">
            <a:extLst>
              <a:ext uri="{FF2B5EF4-FFF2-40B4-BE49-F238E27FC236}">
                <a16:creationId xmlns:a16="http://schemas.microsoft.com/office/drawing/2014/main" id="{B1948C1E-5C51-46C7-93FA-1B1E32681C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3184" y="1849969"/>
            <a:ext cx="6485467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9957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206500"/>
          </a:xfrm>
          <a:prstGeom prst="rect">
            <a:avLst/>
          </a:prstGeom>
        </p:spPr>
        <p:txBody>
          <a:bodyPr/>
          <a:lstStyle/>
          <a:p>
            <a:r>
              <a:t>Backward chaining（后向推理） </a:t>
            </a:r>
          </a:p>
        </p:txBody>
      </p:sp>
      <p:pic>
        <p:nvPicPr>
          <p:cNvPr id="233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69" y="2032000"/>
            <a:ext cx="8286832" cy="373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37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1257300"/>
            <a:ext cx="3365500" cy="510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Resolution （</a:t>
            </a:r>
            <a:r>
              <a:rPr dirty="0" err="1"/>
              <a:t>消解</a:t>
            </a:r>
            <a:r>
              <a:rPr lang="zh-CN" altLang="en-US" dirty="0"/>
              <a:t>、归结</a:t>
            </a:r>
            <a:r>
              <a:rPr dirty="0"/>
              <a:t>）</a:t>
            </a:r>
          </a:p>
        </p:txBody>
      </p:sp>
      <p:pic>
        <p:nvPicPr>
          <p:cNvPr id="281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22400"/>
            <a:ext cx="9068409" cy="51181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矩形 3"/>
          <p:cNvSpPr/>
          <p:nvPr/>
        </p:nvSpPr>
        <p:spPr>
          <a:xfrm>
            <a:off x="685800" y="6973669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</a:rPr>
              <a:t>J. A. Robinson</a:t>
            </a:r>
            <a:r>
              <a:rPr lang="zh-CN" altLang="en-US" sz="1800" dirty="0">
                <a:solidFill>
                  <a:srgbClr val="008000"/>
                </a:solidFill>
              </a:rPr>
              <a:t>. </a:t>
            </a:r>
            <a:r>
              <a:rPr lang="en-US" altLang="zh-CN" sz="1800" dirty="0">
                <a:solidFill>
                  <a:srgbClr val="008000"/>
                </a:solidFill>
              </a:rPr>
              <a:t>A machine-oriented logic based on the resolution principle.</a:t>
            </a:r>
            <a:r>
              <a:rPr lang="zh-CN" altLang="en-US" sz="1800" dirty="0">
                <a:solidFill>
                  <a:srgbClr val="008000"/>
                </a:solidFill>
              </a:rPr>
              <a:t>  </a:t>
            </a:r>
            <a:r>
              <a:rPr lang="en-US" altLang="zh-CN" sz="1800" b="1" dirty="0">
                <a:solidFill>
                  <a:srgbClr val="008000"/>
                </a:solidFill>
              </a:rPr>
              <a:t>Journal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of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the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ACM</a:t>
            </a:r>
            <a:r>
              <a:rPr lang="en-US" altLang="zh-CN" sz="1800" dirty="0">
                <a:solidFill>
                  <a:srgbClr val="008000"/>
                </a:solidFill>
              </a:rPr>
              <a:t>,</a:t>
            </a:r>
            <a:r>
              <a:rPr lang="zh-CN" altLang="en-US" sz="1800" dirty="0">
                <a:solidFill>
                  <a:srgbClr val="008000"/>
                </a:solidFill>
              </a:rPr>
              <a:t> </a:t>
            </a:r>
            <a:r>
              <a:rPr lang="en-US" altLang="zh-CN" sz="1800" dirty="0">
                <a:solidFill>
                  <a:srgbClr val="008000"/>
                </a:solidFill>
              </a:rPr>
              <a:t>1965,</a:t>
            </a:r>
            <a:r>
              <a:rPr lang="zh-CN" altLang="en-US" sz="1800" dirty="0">
                <a:solidFill>
                  <a:srgbClr val="008000"/>
                </a:solidFill>
              </a:rPr>
              <a:t> </a:t>
            </a:r>
            <a:r>
              <a:rPr lang="zh-CN" altLang="zh-CN" sz="1800" dirty="0">
                <a:solidFill>
                  <a:srgbClr val="008000"/>
                </a:solidFill>
              </a:rPr>
              <a:t>1</a:t>
            </a:r>
            <a:r>
              <a:rPr lang="en-US" altLang="zh-CN" sz="1800" dirty="0">
                <a:solidFill>
                  <a:srgbClr val="008000"/>
                </a:solidFill>
              </a:rPr>
              <a:t>2(1):23-41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/>
          <a:srcRect l="9177" r="18574"/>
          <a:stretch/>
        </p:blipFill>
        <p:spPr>
          <a:xfrm>
            <a:off x="7811169" y="186089"/>
            <a:ext cx="2018631" cy="2095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32686" y="2468420"/>
            <a:ext cx="2175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John Alan Robinson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5913064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41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257300"/>
            <a:ext cx="3492500" cy="509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45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231900"/>
            <a:ext cx="3314700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49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19200"/>
            <a:ext cx="3416300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53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1270000"/>
            <a:ext cx="3340100" cy="506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57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193800"/>
            <a:ext cx="3441700" cy="524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61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1219200"/>
            <a:ext cx="3492500" cy="519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65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93800"/>
            <a:ext cx="3556000" cy="523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69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206500"/>
            <a:ext cx="3632200" cy="520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73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81100"/>
            <a:ext cx="3695700" cy="527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Comparison</a:t>
            </a:r>
          </a:p>
        </p:txBody>
      </p:sp>
      <p:pic>
        <p:nvPicPr>
          <p:cNvPr id="277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413000"/>
            <a:ext cx="8801100" cy="3317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Conversion to CNF </a:t>
            </a:r>
          </a:p>
        </p:txBody>
      </p:sp>
      <p:pic>
        <p:nvPicPr>
          <p:cNvPr id="285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257300"/>
            <a:ext cx="8332533" cy="552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6854627" y="6883360"/>
            <a:ext cx="297517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多项式时间复杂度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3327274504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Pros and Cons of Propositional Logic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4" y="1505101"/>
            <a:ext cx="9145711" cy="41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4916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pic>
        <p:nvPicPr>
          <p:cNvPr id="297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257300"/>
            <a:ext cx="7988300" cy="533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Homework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268207"/>
            <a:ext cx="9029700" cy="1514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9" y="2908961"/>
            <a:ext cx="90487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339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Resolution algorithm </a:t>
            </a:r>
          </a:p>
        </p:txBody>
      </p:sp>
      <p:pic>
        <p:nvPicPr>
          <p:cNvPr id="289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638300"/>
            <a:ext cx="9573044" cy="5181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283916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Resolution example </a:t>
            </a:r>
          </a:p>
        </p:txBody>
      </p:sp>
      <p:pic>
        <p:nvPicPr>
          <p:cNvPr id="293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968500"/>
            <a:ext cx="9590819" cy="318770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85890" y="1157682"/>
                <a:ext cx="23748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证明：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90" y="1157682"/>
                <a:ext cx="2374817" cy="523220"/>
              </a:xfrm>
              <a:prstGeom prst="rect">
                <a:avLst/>
              </a:prstGeom>
              <a:blipFill>
                <a:blip r:embed="rId3"/>
                <a:stretch>
                  <a:fillRect l="-5398"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63516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Resolution </a:t>
            </a:r>
            <a:r>
              <a:rPr lang="en-US" dirty="0"/>
              <a:t>is Sound and Complete</a:t>
            </a:r>
            <a:r>
              <a:rPr dirty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674555"/>
            <a:ext cx="9566044" cy="38708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34022" y="5755760"/>
                <a:ext cx="317266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KB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KB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2" y="5755760"/>
                <a:ext cx="317266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08686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Ground resolution theorem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45" y="1264519"/>
            <a:ext cx="8652209" cy="47233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24088" y="7055754"/>
            <a:ext cx="13513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视频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6.5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748981" y="5161935"/>
            <a:ext cx="147485" cy="119081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/>
          <p:cNvSpPr txBox="1"/>
          <p:nvPr/>
        </p:nvSpPr>
        <p:spPr>
          <a:xfrm>
            <a:off x="870155" y="5951525"/>
            <a:ext cx="7905136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对于</a:t>
            </a:r>
            <a:r>
              <a:rPr lang="zh-CN" altLang="en-US" dirty="0">
                <a:solidFill>
                  <a:srgbClr val="0070C0"/>
                </a:solidFill>
              </a:rPr>
              <a:t>任意的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一个子句（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肯定是非空子句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），当它的文字被指派完的前一步，出现如此的情形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6394" y="2671012"/>
            <a:ext cx="1523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atomic propositions </a:t>
            </a:r>
            <a:endParaRPr lang="zh-CN" altLang="en-US" sz="1600" dirty="0"/>
          </a:p>
        </p:txBody>
      </p:sp>
      <p:sp>
        <p:nvSpPr>
          <p:cNvPr id="9" name="Shape 123"/>
          <p:cNvSpPr/>
          <p:nvPr/>
        </p:nvSpPr>
        <p:spPr>
          <a:xfrm>
            <a:off x="7970102" y="2466100"/>
            <a:ext cx="753986" cy="20491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720529-A25E-4EA5-8FA7-A5D2B9CC79B5}"/>
              </a:ext>
            </a:extLst>
          </p:cNvPr>
          <p:cNvSpPr txBox="1"/>
          <p:nvPr/>
        </p:nvSpPr>
        <p:spPr>
          <a:xfrm>
            <a:off x="870155" y="872620"/>
            <a:ext cx="595996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需要找到一个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model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，是得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S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中的所有子句都为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True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210502040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Ground resolution theorem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5720529-A25E-4EA5-8FA7-A5D2B9CC79B5}"/>
                  </a:ext>
                </a:extLst>
              </p:cNvPr>
              <p:cNvSpPr txBox="1"/>
              <p:nvPr/>
            </p:nvSpPr>
            <p:spPr>
              <a:xfrm>
                <a:off x="521737" y="1117676"/>
                <a:ext cx="9226082" cy="5027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080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433FF"/>
                  </a:buClr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需要找到一个</a:t>
                </a:r>
                <a:r>
                  <a:rPr kumimoji="0" lang="en-US" altLang="zh-CN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model</a:t>
                </a:r>
                <a:r>
                  <a:rPr kumimoji="0" lang="zh-CN" alt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，是得</a:t>
                </a:r>
                <a:r>
                  <a:rPr kumimoji="0" lang="en-US" altLang="zh-CN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S</a:t>
                </a:r>
                <a:r>
                  <a:rPr kumimoji="0" lang="zh-CN" alt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中的所有子句都为</a:t>
                </a:r>
                <a:r>
                  <a:rPr kumimoji="0" lang="en-US" altLang="zh-CN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True</a:t>
                </a:r>
                <a:r>
                  <a:rPr kumimoji="0" lang="zh-CN" alt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：</a:t>
                </a:r>
                <a:endPara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Lucida Bright"/>
                </a:endParaRPr>
              </a:p>
              <a:p>
                <a:r>
                  <a:rPr kumimoji="0" lang="zh-CN" alt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假设</a:t>
                </a:r>
                <a:r>
                  <a:rPr kumimoji="0" lang="en-US" altLang="zh-CN" sz="20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S</a:t>
                </a:r>
                <a:r>
                  <a:rPr lang="zh-CN" altLang="en-US" sz="2000" dirty="0"/>
                  <a:t>中包含的原子命题是：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kumimoji="0" lang="zh-CN" altLang="en-US" sz="20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由于</a:t>
                </a:r>
                <a:r>
                  <a:rPr kumimoji="0" lang="en-US" altLang="zh-CN" sz="20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RC</a:t>
                </a:r>
                <a:r>
                  <a:rPr lang="en-US" altLang="zh-CN" sz="2000" i="1" dirty="0"/>
                  <a:t>(S)</a:t>
                </a:r>
                <a:r>
                  <a:rPr lang="zh-CN" altLang="en-US" sz="2000" dirty="0"/>
                  <a:t>中不包含空集，也就是说，</a:t>
                </a:r>
                <a:r>
                  <a:rPr lang="en-US" altLang="zh-CN" sz="2000" i="1" dirty="0"/>
                  <a:t> RC(S)</a:t>
                </a:r>
                <a:r>
                  <a:rPr lang="zh-CN" altLang="en-US" sz="2000" dirty="0"/>
                  <a:t>中的每个子句，至少包含一个原子命题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我们把这些原子命题分为三类：</a:t>
                </a:r>
                <a:endParaRPr lang="en-US" altLang="zh-CN" sz="2000" dirty="0"/>
              </a:p>
              <a:p>
                <a:pPr marL="457200" lvl="7" indent="-9525">
                  <a:buFont typeface="+mj-lt"/>
                  <a:buAutoNum type="alphaUcPeriod"/>
                </a:pPr>
                <a:r>
                  <a:rPr kumimoji="0" lang="en-US" altLang="zh-CN" sz="20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 </a:t>
                </a:r>
                <a:r>
                  <a:rPr lang="zh-CN" altLang="en-US" sz="2000" dirty="0"/>
                  <a:t>在所有的</a:t>
                </a:r>
                <a:r>
                  <a:rPr lang="en-US" altLang="zh-CN" sz="2000" i="1" dirty="0"/>
                  <a:t>RC(S)</a:t>
                </a:r>
                <a:r>
                  <a:rPr lang="zh-CN" altLang="en-US" sz="2000" dirty="0"/>
                  <a:t>的子句中，既出现过该原子命题，也出现过它的否</a:t>
                </a:r>
                <a:endParaRPr lang="en-US" altLang="zh-CN" sz="2000" dirty="0"/>
              </a:p>
              <a:p>
                <a:pPr marL="457200" lvl="7" indent="-9525">
                  <a:buFont typeface="+mj-lt"/>
                  <a:buAutoNum type="alphaUcPeriod"/>
                </a:pPr>
                <a:r>
                  <a:rPr lang="zh-CN" altLang="en-US" sz="2000" dirty="0"/>
                  <a:t> 在所有的</a:t>
                </a:r>
                <a:r>
                  <a:rPr lang="en-US" altLang="zh-CN" sz="2000" i="1" dirty="0"/>
                  <a:t>RC(S)</a:t>
                </a:r>
                <a:r>
                  <a:rPr lang="zh-CN" altLang="en-US" sz="2000" dirty="0"/>
                  <a:t>的子句中，只出现过它，没有它的否</a:t>
                </a:r>
                <a:endParaRPr lang="en-US" altLang="zh-CN" sz="2000" dirty="0"/>
              </a:p>
              <a:p>
                <a:pPr marL="457200" lvl="7" indent="-9525">
                  <a:buFont typeface="+mj-lt"/>
                  <a:buAutoNum type="alphaUcPeriod"/>
                </a:pPr>
                <a:r>
                  <a:rPr kumimoji="0" lang="zh-CN" altLang="en-US" sz="20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Lucida Bright"/>
                  </a:rPr>
                  <a:t> 在所有</a:t>
                </a:r>
                <a:r>
                  <a:rPr lang="zh-CN" altLang="en-US" sz="2000" dirty="0"/>
                  <a:t>的</a:t>
                </a:r>
                <a:r>
                  <a:rPr lang="en-US" altLang="zh-CN" sz="2000" i="1" dirty="0"/>
                  <a:t>RC(S)</a:t>
                </a:r>
                <a:r>
                  <a:rPr lang="zh-CN" altLang="en-US" sz="2000" dirty="0"/>
                  <a:t>的子句中，只出现过它的否，没有肯定的它</a:t>
                </a:r>
                <a:endParaRPr lang="en-US" altLang="zh-CN" sz="2000" dirty="0"/>
              </a:p>
              <a:p>
                <a:pPr marL="457200" lvl="7" indent="-457200">
                  <a:buFont typeface="+mj-lt"/>
                  <a:buAutoNum type="arabicPeriod" startAt="3"/>
                </a:pPr>
                <a:r>
                  <a:rPr lang="zh-CN" altLang="en-US" sz="2000" dirty="0"/>
                  <a:t>构造如下的模型：</a:t>
                </a:r>
                <a:endParaRPr lang="en-US" altLang="zh-CN" sz="2000" dirty="0"/>
              </a:p>
              <a:p>
                <a:pPr marL="457200" lvl="7" indent="-9525">
                  <a:buFont typeface="+mj-lt"/>
                  <a:buAutoNum type="alphaUcPeriod"/>
                </a:pPr>
                <a:r>
                  <a:rPr lang="zh-CN" altLang="en-US" sz="2000" dirty="0"/>
                  <a:t> 对于类别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中的原子命题，把它设置为</a:t>
                </a:r>
                <a:r>
                  <a:rPr lang="en-US" altLang="zh-CN" sz="2000" dirty="0"/>
                  <a:t>True</a:t>
                </a:r>
                <a:r>
                  <a:rPr lang="zh-CN" altLang="en-US" sz="2000" dirty="0"/>
                  <a:t>；则包含了类别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的原子命题的所有子句，在该模型下都为</a:t>
                </a:r>
                <a:r>
                  <a:rPr lang="en-US" altLang="zh-CN" sz="2000" dirty="0"/>
                  <a:t>True</a:t>
                </a:r>
              </a:p>
              <a:p>
                <a:pPr marL="457200" lvl="7" indent="-9525">
                  <a:buFont typeface="+mj-lt"/>
                  <a:buAutoNum type="alphaUcPeriod"/>
                </a:pPr>
                <a:r>
                  <a:rPr lang="zh-CN" altLang="en-US" sz="2000" dirty="0"/>
                  <a:t> 对于类别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中的原子命题，把它设置为</a:t>
                </a:r>
                <a:r>
                  <a:rPr lang="en-US" altLang="zh-CN" sz="2000" dirty="0"/>
                  <a:t>False</a:t>
                </a:r>
                <a:r>
                  <a:rPr lang="zh-CN" altLang="en-US" sz="2000" dirty="0"/>
                  <a:t> ；则包含了类别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的原子命题的所有子句，在该模型下都为</a:t>
                </a:r>
                <a:r>
                  <a:rPr lang="en-US" altLang="zh-CN" sz="2000" dirty="0"/>
                  <a:t>True</a:t>
                </a:r>
              </a:p>
              <a:p>
                <a:pPr marL="457200" lvl="7" indent="-9525">
                  <a:buFont typeface="+mj-lt"/>
                  <a:buAutoNum type="alphaUcPeriod"/>
                </a:pPr>
                <a:r>
                  <a:rPr lang="zh-CN" altLang="en-US" sz="2000" dirty="0"/>
                  <a:t> 考虑剩下的子句，在这些子句中的原子命题：既出现过该原子命题，也出现过它的否。这些原子命题记为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457200" lvl="7" indent="-457200">
                  <a:buFont typeface="+mj-lt"/>
                  <a:buAutoNum type="arabicPeriod" startAt="3"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5720529-A25E-4EA5-8FA7-A5D2B9CC7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7" y="1117676"/>
                <a:ext cx="9226082" cy="5027017"/>
              </a:xfrm>
              <a:prstGeom prst="rect">
                <a:avLst/>
              </a:prstGeom>
              <a:blipFill>
                <a:blip r:embed="rId2"/>
                <a:stretch>
                  <a:fillRect l="-1190" t="-242" r="-26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57606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626</Words>
  <Application>Microsoft Office PowerPoint</Application>
  <PresentationFormat>自定义</PresentationFormat>
  <Paragraphs>89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Lucida Grande</vt:lpstr>
      <vt:lpstr>Arial</vt:lpstr>
      <vt:lpstr>Calibri</vt:lpstr>
      <vt:lpstr>Cambria Math</vt:lpstr>
      <vt:lpstr>Helvetica</vt:lpstr>
      <vt:lpstr>Lucida Bright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</dc:creator>
  <cp:lastModifiedBy>罗 平</cp:lastModifiedBy>
  <cp:revision>159</cp:revision>
  <dcterms:modified xsi:type="dcterms:W3CDTF">2019-11-05T03:32:16Z</dcterms:modified>
</cp:coreProperties>
</file>