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5"/>
  </p:notesMasterIdLst>
  <p:sldIdLst>
    <p:sldId id="256" r:id="rId3"/>
    <p:sldId id="258" r:id="rId4"/>
    <p:sldId id="314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5" r:id="rId19"/>
    <p:sldId id="273" r:id="rId20"/>
    <p:sldId id="275" r:id="rId21"/>
    <p:sldId id="282" r:id="rId22"/>
    <p:sldId id="430" r:id="rId23"/>
    <p:sldId id="316" r:id="rId24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0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2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5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1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823" y="405695"/>
            <a:ext cx="8763000" cy="14728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8500" y="405695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75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Knowledge 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Models for FOL: Lots! </a:t>
            </a:r>
          </a:p>
        </p:txBody>
      </p:sp>
      <p:pic>
        <p:nvPicPr>
          <p:cNvPr id="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2133600"/>
            <a:ext cx="9372600" cy="4078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Universal quantification </a:t>
            </a:r>
          </a:p>
        </p:txBody>
      </p:sp>
      <p:pic>
        <p:nvPicPr>
          <p:cNvPr id="8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73" y="1790700"/>
            <a:ext cx="9326328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 common mistake to avoid </a:t>
            </a:r>
          </a:p>
        </p:txBody>
      </p:sp>
      <p:pic>
        <p:nvPicPr>
          <p:cNvPr id="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770" y="1409700"/>
            <a:ext cx="8609631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Existential quantification </a:t>
            </a:r>
          </a:p>
        </p:txBody>
      </p:sp>
      <p:pic>
        <p:nvPicPr>
          <p:cNvPr id="9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45" y="1409700"/>
            <a:ext cx="9236256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Another common mistake to avoid </a:t>
            </a:r>
          </a:p>
        </p:txBody>
      </p:sp>
      <p:pic>
        <p:nvPicPr>
          <p:cNvPr id="9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127704"/>
            <a:ext cx="8915400" cy="2672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quantifiers </a:t>
            </a:r>
          </a:p>
        </p:txBody>
      </p:sp>
      <p:pic>
        <p:nvPicPr>
          <p:cNvPr id="10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961" y="1308100"/>
            <a:ext cx="8460039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pic>
        <p:nvPicPr>
          <p:cNvPr id="10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994" y="1625600"/>
            <a:ext cx="9606406" cy="527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DE1B05-75E5-4CFF-9962-235252400044}"/>
              </a:ext>
            </a:extLst>
          </p:cNvPr>
          <p:cNvSpPr txBox="1"/>
          <p:nvPr/>
        </p:nvSpPr>
        <p:spPr>
          <a:xfrm>
            <a:off x="1737360" y="5819993"/>
            <a:ext cx="153888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第一代的堂兄妹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1665" y="1975015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不到长城非好汉。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6585" y="3499015"/>
            <a:ext cx="3334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到了长城</a:t>
            </a:r>
            <a:r>
              <a:rPr lang="zh-CN" altLang="en-US" dirty="0"/>
              <a:t>就是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好汉。</a:t>
            </a:r>
          </a:p>
        </p:txBody>
      </p:sp>
    </p:spTree>
    <p:extLst>
      <p:ext uri="{BB962C8B-B14F-4D97-AF65-F5344CB8AC3E}">
        <p14:creationId xmlns:p14="http://schemas.microsoft.com/office/powerpoint/2010/main" val="247736494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Equality </a:t>
            </a:r>
          </a:p>
        </p:txBody>
      </p:sp>
      <p:pic>
        <p:nvPicPr>
          <p:cNvPr id="11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676400"/>
            <a:ext cx="9690100" cy="3773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Back to </a:t>
            </a:r>
            <a:r>
              <a:rPr dirty="0"/>
              <a:t>the </a:t>
            </a:r>
            <a:r>
              <a:rPr dirty="0" err="1"/>
              <a:t>wumpus</a:t>
            </a:r>
            <a:r>
              <a:rPr dirty="0"/>
              <a:t> world </a:t>
            </a:r>
            <a:r>
              <a:rPr lang="en-US" dirty="0"/>
              <a:t>again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7" y="1326739"/>
            <a:ext cx="8450304" cy="51772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Pros and cons of propositional logic </a:t>
            </a:r>
          </a:p>
        </p:txBody>
      </p:sp>
      <p:pic>
        <p:nvPicPr>
          <p:cNvPr id="5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422400"/>
            <a:ext cx="8773667" cy="496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Short </a:t>
            </a:r>
            <a:r>
              <a:rPr dirty="0"/>
              <a:t>Summary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790825"/>
            <a:ext cx="9067800" cy="20383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13DBE-AEEC-4B81-9A55-EC66591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研究形式逻辑的目的是什么？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4CA9B-A16A-4C28-B22B-7A4BD28B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2028472"/>
            <a:ext cx="8763000" cy="4834820"/>
          </a:xfrm>
        </p:spPr>
        <p:txBody>
          <a:bodyPr/>
          <a:lstStyle/>
          <a:p>
            <a:r>
              <a:rPr lang="zh-CN" altLang="en-US" dirty="0"/>
              <a:t>将一组知识形式化为符号</a:t>
            </a:r>
            <a:endParaRPr lang="en-US" altLang="zh-CN" dirty="0"/>
          </a:p>
          <a:p>
            <a:r>
              <a:rPr lang="zh-CN" altLang="en-US" dirty="0"/>
              <a:t>通过形式推演，自动推出结论</a:t>
            </a:r>
            <a:endParaRPr lang="en-US" altLang="zh-CN" dirty="0"/>
          </a:p>
          <a:p>
            <a:pPr lvl="1"/>
            <a:r>
              <a:rPr lang="zh-CN" altLang="en-US" dirty="0"/>
              <a:t>可靠</a:t>
            </a:r>
            <a:endParaRPr lang="en-US" altLang="zh-CN" dirty="0"/>
          </a:p>
          <a:p>
            <a:pPr lvl="1"/>
            <a:r>
              <a:rPr lang="zh-CN" altLang="en-US" dirty="0"/>
              <a:t>完备</a:t>
            </a:r>
          </a:p>
        </p:txBody>
      </p:sp>
    </p:spTree>
    <p:extLst>
      <p:ext uri="{BB962C8B-B14F-4D97-AF65-F5344CB8AC3E}">
        <p14:creationId xmlns:p14="http://schemas.microsoft.com/office/powerpoint/2010/main" val="171278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Homework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1" y="3114366"/>
            <a:ext cx="8953150" cy="235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" y="1645053"/>
            <a:ext cx="8896482" cy="1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66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/>
              <a:t>First-order Logic: syntax and semantics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First-order logic </a:t>
            </a:r>
          </a:p>
        </p:txBody>
      </p:sp>
      <p:pic>
        <p:nvPicPr>
          <p:cNvPr id="5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536" y="2044700"/>
            <a:ext cx="9613765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of FOL: Basic elements </a:t>
            </a:r>
          </a:p>
        </p:txBody>
      </p:sp>
      <p:pic>
        <p:nvPicPr>
          <p:cNvPr id="6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485900"/>
            <a:ext cx="6985001" cy="4020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Atomic sentences </a:t>
            </a:r>
          </a:p>
        </p:txBody>
      </p:sp>
      <p:pic>
        <p:nvPicPr>
          <p:cNvPr id="6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99" y="2127600"/>
            <a:ext cx="9740901" cy="29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Complex sentences </a:t>
            </a:r>
          </a:p>
        </p:txBody>
      </p:sp>
      <p:pic>
        <p:nvPicPr>
          <p:cNvPr id="7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29" y="2336800"/>
            <a:ext cx="9721971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Truth in first-order logic </a:t>
            </a:r>
          </a:p>
        </p:txBody>
      </p:sp>
      <p:pic>
        <p:nvPicPr>
          <p:cNvPr id="7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993900"/>
            <a:ext cx="9537701" cy="4419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3406880" y="3084342"/>
            <a:ext cx="79508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指示物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for FOL: Example </a:t>
            </a:r>
          </a:p>
        </p:txBody>
      </p:sp>
      <p:pic>
        <p:nvPicPr>
          <p:cNvPr id="7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1168400"/>
            <a:ext cx="4584701" cy="3510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00" y="4787900"/>
            <a:ext cx="6362700" cy="260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115</Words>
  <Application>Microsoft Office PowerPoint</Application>
  <PresentationFormat>自定义</PresentationFormat>
  <Paragraphs>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Lucida Grande</vt:lpstr>
      <vt:lpstr>宋体</vt:lpstr>
      <vt:lpstr>Arial</vt:lpstr>
      <vt:lpstr>Calibri</vt:lpstr>
      <vt:lpstr>Calibri Light</vt:lpstr>
      <vt:lpstr>Lucida Bright</vt:lpstr>
      <vt:lpstr>White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研究形式逻辑的目的是什么？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ThinkPad</cp:lastModifiedBy>
  <cp:revision>18</cp:revision>
  <dcterms:modified xsi:type="dcterms:W3CDTF">2018-11-27T00:44:46Z</dcterms:modified>
</cp:coreProperties>
</file>