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552" r:id="rId2"/>
    <p:sldId id="280" r:id="rId3"/>
    <p:sldId id="410" r:id="rId4"/>
    <p:sldId id="524" r:id="rId5"/>
    <p:sldId id="553" r:id="rId6"/>
    <p:sldId id="525" r:id="rId7"/>
    <p:sldId id="526" r:id="rId8"/>
    <p:sldId id="555" r:id="rId9"/>
    <p:sldId id="554" r:id="rId10"/>
    <p:sldId id="417" r:id="rId11"/>
    <p:sldId id="424" r:id="rId12"/>
    <p:sldId id="261" r:id="rId13"/>
    <p:sldId id="262" r:id="rId14"/>
    <p:sldId id="420" r:id="rId15"/>
    <p:sldId id="421" r:id="rId16"/>
    <p:sldId id="556" r:id="rId17"/>
    <p:sldId id="557" r:id="rId18"/>
    <p:sldId id="288" r:id="rId19"/>
    <p:sldId id="269" r:id="rId20"/>
    <p:sldId id="295" r:id="rId21"/>
    <p:sldId id="270" r:id="rId22"/>
    <p:sldId id="272" r:id="rId23"/>
    <p:sldId id="284" r:id="rId24"/>
    <p:sldId id="438" r:id="rId25"/>
    <p:sldId id="430" r:id="rId26"/>
    <p:sldId id="431" r:id="rId27"/>
    <p:sldId id="432" r:id="rId28"/>
    <p:sldId id="433" r:id="rId29"/>
    <p:sldId id="434" r:id="rId30"/>
    <p:sldId id="435" r:id="rId31"/>
    <p:sldId id="436" r:id="rId32"/>
    <p:sldId id="273" r:id="rId33"/>
    <p:sldId id="283" r:id="rId34"/>
    <p:sldId id="279" r:id="rId35"/>
    <p:sldId id="275" r:id="rId36"/>
    <p:sldId id="289" r:id="rId37"/>
    <p:sldId id="293" r:id="rId38"/>
    <p:sldId id="296" r:id="rId39"/>
    <p:sldId id="437" r:id="rId40"/>
    <p:sldId id="297" r:id="rId41"/>
    <p:sldId id="298" r:id="rId42"/>
    <p:sldId id="301" r:id="rId43"/>
    <p:sldId id="299" r:id="rId44"/>
    <p:sldId id="300" r:id="rId45"/>
    <p:sldId id="558" r:id="rId46"/>
    <p:sldId id="277" r:id="rId47"/>
    <p:sldId id="304" r:id="rId48"/>
    <p:sldId id="305" r:id="rId49"/>
    <p:sldId id="306" r:id="rId50"/>
    <p:sldId id="307" r:id="rId51"/>
    <p:sldId id="441" r:id="rId52"/>
    <p:sldId id="439" r:id="rId53"/>
    <p:sldId id="308" r:id="rId54"/>
    <p:sldId id="309" r:id="rId55"/>
    <p:sldId id="310" r:id="rId56"/>
    <p:sldId id="311" r:id="rId57"/>
    <p:sldId id="442" r:id="rId58"/>
    <p:sldId id="278" r:id="rId59"/>
    <p:sldId id="313" r:id="rId60"/>
    <p:sldId id="443" r:id="rId61"/>
    <p:sldId id="315" r:id="rId62"/>
    <p:sldId id="316" r:id="rId63"/>
    <p:sldId id="317" r:id="rId64"/>
    <p:sldId id="319" r:id="rId65"/>
    <p:sldId id="320" r:id="rId66"/>
    <p:sldId id="321" r:id="rId67"/>
    <p:sldId id="314" r:id="rId68"/>
    <p:sldId id="290" r:id="rId69"/>
    <p:sldId id="291" r:id="rId70"/>
    <p:sldId id="303" r:id="rId71"/>
    <p:sldId id="448" r:id="rId72"/>
    <p:sldId id="323" r:id="rId73"/>
    <p:sldId id="324" r:id="rId74"/>
    <p:sldId id="515" r:id="rId75"/>
    <p:sldId id="322" r:id="rId76"/>
    <p:sldId id="453" r:id="rId77"/>
    <p:sldId id="292" r:id="rId78"/>
    <p:sldId id="325" r:id="rId79"/>
    <p:sldId id="326" r:id="rId80"/>
    <p:sldId id="327" r:id="rId81"/>
    <p:sldId id="328" r:id="rId82"/>
    <p:sldId id="455" r:id="rId83"/>
    <p:sldId id="456" r:id="rId84"/>
    <p:sldId id="457" r:id="rId85"/>
    <p:sldId id="458" r:id="rId86"/>
    <p:sldId id="459" r:id="rId87"/>
    <p:sldId id="454" r:id="rId88"/>
    <p:sldId id="516" r:id="rId89"/>
    <p:sldId id="329" r:id="rId90"/>
    <p:sldId id="449" r:id="rId91"/>
    <p:sldId id="450" r:id="rId92"/>
    <p:sldId id="529" r:id="rId93"/>
    <p:sldId id="528" r:id="rId94"/>
    <p:sldId id="530" r:id="rId95"/>
    <p:sldId id="531" r:id="rId96"/>
    <p:sldId id="532" r:id="rId97"/>
    <p:sldId id="533" r:id="rId98"/>
    <p:sldId id="534" r:id="rId99"/>
    <p:sldId id="535" r:id="rId100"/>
    <p:sldId id="536" r:id="rId101"/>
    <p:sldId id="538" r:id="rId102"/>
    <p:sldId id="539" r:id="rId103"/>
    <p:sldId id="540" r:id="rId104"/>
    <p:sldId id="541" r:id="rId105"/>
    <p:sldId id="542" r:id="rId106"/>
    <p:sldId id="543" r:id="rId107"/>
    <p:sldId id="544" r:id="rId108"/>
    <p:sldId id="545" r:id="rId109"/>
    <p:sldId id="546" r:id="rId110"/>
    <p:sldId id="549" r:id="rId111"/>
    <p:sldId id="550" r:id="rId112"/>
    <p:sldId id="551" r:id="rId1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F06A006-FB35-42CD-A9BB-A346781CE9E8}">
          <p14:sldIdLst>
            <p14:sldId id="552"/>
          </p14:sldIdLst>
        </p14:section>
        <p14:section name="introduction" id="{160354D2-1E41-481A-9B9F-F87A2CD8B5CB}">
          <p14:sldIdLst>
            <p14:sldId id="280"/>
            <p14:sldId id="410"/>
            <p14:sldId id="524"/>
            <p14:sldId id="553"/>
            <p14:sldId id="525"/>
            <p14:sldId id="526"/>
            <p14:sldId id="555"/>
            <p14:sldId id="554"/>
            <p14:sldId id="417"/>
            <p14:sldId id="424"/>
            <p14:sldId id="261"/>
            <p14:sldId id="262"/>
            <p14:sldId id="420"/>
            <p14:sldId id="421"/>
          </p14:sldIdLst>
        </p14:section>
        <p14:section name="local search methods" id="{C2118E4A-2299-4C9A-8F43-19424F01E82D}">
          <p14:sldIdLst>
            <p14:sldId id="556"/>
            <p14:sldId id="557"/>
            <p14:sldId id="288"/>
            <p14:sldId id="269"/>
            <p14:sldId id="295"/>
            <p14:sldId id="270"/>
            <p14:sldId id="272"/>
            <p14:sldId id="284"/>
            <p14:sldId id="438"/>
            <p14:sldId id="430"/>
            <p14:sldId id="431"/>
            <p14:sldId id="432"/>
            <p14:sldId id="433"/>
            <p14:sldId id="434"/>
            <p14:sldId id="435"/>
            <p14:sldId id="436"/>
            <p14:sldId id="273"/>
            <p14:sldId id="283"/>
            <p14:sldId id="279"/>
            <p14:sldId id="275"/>
            <p14:sldId id="289"/>
            <p14:sldId id="293"/>
            <p14:sldId id="296"/>
            <p14:sldId id="437"/>
            <p14:sldId id="297"/>
            <p14:sldId id="298"/>
            <p14:sldId id="301"/>
            <p14:sldId id="299"/>
            <p14:sldId id="300"/>
            <p14:sldId id="558"/>
            <p14:sldId id="277"/>
            <p14:sldId id="304"/>
            <p14:sldId id="305"/>
            <p14:sldId id="306"/>
            <p14:sldId id="307"/>
            <p14:sldId id="441"/>
            <p14:sldId id="439"/>
            <p14:sldId id="308"/>
            <p14:sldId id="309"/>
            <p14:sldId id="310"/>
            <p14:sldId id="311"/>
            <p14:sldId id="442"/>
            <p14:sldId id="278"/>
            <p14:sldId id="313"/>
            <p14:sldId id="443"/>
            <p14:sldId id="315"/>
            <p14:sldId id="316"/>
            <p14:sldId id="317"/>
            <p14:sldId id="319"/>
            <p14:sldId id="320"/>
            <p14:sldId id="321"/>
            <p14:sldId id="314"/>
            <p14:sldId id="290"/>
            <p14:sldId id="291"/>
            <p14:sldId id="303"/>
            <p14:sldId id="448"/>
            <p14:sldId id="323"/>
            <p14:sldId id="324"/>
            <p14:sldId id="515"/>
            <p14:sldId id="322"/>
            <p14:sldId id="453"/>
            <p14:sldId id="292"/>
            <p14:sldId id="325"/>
            <p14:sldId id="326"/>
            <p14:sldId id="327"/>
            <p14:sldId id="328"/>
            <p14:sldId id="455"/>
            <p14:sldId id="456"/>
            <p14:sldId id="457"/>
            <p14:sldId id="458"/>
            <p14:sldId id="459"/>
            <p14:sldId id="454"/>
            <p14:sldId id="516"/>
            <p14:sldId id="329"/>
            <p14:sldId id="449"/>
            <p14:sldId id="450"/>
            <p14:sldId id="529"/>
            <p14:sldId id="528"/>
            <p14:sldId id="530"/>
            <p14:sldId id="531"/>
            <p14:sldId id="532"/>
            <p14:sldId id="533"/>
            <p14:sldId id="534"/>
            <p14:sldId id="535"/>
            <p14:sldId id="536"/>
            <p14:sldId id="538"/>
            <p14:sldId id="539"/>
            <p14:sldId id="540"/>
            <p14:sldId id="541"/>
            <p14:sldId id="542"/>
            <p14:sldId id="543"/>
            <p14:sldId id="544"/>
            <p14:sldId id="545"/>
            <p14:sldId id="546"/>
            <p14:sldId id="549"/>
            <p14:sldId id="550"/>
            <p14:sldId id="5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3963" autoAdjust="0"/>
  </p:normalViewPr>
  <p:slideViewPr>
    <p:cSldViewPr>
      <p:cViewPr varScale="1">
        <p:scale>
          <a:sx n="64" d="100"/>
          <a:sy n="64" d="100"/>
        </p:scale>
        <p:origin x="1348" y="52"/>
      </p:cViewPr>
      <p:guideLst>
        <p:guide orient="horz" pos="2160"/>
        <p:guide pos="2880"/>
      </p:guideLst>
    </p:cSldViewPr>
  </p:slideViewPr>
  <p:outlineViewPr>
    <p:cViewPr>
      <p:scale>
        <a:sx n="33" d="100"/>
        <a:sy n="33" d="100"/>
      </p:scale>
      <p:origin x="0" y="-150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710192"/>
            <a:ext cx="6858000" cy="2387600"/>
          </a:xfrm>
        </p:spPr>
        <p:txBody>
          <a:bodyPr anchor="b"/>
          <a:lstStyle>
            <a:lvl1pPr algn="ctr">
              <a:defRPr sz="3375"/>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4274361"/>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pPr defTabSz="685800"/>
            <a:fld id="{F76194A8-D959-4B28-B08E-AF02D31C9073}"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cxnSp>
        <p:nvCxnSpPr>
          <p:cNvPr id="7" name="Straight Connector 6"/>
          <p:cNvCxnSpPr/>
          <p:nvPr userDrawn="1"/>
        </p:nvCxnSpPr>
        <p:spPr>
          <a:xfrm>
            <a:off x="740617" y="4125784"/>
            <a:ext cx="7886700" cy="0"/>
          </a:xfrm>
          <a:prstGeom prst="line">
            <a:avLst/>
          </a:prstGeom>
          <a:ln w="120650">
            <a:gradFill flip="none" rotWithShape="1">
              <a:gsLst>
                <a:gs pos="100000">
                  <a:schemeClr val="bg1"/>
                </a:gs>
                <a:gs pos="0">
                  <a:schemeClr val="accent1">
                    <a:lumMod val="5000"/>
                    <a:lumOff val="95000"/>
                  </a:schemeClr>
                </a:gs>
                <a:gs pos="49000">
                  <a:schemeClr val="accent1">
                    <a:lumMod val="75000"/>
                  </a:schemeClr>
                </a:gs>
                <a:gs pos="23000">
                  <a:srgbClr val="76A7D3"/>
                </a:gs>
                <a:gs pos="80000">
                  <a:schemeClr val="accent1">
                    <a:lumMod val="45000"/>
                    <a:lumOff val="55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0425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defTabSz="685800"/>
            <a:fld id="{F45756D2-8E48-4AD7-94D8-5B5F24B8FCC6}"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851514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defTabSz="685800"/>
            <a:fld id="{A634FA91-98E4-4B57-B82A-C0117543FF6C}"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13714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2"/>
            <a:ext cx="7886700" cy="1146433"/>
          </a:xfrm>
        </p:spPr>
        <p:txBody>
          <a:body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lvl1pPr marL="257175" indent="-257175">
              <a:buFont typeface="Arial" panose="020B0604020202020204" pitchFamily="34" charset="0"/>
              <a:buChar char="•"/>
              <a:defRPr/>
            </a:lvl1pPr>
            <a:lvl2pPr marL="471488" indent="-214313">
              <a:buFont typeface="Arial" panose="020B0604020202020204" pitchFamily="34" charset="0"/>
              <a:buChar char="•"/>
              <a:defRPr/>
            </a:lvl2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pPr defTabSz="685800"/>
            <a:fld id="{336A74D4-CDEB-48A3-88C3-DEE684537A1A}"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9606670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3375"/>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pPr defTabSz="685800"/>
            <a:fld id="{ACACB53B-3C81-49EC-845C-A4F5DCB88F2E}"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258354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pPr defTabSz="685800"/>
            <a:fld id="{92217C00-979F-419B-ADD3-75B59870186E}"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21889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ltLang="zh-CN"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pPr defTabSz="685800"/>
            <a:fld id="{9E29F6ED-8478-49DE-925D-86C3F161CCA8}"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479203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pPr defTabSz="685800"/>
            <a:fld id="{287B3769-FC8D-4DE4-BDD1-8F1F1408C6A1}"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311210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fld id="{F4B5E64A-7698-409C-A894-E65D34EB89BA}"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426791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8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defTabSz="685800"/>
            <a:fld id="{8BCBDCDB-973E-4B6F-984C-15FBAA8DBF39}"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412005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18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defTabSz="685800"/>
            <a:fld id="{E63F88DD-0CC9-4A16-A715-DECF5BEE1349}" type="datetime1">
              <a:rPr lang="zh-CN" altLang="en-US" smtClean="0">
                <a:solidFill>
                  <a:prstClr val="black">
                    <a:tint val="75000"/>
                  </a:prstClr>
                </a:solidFill>
              </a:rPr>
              <a:t>2020-05-31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pPr defTabSz="685800"/>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a:t>
            </a:fld>
            <a:endParaRPr lang="zh-CN" altLang="en-US">
              <a:solidFill>
                <a:prstClr val="black">
                  <a:tint val="75000"/>
                </a:prstClr>
              </a:solidFill>
            </a:endParaRPr>
          </a:p>
        </p:txBody>
      </p:sp>
    </p:spTree>
    <p:extLst>
      <p:ext uri="{BB962C8B-B14F-4D97-AF65-F5344CB8AC3E}">
        <p14:creationId xmlns:p14="http://schemas.microsoft.com/office/powerpoint/2010/main" val="75429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29224"/>
            <a:ext cx="7886700" cy="114643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533400" y="1371601"/>
            <a:ext cx="7981950" cy="4805366"/>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685800"/>
            <a:fld id="{6FBF579B-1AC8-49D6-8FF7-F5E54397F8C0}" type="datetime1">
              <a:rPr lang="zh-CN" altLang="en-US" smtClean="0">
                <a:solidFill>
                  <a:prstClr val="black">
                    <a:tint val="75000"/>
                  </a:prstClr>
                </a:solidFill>
              </a:rPr>
              <a:t>2020-05-31</a:t>
            </a:fld>
            <a:endParaRPr lang="zh-CN" altLang="en-US" dirty="0">
              <a:solidFill>
                <a:prstClr val="black">
                  <a:tint val="75000"/>
                </a:prstClr>
              </a:solidFill>
            </a:endParaRPr>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defTabSz="685800"/>
            <a:endParaRPr lang="zh-CN" altLang="en-US" dirty="0">
              <a:solidFill>
                <a:prstClr val="black">
                  <a:tint val="75000"/>
                </a:prstClr>
              </a:solidFill>
            </a:endParaRP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685800"/>
            <a:fld id="{5F651E04-FA54-4433-B539-B1040439CA46}" type="slidenum">
              <a:rPr lang="zh-CN" altLang="en-US" smtClean="0">
                <a:solidFill>
                  <a:prstClr val="black">
                    <a:tint val="75000"/>
                  </a:prstClr>
                </a:solidFill>
              </a:rPr>
              <a:pPr defTabSz="685800"/>
              <a:t>‹#›</a:t>
            </a:fld>
            <a:endParaRPr lang="zh-CN" altLang="en-US" dirty="0">
              <a:solidFill>
                <a:prstClr val="black">
                  <a:tint val="75000"/>
                </a:prstClr>
              </a:solidFill>
            </a:endParaRPr>
          </a:p>
        </p:txBody>
      </p:sp>
      <p:cxnSp>
        <p:nvCxnSpPr>
          <p:cNvPr id="13" name="Straight Connector 12"/>
          <p:cNvCxnSpPr/>
          <p:nvPr userDrawn="1"/>
        </p:nvCxnSpPr>
        <p:spPr>
          <a:xfrm>
            <a:off x="533400" y="1175657"/>
            <a:ext cx="7886700" cy="0"/>
          </a:xfrm>
          <a:prstGeom prst="line">
            <a:avLst/>
          </a:prstGeom>
          <a:ln w="120650">
            <a:gradFill flip="none" rotWithShape="1">
              <a:gsLst>
                <a:gs pos="100000">
                  <a:schemeClr val="accent1">
                    <a:lumMod val="5000"/>
                    <a:lumOff val="95000"/>
                  </a:schemeClr>
                </a:gs>
                <a:gs pos="0">
                  <a:schemeClr val="accent1">
                    <a:lumMod val="75000"/>
                  </a:schemeClr>
                </a:gs>
                <a:gs pos="23000">
                  <a:srgbClr val="76A7D3"/>
                </a:gs>
                <a:gs pos="53000">
                  <a:schemeClr val="accent1">
                    <a:lumMod val="45000"/>
                    <a:lumOff val="55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0433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ftr="0" dt="0"/>
  <p:txStyles>
    <p:titleStyle>
      <a:lvl1pPr algn="l" defTabSz="514350" rtl="0" eaLnBrk="1" latinLnBrk="0" hangingPunct="1">
        <a:lnSpc>
          <a:spcPct val="90000"/>
        </a:lnSpc>
        <a:spcBef>
          <a:spcPct val="0"/>
        </a:spcBef>
        <a:buNone/>
        <a:defRPr sz="2475" kern="1200">
          <a:solidFill>
            <a:schemeClr val="tx1"/>
          </a:solidFill>
          <a:latin typeface="Constantia" panose="02030602050306030303" pitchFamily="18" charset="0"/>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2400" kern="1200">
          <a:solidFill>
            <a:schemeClr val="tx1"/>
          </a:solidFill>
          <a:latin typeface="Constantia" panose="02030602050306030303" pitchFamily="18" charset="0"/>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2200" kern="1200">
          <a:solidFill>
            <a:schemeClr val="tx1"/>
          </a:solidFill>
          <a:latin typeface="Constantia" panose="02030602050306030303" pitchFamily="18" charset="0"/>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Constantia" panose="02030602050306030303" pitchFamily="18" charset="0"/>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800" kern="1200" baseline="0">
          <a:solidFill>
            <a:schemeClr val="tx1"/>
          </a:solidFill>
          <a:latin typeface="Constantia" panose="02030602050306030303" pitchFamily="18" charset="0"/>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smtClean="0"/>
              <a:t>Local Search (1)</a:t>
            </a:r>
            <a:endParaRPr lang="zh-CN" altLang="en-US" sz="3600" dirty="0"/>
          </a:p>
        </p:txBody>
      </p:sp>
      <p:sp>
        <p:nvSpPr>
          <p:cNvPr id="3" name="副标题 2"/>
          <p:cNvSpPr>
            <a:spLocks noGrp="1"/>
          </p:cNvSpPr>
          <p:nvPr>
            <p:ph type="subTitle" idx="1"/>
          </p:nvPr>
        </p:nvSpPr>
        <p:spPr/>
        <p:txBody>
          <a:bodyPr>
            <a:normAutofit/>
          </a:bodyPr>
          <a:lstStyle/>
          <a:p>
            <a:r>
              <a:rPr lang="en-US" altLang="zh-CN" sz="2400" dirty="0" err="1" smtClean="0"/>
              <a:t>Shaowei</a:t>
            </a:r>
            <a:r>
              <a:rPr lang="en-US" altLang="zh-CN" sz="2400" dirty="0" smtClean="0"/>
              <a:t> </a:t>
            </a:r>
            <a:r>
              <a:rPr lang="en-US" altLang="zh-CN" sz="2400" dirty="0" err="1" smtClean="0"/>
              <a:t>Cai</a:t>
            </a:r>
            <a:r>
              <a:rPr lang="en-US" altLang="zh-CN" sz="2400" dirty="0" smtClean="0"/>
              <a:t>, UCAS, 2020</a:t>
            </a:r>
            <a:endParaRPr lang="zh-CN" altLang="en-US" sz="2400" dirty="0"/>
          </a:p>
        </p:txBody>
      </p:sp>
      <p:sp>
        <p:nvSpPr>
          <p:cNvPr id="4" name="灯片编号占位符 3"/>
          <p:cNvSpPr>
            <a:spLocks noGrp="1"/>
          </p:cNvSpPr>
          <p:nvPr>
            <p:ph type="sldNum" sz="quarter" idx="12"/>
          </p:nvPr>
        </p:nvSpPr>
        <p:spPr/>
        <p:txBody>
          <a:bodyPr/>
          <a:lstStyle/>
          <a:p>
            <a:pPr defTabSz="514350"/>
            <a:fld id="{5F651E04-FA54-4433-B539-B1040439CA46}" type="slidenum">
              <a:rPr lang="zh-CN" altLang="en-US" smtClean="0">
                <a:solidFill>
                  <a:prstClr val="black">
                    <a:tint val="75000"/>
                  </a:prstClr>
                </a:solidFill>
              </a:rPr>
              <a:pPr defTabSz="514350"/>
              <a:t>1</a:t>
            </a:fld>
            <a:endParaRPr lang="zh-CN" altLang="en-US">
              <a:solidFill>
                <a:prstClr val="black">
                  <a:tint val="75000"/>
                </a:prstClr>
              </a:solidFill>
            </a:endParaRPr>
          </a:p>
        </p:txBody>
      </p:sp>
    </p:spTree>
    <p:extLst>
      <p:ext uri="{BB962C8B-B14F-4D97-AF65-F5344CB8AC3E}">
        <p14:creationId xmlns:p14="http://schemas.microsoft.com/office/powerpoint/2010/main" val="648825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A Quick Glance at Local Search</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22634"/>
                <a:ext cx="8272780" cy="5315325"/>
              </a:xfrm>
            </p:spPr>
            <p:txBody>
              <a:bodyPr>
                <a:normAutofit fontScale="97500"/>
              </a:bodyPr>
              <a:lstStyle/>
              <a:p>
                <a:pPr marL="0" lvl="1" indent="0">
                  <a:buFont typeface="Wingdings" charset="0"/>
                  <a:buNone/>
                </a:pPr>
                <a:r>
                  <a:rPr lang="en-US" altLang="zh-CN" sz="2400" dirty="0" smtClean="0">
                    <a:ea typeface="宋体" pitchFamily="2" charset="-122"/>
                    <a:sym typeface="+mn-ea"/>
                  </a:rPr>
                  <a:t>Example: A local search for MaxSAT</a:t>
                </a:r>
              </a:p>
              <a:p>
                <a:pPr marL="0" lvl="1" indent="0">
                  <a:buFont typeface="Wingdings" charset="0"/>
                  <a:buNone/>
                </a:pPr>
                <a:endParaRPr lang="en-US" altLang="zh-CN" sz="2400" dirty="0" smtClean="0">
                  <a:ea typeface="宋体" pitchFamily="2" charset="-122"/>
                  <a:sym typeface="+mn-ea"/>
                </a:endParaRPr>
              </a:p>
              <a:p>
                <a:pPr marL="0" lvl="1" indent="0">
                  <a:buFont typeface="Wingdings" charset="0"/>
                  <a:buNone/>
                </a:pPr>
                <a:r>
                  <a:rPr lang="en-US" altLang="zh-CN" sz="2400" dirty="0" smtClean="0">
                    <a:ea typeface="宋体" pitchFamily="2" charset="-122"/>
                    <a:sym typeface="+mn-ea"/>
                  </a:rPr>
                  <a:t>F={</a:t>
                </a:r>
                <a14:m>
                  <m:oMath xmlns:m="http://schemas.openxmlformats.org/officeDocument/2006/math">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1</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2</m:t>
                        </m:r>
                      </m:sub>
                    </m:sSub>
                    <m:r>
                      <a:rPr lang="en-US" altLang="zh-CN" sz="2400" b="0" i="1" smtClean="0">
                        <a:latin typeface="Cambria Math" panose="02040503050406030204" pitchFamily="18" charset="0"/>
                        <a:ea typeface="宋体" pitchFamily="2" charset="-122"/>
                        <a:sym typeface="+mn-ea"/>
                      </a:rPr>
                      <m:t>, </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1</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2</m:t>
                        </m:r>
                      </m:sub>
                    </m:sSub>
                    <m:r>
                      <a:rPr lang="en-US" altLang="zh-CN" sz="2400" b="0" i="1" smtClean="0">
                        <a:latin typeface="Cambria Math" panose="02040503050406030204" pitchFamily="18" charset="0"/>
                        <a:ea typeface="宋体" pitchFamily="2" charset="-122"/>
                        <a:sym typeface="+mn-ea"/>
                      </a:rPr>
                      <m:t>, </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2</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3</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1</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2</m:t>
                        </m:r>
                      </m:sub>
                    </m:sSub>
                    <m:r>
                      <a:rPr lang="en-US" altLang="zh-CN" sz="2400" b="0" i="1" smtClean="0">
                        <a:latin typeface="Cambria Math" panose="02040503050406030204" pitchFamily="18" charset="0"/>
                        <a:ea typeface="宋体" pitchFamily="2" charset="-122"/>
                        <a:sym typeface="+mn-ea"/>
                      </a:rPr>
                      <m:t>∨¬</m:t>
                    </m:r>
                    <m:sSub>
                      <m:sSubPr>
                        <m:ctrlPr>
                          <a:rPr lang="en-US" altLang="zh-CN" sz="2400" b="0" i="1" smtClean="0">
                            <a:latin typeface="Cambria Math" panose="02040503050406030204" pitchFamily="18" charset="0"/>
                            <a:ea typeface="宋体" pitchFamily="2" charset="-122"/>
                            <a:sym typeface="+mn-ea"/>
                          </a:rPr>
                        </m:ctrlPr>
                      </m:sSubPr>
                      <m:e>
                        <m:r>
                          <a:rPr lang="en-US" altLang="zh-CN" sz="2400" b="0" i="1" smtClean="0">
                            <a:latin typeface="Cambria Math" panose="02040503050406030204" pitchFamily="18" charset="0"/>
                            <a:ea typeface="宋体" pitchFamily="2" charset="-122"/>
                            <a:sym typeface="+mn-ea"/>
                          </a:rPr>
                          <m:t>𝑥</m:t>
                        </m:r>
                      </m:e>
                      <m:sub>
                        <m:r>
                          <a:rPr lang="en-US" altLang="zh-CN" sz="2400" b="0" i="1" smtClean="0">
                            <a:latin typeface="Cambria Math" panose="02040503050406030204" pitchFamily="18" charset="0"/>
                            <a:ea typeface="宋体" pitchFamily="2" charset="-122"/>
                            <a:sym typeface="+mn-ea"/>
                          </a:rPr>
                          <m:t>3</m:t>
                        </m:r>
                      </m:sub>
                    </m:sSub>
                  </m:oMath>
                </a14:m>
                <a:r>
                  <a:rPr lang="en-US" altLang="zh-CN" sz="2400" dirty="0" smtClean="0">
                    <a:ea typeface="宋体" pitchFamily="2" charset="-122"/>
                    <a:sym typeface="+mn-ea"/>
                  </a:rPr>
                  <a:t>}</a:t>
                </a:r>
                <a:endParaRPr lang="en-US" altLang="zh-CN" sz="2400" dirty="0">
                  <a:ea typeface="宋体" pitchFamily="2" charset="-122"/>
                  <a:sym typeface="+mn-ea"/>
                </a:endParaRPr>
              </a:p>
              <a:p>
                <a:pPr marL="0" indent="0">
                  <a:buNone/>
                </a:pPr>
                <a:endParaRPr lang="zh-CN" altLang="en-US" sz="2000" dirty="0"/>
              </a:p>
              <a:p>
                <a:pPr marL="0" indent="0">
                  <a:buNone/>
                </a:pPr>
                <a:endParaRPr lang="zh-CN" altLang="en-US" sz="2000" dirty="0"/>
              </a:p>
              <a:p>
                <a:pPr marL="0" indent="0">
                  <a:buNone/>
                </a:pPr>
                <a:endParaRPr lang="zh-CN" altLang="en-US" sz="2000" dirty="0"/>
              </a:p>
              <a:p>
                <a:pPr marL="0" indent="0">
                  <a:buNone/>
                </a:pPr>
                <a:endParaRPr lang="zh-CN" altLang="en-US" sz="2000" dirty="0"/>
              </a:p>
              <a:p>
                <a:pPr marL="0" indent="0">
                  <a:buNone/>
                </a:pPr>
                <a:endParaRPr lang="zh-CN" altLang="en-US" sz="2000" dirty="0"/>
              </a:p>
              <a:p>
                <a:pPr marL="0" indent="0">
                  <a:buNone/>
                </a:pPr>
                <a:endParaRPr lang="zh-CN" altLang="en-US" sz="2000" dirty="0" smtClean="0"/>
              </a:p>
              <a:p>
                <a:pPr marL="0" indent="0">
                  <a:buNone/>
                </a:pPr>
                <a:endParaRPr lang="zh-CN" altLang="en-US" sz="2000" dirty="0"/>
              </a:p>
              <a:p>
                <a:pPr algn="just"/>
                <a:endParaRPr lang="en-US" altLang="zh-CN" sz="2000" dirty="0" smtClean="0">
                  <a:sym typeface="+mn-ea"/>
                </a:endParaRPr>
              </a:p>
              <a:p>
                <a:pPr algn="just"/>
                <a:endParaRPr lang="en-US" altLang="zh-CN" sz="2000" dirty="0" smtClean="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22634"/>
                <a:ext cx="8272780" cy="5315325"/>
              </a:xfrm>
              <a:blipFill>
                <a:blip r:embed="rId2"/>
                <a:stretch>
                  <a:fillRect l="-1032" t="-1607"/>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1763688" y="2636912"/>
            <a:ext cx="5249111" cy="2103302"/>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err="1" smtClean="0"/>
              <a:t>AdaptiveNovelty</a:t>
            </a:r>
            <a:r>
              <a:rPr lang="en-US" altLang="zh-CN"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636911"/>
            <a:ext cx="7056784" cy="3551837"/>
          </a:xfrm>
          <a:prstGeom prst="rect">
            <a:avLst/>
          </a:prstGeom>
        </p:spPr>
      </p:pic>
    </p:spTree>
    <p:extLst>
      <p:ext uri="{BB962C8B-B14F-4D97-AF65-F5344CB8AC3E}">
        <p14:creationId xmlns:p14="http://schemas.microsoft.com/office/powerpoint/2010/main" val="27973583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Focused local search</a:t>
            </a:r>
            <a:endParaRPr lang="zh-CN" altLang="en-US" dirty="0"/>
          </a:p>
        </p:txBody>
      </p:sp>
      <p:sp>
        <p:nvSpPr>
          <p:cNvPr id="3" name="内容占位符 2"/>
          <p:cNvSpPr>
            <a:spLocks noGrp="1"/>
          </p:cNvSpPr>
          <p:nvPr>
            <p:ph idx="1"/>
          </p:nvPr>
        </p:nvSpPr>
        <p:spPr/>
        <p:txBody>
          <a:bodyPr/>
          <a:lstStyle/>
          <a:p>
            <a:r>
              <a:rPr lang="en-US" altLang="zh-CN" dirty="0" err="1" smtClean="0"/>
              <a:t>ProbSAT</a:t>
            </a:r>
            <a:endParaRPr lang="zh-CN" altLang="en-US" dirty="0"/>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7329511" cy="2520280"/>
          </a:xfrm>
          <a:prstGeom prst="rect">
            <a:avLst/>
          </a:prstGeom>
        </p:spPr>
      </p:pic>
    </p:spTree>
    <p:extLst>
      <p:ext uri="{BB962C8B-B14F-4D97-AF65-F5344CB8AC3E}">
        <p14:creationId xmlns:p14="http://schemas.microsoft.com/office/powerpoint/2010/main" val="6311992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mode local search</a:t>
            </a:r>
            <a:endParaRPr lang="zh-CN" altLang="en-US" dirty="0"/>
          </a:p>
        </p:txBody>
      </p:sp>
      <p:sp>
        <p:nvSpPr>
          <p:cNvPr id="3" name="内容占位符 2"/>
          <p:cNvSpPr>
            <a:spLocks noGrp="1"/>
          </p:cNvSpPr>
          <p:nvPr>
            <p:ph idx="1"/>
          </p:nvPr>
        </p:nvSpPr>
        <p:spPr/>
        <p:txBody>
          <a:bodyPr>
            <a:normAutofit/>
          </a:bodyPr>
          <a:lstStyle/>
          <a:p>
            <a:pPr marL="0" indent="0" algn="just">
              <a:buNone/>
            </a:pPr>
            <a:r>
              <a:rPr lang="en-US" altLang="zh-CN" sz="2400" dirty="0" smtClean="0"/>
              <a:t>Any </a:t>
            </a:r>
            <a:r>
              <a:rPr lang="en-US" altLang="zh-CN" sz="2400" dirty="0"/>
              <a:t>two-mode local search algorithm </a:t>
            </a:r>
            <a:r>
              <a:rPr lang="en-US" altLang="zh-CN" sz="2400" dirty="0" smtClean="0"/>
              <a:t>can be characterized by </a:t>
            </a:r>
            <a:r>
              <a:rPr lang="en-US" altLang="zh-CN" sz="2400" dirty="0"/>
              <a:t>specifying the following three components.</a:t>
            </a:r>
          </a:p>
          <a:p>
            <a:pPr algn="just"/>
            <a:r>
              <a:rPr lang="en-US" altLang="zh-CN" sz="2400" dirty="0" smtClean="0"/>
              <a:t>intensification </a:t>
            </a:r>
            <a:r>
              <a:rPr lang="en-US" altLang="zh-CN" sz="2400" dirty="0"/>
              <a:t>mode;</a:t>
            </a:r>
          </a:p>
          <a:p>
            <a:pPr algn="just"/>
            <a:r>
              <a:rPr lang="en-US" altLang="zh-CN" sz="2400" dirty="0" smtClean="0"/>
              <a:t>diversification </a:t>
            </a:r>
            <a:r>
              <a:rPr lang="en-US" altLang="zh-CN" sz="2400" dirty="0"/>
              <a:t>mode;</a:t>
            </a:r>
          </a:p>
          <a:p>
            <a:pPr algn="just"/>
            <a:r>
              <a:rPr lang="en-US" altLang="zh-CN" sz="2400" dirty="0"/>
              <a:t>switching rule.</a:t>
            </a:r>
            <a:endParaRPr lang="zh-CN" altLang="en-US" sz="2400" dirty="0"/>
          </a:p>
        </p:txBody>
      </p:sp>
    </p:spTree>
    <p:extLst>
      <p:ext uri="{BB962C8B-B14F-4D97-AF65-F5344CB8AC3E}">
        <p14:creationId xmlns:p14="http://schemas.microsoft.com/office/powerpoint/2010/main" val="19127787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err="1" smtClean="0"/>
              <a:t>GWSAT</a:t>
            </a:r>
            <a:endParaRPr lang="en-US" altLang="zh-CN" dirty="0" smtClean="0"/>
          </a:p>
          <a:p>
            <a:pPr lvl="1"/>
            <a:r>
              <a:rPr lang="en-US" altLang="zh-CN" sz="2400" dirty="0"/>
              <a:t>intensification </a:t>
            </a:r>
            <a:r>
              <a:rPr lang="en-US" altLang="zh-CN" sz="2400" dirty="0" smtClean="0"/>
              <a:t>mode</a:t>
            </a:r>
            <a:r>
              <a:rPr lang="en-US" altLang="zh-CN" sz="2400" dirty="0"/>
              <a:t>: select a variable with the greatest score;</a:t>
            </a:r>
          </a:p>
          <a:p>
            <a:pPr lvl="1"/>
            <a:r>
              <a:rPr lang="en-US" altLang="zh-CN" sz="2400" dirty="0"/>
              <a:t>diversification </a:t>
            </a:r>
            <a:r>
              <a:rPr lang="en-US" altLang="zh-CN" sz="2400" dirty="0" smtClean="0"/>
              <a:t>mode</a:t>
            </a:r>
            <a:r>
              <a:rPr lang="en-US" altLang="zh-CN" sz="2400" dirty="0"/>
              <a:t>: select a random variable in a </a:t>
            </a:r>
            <a:r>
              <a:rPr lang="en-US" altLang="zh-CN" sz="2400" dirty="0" smtClean="0"/>
              <a:t>random falsified </a:t>
            </a:r>
            <a:r>
              <a:rPr lang="en-US" altLang="zh-CN" sz="2400" dirty="0"/>
              <a:t>clause;</a:t>
            </a:r>
          </a:p>
          <a:p>
            <a:pPr lvl="1"/>
            <a:r>
              <a:rPr lang="en-US" altLang="zh-CN" sz="2400" dirty="0"/>
              <a:t>switching rule: work in the intensification </a:t>
            </a:r>
            <a:r>
              <a:rPr lang="en-US" altLang="zh-CN" sz="2400" dirty="0" smtClean="0"/>
              <a:t>mode </a:t>
            </a:r>
            <a:r>
              <a:rPr lang="en-US" altLang="zh-CN" sz="2400" dirty="0"/>
              <a:t>with a </a:t>
            </a:r>
            <a:r>
              <a:rPr lang="en-US" altLang="zh-CN" sz="2400" dirty="0" smtClean="0"/>
              <a:t>fixed probability </a:t>
            </a:r>
            <a:r>
              <a:rPr lang="en-US" altLang="zh-CN" sz="2400" dirty="0"/>
              <a:t>p, and in the diversification </a:t>
            </a:r>
            <a:r>
              <a:rPr lang="en-US" altLang="zh-CN" sz="2400" dirty="0" smtClean="0"/>
              <a:t>mode </a:t>
            </a:r>
            <a:r>
              <a:rPr lang="en-US" altLang="zh-CN" sz="2400" dirty="0"/>
              <a:t>otherwise.</a:t>
            </a:r>
            <a:endParaRPr lang="zh-CN" altLang="en-US" sz="2400" dirty="0"/>
          </a:p>
        </p:txBody>
      </p:sp>
    </p:spTree>
    <p:extLst>
      <p:ext uri="{BB962C8B-B14F-4D97-AF65-F5344CB8AC3E}">
        <p14:creationId xmlns:p14="http://schemas.microsoft.com/office/powerpoint/2010/main" val="184777205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marL="0" indent="0">
              <a:buNone/>
            </a:pPr>
            <a:r>
              <a:rPr lang="en-US" altLang="zh-CN" sz="3100" dirty="0" smtClean="0"/>
              <a:t>G2WSAT</a:t>
            </a:r>
            <a:endParaRPr lang="en-US" altLang="zh-CN" sz="3100" dirty="0" smtClean="0"/>
          </a:p>
          <a:p>
            <a:endParaRPr lang="en-US" altLang="zh-CN" dirty="0"/>
          </a:p>
          <a:p>
            <a:pPr>
              <a:lnSpc>
                <a:spcPct val="120000"/>
              </a:lnSpc>
            </a:pPr>
            <a:r>
              <a:rPr lang="en-US" altLang="zh-CN" sz="2800" dirty="0">
                <a:solidFill>
                  <a:srgbClr val="FF0000"/>
                </a:solidFill>
              </a:rPr>
              <a:t>P</a:t>
            </a:r>
            <a:r>
              <a:rPr lang="en-US" altLang="zh-CN" sz="2800" dirty="0" smtClean="0">
                <a:solidFill>
                  <a:srgbClr val="FF0000"/>
                </a:solidFill>
              </a:rPr>
              <a:t>romising decreasing variables</a:t>
            </a:r>
            <a:r>
              <a:rPr lang="en-US" altLang="zh-CN" sz="2800" dirty="0" smtClean="0"/>
              <a:t>: </a:t>
            </a:r>
            <a:r>
              <a:rPr lang="en-US" altLang="zh-CN" sz="2800" dirty="0"/>
              <a:t>a</a:t>
            </a:r>
            <a:r>
              <a:rPr lang="en-US" altLang="zh-CN" sz="2800" dirty="0" smtClean="0"/>
              <a:t> </a:t>
            </a:r>
            <a:r>
              <a:rPr lang="en-US" altLang="zh-CN" sz="2800" dirty="0"/>
              <a:t>decreasing variable is said to be </a:t>
            </a:r>
            <a:r>
              <a:rPr lang="en-US" altLang="zh-CN" sz="2800" dirty="0" smtClean="0"/>
              <a:t>promising if </a:t>
            </a:r>
            <a:r>
              <a:rPr lang="en-US" altLang="zh-CN" sz="2800" dirty="0"/>
              <a:t>and only if it becomes decreasing due to the </a:t>
            </a:r>
            <a:r>
              <a:rPr lang="en-US" altLang="zh-CN" sz="2800" dirty="0" smtClean="0"/>
              <a:t>flip </a:t>
            </a:r>
            <a:r>
              <a:rPr lang="en-US" altLang="zh-CN" sz="2800" dirty="0"/>
              <a:t>of </a:t>
            </a:r>
            <a:r>
              <a:rPr lang="en-US" altLang="zh-CN" sz="2800" dirty="0" smtClean="0"/>
              <a:t>other variables </a:t>
            </a:r>
            <a:r>
              <a:rPr lang="en-US" altLang="zh-CN" sz="2800" dirty="0"/>
              <a:t>rather than itself. </a:t>
            </a:r>
            <a:endParaRPr lang="en-US" altLang="zh-CN" sz="2800" dirty="0" smtClean="0"/>
          </a:p>
          <a:p>
            <a:pPr>
              <a:lnSpc>
                <a:spcPct val="120000"/>
              </a:lnSpc>
            </a:pPr>
            <a:endParaRPr lang="en-US" altLang="zh-CN" sz="2800" dirty="0"/>
          </a:p>
          <a:p>
            <a:pPr>
              <a:lnSpc>
                <a:spcPct val="120000"/>
              </a:lnSpc>
            </a:pPr>
            <a:r>
              <a:rPr lang="en-US" altLang="zh-CN" sz="2800" dirty="0"/>
              <a:t>intensification </a:t>
            </a:r>
            <a:r>
              <a:rPr lang="en-US" altLang="zh-CN" sz="2800" dirty="0" smtClean="0"/>
              <a:t>mode</a:t>
            </a:r>
            <a:r>
              <a:rPr lang="en-US" altLang="zh-CN" sz="2800" dirty="0"/>
              <a:t>: select the best promising </a:t>
            </a:r>
            <a:r>
              <a:rPr lang="en-US" altLang="zh-CN" sz="2800" dirty="0" smtClean="0"/>
              <a:t>decreasing variable </a:t>
            </a:r>
            <a:r>
              <a:rPr lang="en-US" altLang="zh-CN" sz="2800" dirty="0"/>
              <a:t>(</a:t>
            </a:r>
            <a:r>
              <a:rPr lang="en-US" altLang="zh-CN" sz="2800" dirty="0" err="1"/>
              <a:t>w.r.t</a:t>
            </a:r>
            <a:r>
              <a:rPr lang="en-US" altLang="zh-CN" sz="2800" dirty="0"/>
              <a:t>. score);</a:t>
            </a:r>
          </a:p>
          <a:p>
            <a:pPr>
              <a:lnSpc>
                <a:spcPct val="120000"/>
              </a:lnSpc>
            </a:pPr>
            <a:r>
              <a:rPr lang="en-US" altLang="zh-CN" sz="2800" dirty="0"/>
              <a:t>diversification </a:t>
            </a:r>
            <a:r>
              <a:rPr lang="en-US" altLang="zh-CN" sz="2800" dirty="0" smtClean="0"/>
              <a:t>mode</a:t>
            </a:r>
            <a:r>
              <a:rPr lang="en-US" altLang="zh-CN" sz="2800" dirty="0"/>
              <a:t>: select a variable in a random </a:t>
            </a:r>
            <a:r>
              <a:rPr lang="en-US" altLang="zh-CN" sz="2800" dirty="0" smtClean="0"/>
              <a:t>falsified</a:t>
            </a:r>
            <a:r>
              <a:rPr lang="en-US" altLang="zh-CN" sz="2800" dirty="0"/>
              <a:t> </a:t>
            </a:r>
            <a:r>
              <a:rPr lang="en-US" altLang="zh-CN" sz="2800" dirty="0" smtClean="0"/>
              <a:t>clause </a:t>
            </a:r>
            <a:r>
              <a:rPr lang="en-US" altLang="zh-CN" sz="2800" dirty="0"/>
              <a:t>according to the Novelty++ heuristic.</a:t>
            </a:r>
          </a:p>
          <a:p>
            <a:pPr>
              <a:lnSpc>
                <a:spcPct val="120000"/>
              </a:lnSpc>
            </a:pPr>
            <a:r>
              <a:rPr lang="en-US" altLang="zh-CN" sz="2800" dirty="0"/>
              <a:t>switching rule: work in intensification </a:t>
            </a:r>
            <a:r>
              <a:rPr lang="en-US" altLang="zh-CN" sz="2800" dirty="0" smtClean="0"/>
              <a:t>mode </a:t>
            </a:r>
            <a:r>
              <a:rPr lang="en-US" altLang="zh-CN" sz="2800" dirty="0"/>
              <a:t>if </a:t>
            </a:r>
            <a:r>
              <a:rPr lang="en-US" altLang="zh-CN" sz="2800" dirty="0" smtClean="0"/>
              <a:t>promising decreasing </a:t>
            </a:r>
            <a:r>
              <a:rPr lang="en-US" altLang="zh-CN" sz="2800" dirty="0"/>
              <a:t>variables exist, and in diversification </a:t>
            </a:r>
            <a:r>
              <a:rPr lang="en-US" altLang="zh-CN" sz="2800" dirty="0" smtClean="0"/>
              <a:t>mode</a:t>
            </a:r>
            <a:r>
              <a:rPr lang="en-US" altLang="zh-CN" sz="2800" dirty="0"/>
              <a:t> </a:t>
            </a:r>
            <a:r>
              <a:rPr lang="en-US" altLang="zh-CN" sz="2800" dirty="0" smtClean="0"/>
              <a:t>otherwise</a:t>
            </a:r>
            <a:r>
              <a:rPr lang="en-US" altLang="zh-CN" sz="2800" dirty="0"/>
              <a:t>.</a:t>
            </a:r>
            <a:endParaRPr lang="zh-CN" altLang="en-US" sz="2800" dirty="0"/>
          </a:p>
        </p:txBody>
      </p:sp>
    </p:spTree>
    <p:extLst>
      <p:ext uri="{BB962C8B-B14F-4D97-AF65-F5344CB8AC3E}">
        <p14:creationId xmlns:p14="http://schemas.microsoft.com/office/powerpoint/2010/main" val="42244664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err="1" smtClean="0"/>
              <a:t>g2Novelty</a:t>
            </a:r>
            <a:r>
              <a:rPr lang="zh-CN" altLang="en-US" dirty="0" smtClean="0"/>
              <a:t> </a:t>
            </a:r>
            <a:r>
              <a:rPr lang="en-US" altLang="zh-CN" dirty="0" smtClean="0"/>
              <a:t>(3-mode local search)</a:t>
            </a:r>
          </a:p>
          <a:p>
            <a:endParaRPr lang="en-US" altLang="zh-CN" dirty="0"/>
          </a:p>
          <a:p>
            <a:pPr>
              <a:lnSpc>
                <a:spcPct val="100000"/>
              </a:lnSpc>
            </a:pPr>
            <a:r>
              <a:rPr lang="en-US" altLang="zh-CN" dirty="0"/>
              <a:t>With a </a:t>
            </a:r>
            <a:r>
              <a:rPr lang="en-US" altLang="zh-CN" dirty="0" smtClean="0"/>
              <a:t>probability </a:t>
            </a:r>
            <a:r>
              <a:rPr lang="en-US" altLang="zh-CN" dirty="0" err="1" smtClean="0"/>
              <a:t>wp</a:t>
            </a:r>
            <a:r>
              <a:rPr lang="en-US" altLang="zh-CN" dirty="0"/>
              <a:t>, </a:t>
            </a:r>
            <a:r>
              <a:rPr lang="en-US" altLang="zh-CN" dirty="0" smtClean="0"/>
              <a:t>selects </a:t>
            </a:r>
            <a:r>
              <a:rPr lang="en-US" altLang="zh-CN" dirty="0"/>
              <a:t>a random variable in a random </a:t>
            </a:r>
            <a:r>
              <a:rPr lang="en-US" altLang="zh-CN" dirty="0" smtClean="0"/>
              <a:t>falsified clause;</a:t>
            </a:r>
          </a:p>
          <a:p>
            <a:pPr>
              <a:lnSpc>
                <a:spcPct val="100000"/>
              </a:lnSpc>
            </a:pPr>
            <a:r>
              <a:rPr lang="en-US" altLang="zh-CN" dirty="0"/>
              <a:t>intensification </a:t>
            </a:r>
            <a:r>
              <a:rPr lang="en-US" altLang="zh-CN" dirty="0" smtClean="0"/>
              <a:t>mode</a:t>
            </a:r>
            <a:r>
              <a:rPr lang="en-US" altLang="zh-CN" dirty="0"/>
              <a:t>: select the best promising </a:t>
            </a:r>
            <a:r>
              <a:rPr lang="en-US" altLang="zh-CN" dirty="0" smtClean="0"/>
              <a:t>decreasing variable </a:t>
            </a:r>
            <a:r>
              <a:rPr lang="en-US" altLang="zh-CN" dirty="0"/>
              <a:t>(</a:t>
            </a:r>
            <a:r>
              <a:rPr lang="en-US" altLang="zh-CN" dirty="0" err="1"/>
              <a:t>w.r.t</a:t>
            </a:r>
            <a:r>
              <a:rPr lang="en-US" altLang="zh-CN" dirty="0"/>
              <a:t>. score);</a:t>
            </a:r>
          </a:p>
          <a:p>
            <a:pPr>
              <a:lnSpc>
                <a:spcPct val="100000"/>
              </a:lnSpc>
            </a:pPr>
            <a:r>
              <a:rPr lang="en-US" altLang="zh-CN" dirty="0"/>
              <a:t>diversification </a:t>
            </a:r>
            <a:r>
              <a:rPr lang="en-US" altLang="zh-CN" dirty="0" smtClean="0"/>
              <a:t>mode</a:t>
            </a:r>
            <a:r>
              <a:rPr lang="en-US" altLang="zh-CN" dirty="0"/>
              <a:t>: select a variable in a random </a:t>
            </a:r>
            <a:r>
              <a:rPr lang="en-US" altLang="zh-CN" dirty="0" smtClean="0"/>
              <a:t>falsified clause </a:t>
            </a:r>
            <a:r>
              <a:rPr lang="en-US" altLang="zh-CN" dirty="0"/>
              <a:t>according to the </a:t>
            </a:r>
            <a:r>
              <a:rPr lang="en-US" altLang="zh-CN" dirty="0" err="1"/>
              <a:t>AdaptNovelty</a:t>
            </a:r>
            <a:r>
              <a:rPr lang="en-US" altLang="zh-CN" dirty="0"/>
              <a:t>+ heuristic.</a:t>
            </a:r>
          </a:p>
          <a:p>
            <a:pPr>
              <a:lnSpc>
                <a:spcPct val="100000"/>
              </a:lnSpc>
            </a:pPr>
            <a:r>
              <a:rPr lang="en-US" altLang="zh-CN" dirty="0"/>
              <a:t>switching rule: work in intensification </a:t>
            </a:r>
            <a:r>
              <a:rPr lang="en-US" altLang="zh-CN" dirty="0" smtClean="0"/>
              <a:t>mode </a:t>
            </a:r>
            <a:r>
              <a:rPr lang="en-US" altLang="zh-CN" dirty="0"/>
              <a:t>if </a:t>
            </a:r>
            <a:r>
              <a:rPr lang="en-US" altLang="zh-CN" dirty="0" smtClean="0"/>
              <a:t>promising decreasing </a:t>
            </a:r>
            <a:r>
              <a:rPr lang="en-US" altLang="zh-CN" dirty="0"/>
              <a:t>variables exist, and in diversification </a:t>
            </a:r>
            <a:r>
              <a:rPr lang="en-US" altLang="zh-CN" dirty="0" smtClean="0"/>
              <a:t>mode otherwise</a:t>
            </a:r>
            <a:r>
              <a:rPr lang="en-US" altLang="zh-CN" dirty="0"/>
              <a:t>.</a:t>
            </a:r>
            <a:endParaRPr lang="en-US" altLang="zh-CN" dirty="0" smtClean="0"/>
          </a:p>
        </p:txBody>
      </p:sp>
    </p:spTree>
    <p:extLst>
      <p:ext uri="{BB962C8B-B14F-4D97-AF65-F5344CB8AC3E}">
        <p14:creationId xmlns:p14="http://schemas.microsoft.com/office/powerpoint/2010/main" val="40274203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Sparrow</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037259"/>
            <a:ext cx="6768752" cy="4292934"/>
          </a:xfrm>
          <a:prstGeom prst="rect">
            <a:avLst/>
          </a:prstGeom>
        </p:spPr>
      </p:pic>
    </p:spTree>
    <p:extLst>
      <p:ext uri="{BB962C8B-B14F-4D97-AF65-F5344CB8AC3E}">
        <p14:creationId xmlns:p14="http://schemas.microsoft.com/office/powerpoint/2010/main" val="10715421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Clause Weighting</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Clause weighting techniques serve as a form of diversification </a:t>
            </a:r>
            <a:r>
              <a:rPr lang="en-US" altLang="zh-CN" dirty="0" smtClean="0"/>
              <a:t>in local </a:t>
            </a:r>
            <a:r>
              <a:rPr lang="en-US" altLang="zh-CN" dirty="0"/>
              <a:t>search. </a:t>
            </a:r>
            <a:endParaRPr lang="en-US" altLang="zh-CN" dirty="0" smtClean="0"/>
          </a:p>
          <a:p>
            <a:endParaRPr lang="en-US" altLang="zh-CN" dirty="0"/>
          </a:p>
          <a:p>
            <a:r>
              <a:rPr lang="en-US" altLang="zh-CN" dirty="0" smtClean="0"/>
              <a:t>Local </a:t>
            </a:r>
            <a:r>
              <a:rPr lang="en-US" altLang="zh-CN" dirty="0"/>
              <a:t>search algorithms using such </a:t>
            </a:r>
            <a:r>
              <a:rPr lang="en-US" altLang="zh-CN" dirty="0" smtClean="0"/>
              <a:t>weighting techniques </a:t>
            </a:r>
            <a:r>
              <a:rPr lang="en-US" altLang="zh-CN" dirty="0"/>
              <a:t>are also known as dynamic local search (</a:t>
            </a:r>
            <a:r>
              <a:rPr lang="en-US" altLang="zh-CN" dirty="0" err="1"/>
              <a:t>DLS</a:t>
            </a:r>
            <a:r>
              <a:rPr lang="en-US" altLang="zh-CN" dirty="0" smtClean="0"/>
              <a:t>).</a:t>
            </a:r>
          </a:p>
          <a:p>
            <a:endParaRPr lang="en-US" altLang="zh-CN" dirty="0"/>
          </a:p>
          <a:p>
            <a:r>
              <a:rPr lang="en-US" altLang="zh-CN" dirty="0"/>
              <a:t>Clause weighting techniques associate an integer number to </a:t>
            </a:r>
            <a:r>
              <a:rPr lang="en-US" altLang="zh-CN" dirty="0" smtClean="0"/>
              <a:t>each clause </a:t>
            </a:r>
            <a:r>
              <a:rPr lang="en-US" altLang="zh-CN" dirty="0"/>
              <a:t>as its weight, which are updated during the search. </a:t>
            </a:r>
            <a:endParaRPr lang="en-US" altLang="zh-CN" dirty="0" smtClean="0"/>
          </a:p>
          <a:p>
            <a:endParaRPr lang="en-US" altLang="zh-CN" dirty="0"/>
          </a:p>
          <a:p>
            <a:r>
              <a:rPr lang="en-US" altLang="zh-CN" dirty="0" err="1" smtClean="0"/>
              <a:t>DLS</a:t>
            </a:r>
            <a:r>
              <a:rPr lang="en-US" altLang="zh-CN" dirty="0"/>
              <a:t> </a:t>
            </a:r>
            <a:r>
              <a:rPr lang="en-US" altLang="zh-CN" dirty="0" smtClean="0"/>
              <a:t>algorithms </a:t>
            </a:r>
            <a:r>
              <a:rPr lang="en-US" altLang="zh-CN" dirty="0"/>
              <a:t>choose a variable to </a:t>
            </a:r>
            <a:r>
              <a:rPr lang="en-US" altLang="zh-CN" dirty="0" smtClean="0"/>
              <a:t>flip </a:t>
            </a:r>
            <a:r>
              <a:rPr lang="en-US" altLang="zh-CN" dirty="0"/>
              <a:t>on the basis of minimizing </a:t>
            </a:r>
            <a:r>
              <a:rPr lang="en-US" altLang="zh-CN" dirty="0" smtClean="0"/>
              <a:t>the total </a:t>
            </a:r>
            <a:r>
              <a:rPr lang="en-US" altLang="zh-CN" dirty="0"/>
              <a:t>weight of </a:t>
            </a:r>
            <a:r>
              <a:rPr lang="en-US" altLang="zh-CN" dirty="0" smtClean="0"/>
              <a:t>falsified </a:t>
            </a:r>
            <a:r>
              <a:rPr lang="en-US" altLang="zh-CN" dirty="0"/>
              <a:t>clauses</a:t>
            </a:r>
            <a:r>
              <a:rPr lang="en-US" altLang="zh-CN" dirty="0" smtClean="0"/>
              <a:t>.</a:t>
            </a:r>
          </a:p>
          <a:p>
            <a:endParaRPr lang="en-US" altLang="zh-CN" dirty="0"/>
          </a:p>
          <a:p>
            <a:r>
              <a:rPr lang="en-US" altLang="zh-CN" dirty="0"/>
              <a:t>The basic concept of clause weighting is to increase the weight </a:t>
            </a:r>
            <a:r>
              <a:rPr lang="en-US" altLang="zh-CN" dirty="0" smtClean="0"/>
              <a:t>of falsified </a:t>
            </a:r>
            <a:r>
              <a:rPr lang="en-US" altLang="zh-CN" dirty="0"/>
              <a:t>clauses </a:t>
            </a:r>
            <a:r>
              <a:rPr lang="en-US" altLang="zh-CN" dirty="0" smtClean="0"/>
              <a:t>and </a:t>
            </a:r>
            <a:r>
              <a:rPr lang="en-US" altLang="zh-CN" dirty="0"/>
              <a:t>thus help to </a:t>
            </a:r>
            <a:r>
              <a:rPr lang="en-US" altLang="zh-CN" dirty="0" smtClean="0"/>
              <a:t>diversify the </a:t>
            </a:r>
            <a:r>
              <a:rPr lang="en-US" altLang="zh-CN" dirty="0"/>
              <a:t>search.</a:t>
            </a:r>
          </a:p>
          <a:p>
            <a:pPr marL="0" indent="0">
              <a:buNone/>
            </a:pPr>
            <a:endParaRPr lang="zh-CN" altLang="en-US" dirty="0"/>
          </a:p>
        </p:txBody>
      </p:sp>
    </p:spTree>
    <p:extLst>
      <p:ext uri="{BB962C8B-B14F-4D97-AF65-F5344CB8AC3E}">
        <p14:creationId xmlns:p14="http://schemas.microsoft.com/office/powerpoint/2010/main" val="186892744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The breakout method</a:t>
            </a:r>
          </a:p>
          <a:p>
            <a:endParaRPr lang="en-US" altLang="zh-CN" dirty="0"/>
          </a:p>
          <a:p>
            <a:pPr algn="just"/>
            <a:r>
              <a:rPr lang="en-US" altLang="zh-CN" sz="2400" dirty="0"/>
              <a:t>Clause weighting techniques for SAT date back to the </a:t>
            </a:r>
            <a:r>
              <a:rPr lang="en-US" altLang="zh-CN" sz="2400" dirty="0" smtClean="0"/>
              <a:t>Breakout method</a:t>
            </a:r>
            <a:r>
              <a:rPr lang="en-US" altLang="zh-CN" sz="2400" dirty="0"/>
              <a:t>, which simply increases the weight of each </a:t>
            </a:r>
            <a:r>
              <a:rPr lang="en-US" altLang="zh-CN" sz="2400" dirty="0" smtClean="0"/>
              <a:t>falsified clause by </a:t>
            </a:r>
            <a:r>
              <a:rPr lang="en-US" altLang="zh-CN" sz="2400" dirty="0"/>
              <a:t>one when reaching local optima and allows unrestricted </a:t>
            </a:r>
            <a:r>
              <a:rPr lang="en-US" altLang="zh-CN" sz="2400" dirty="0" smtClean="0"/>
              <a:t>weight growth </a:t>
            </a:r>
            <a:r>
              <a:rPr lang="en-US" altLang="zh-CN" sz="2400" dirty="0"/>
              <a:t>during the search.</a:t>
            </a:r>
            <a:endParaRPr lang="zh-CN" altLang="en-US" sz="2400" dirty="0"/>
          </a:p>
        </p:txBody>
      </p:sp>
    </p:spTree>
    <p:extLst>
      <p:ext uri="{BB962C8B-B14F-4D97-AF65-F5344CB8AC3E}">
        <p14:creationId xmlns:p14="http://schemas.microsoft.com/office/powerpoint/2010/main" val="136503200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discrete </a:t>
            </a:r>
            <a:r>
              <a:rPr lang="en-US" altLang="zh-CN" dirty="0" err="1"/>
              <a:t>Lagrangian</a:t>
            </a:r>
            <a:r>
              <a:rPr lang="en-US" altLang="zh-CN" dirty="0"/>
              <a:t> </a:t>
            </a:r>
            <a:r>
              <a:rPr lang="en-US" altLang="zh-CN" dirty="0" smtClean="0"/>
              <a:t>method</a:t>
            </a:r>
          </a:p>
          <a:p>
            <a:endParaRPr lang="en-US" altLang="zh-CN" dirty="0"/>
          </a:p>
          <a:p>
            <a:pPr algn="just"/>
            <a:r>
              <a:rPr lang="en-US" altLang="zh-CN" sz="2400" dirty="0"/>
              <a:t>In its simplest form, </a:t>
            </a:r>
            <a:r>
              <a:rPr lang="en-US" altLang="zh-CN" sz="2400" dirty="0" err="1"/>
              <a:t>DLM</a:t>
            </a:r>
            <a:r>
              <a:rPr lang="en-US" altLang="zh-CN" sz="2400" dirty="0"/>
              <a:t> follows Breakout's weight increment scheme, but additionally decrements clause weights by a constant amount after a fixed number of increases.</a:t>
            </a:r>
            <a:endParaRPr lang="zh-CN" altLang="en-US" sz="2400" dirty="0"/>
          </a:p>
        </p:txBody>
      </p:sp>
    </p:spTree>
    <p:extLst>
      <p:ext uri="{BB962C8B-B14F-4D97-AF65-F5344CB8AC3E}">
        <p14:creationId xmlns:p14="http://schemas.microsoft.com/office/powerpoint/2010/main" val="690313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Local Search (LS) </a:t>
            </a:r>
            <a:r>
              <a:rPr lang="en-US" altLang="zh-CN" dirty="0" smtClean="0"/>
              <a:t>Algorithms for Decision Problems</a:t>
            </a:r>
            <a:endParaRPr lang="en-US" altLang="zh-CN" sz="3200" dirty="0" smtClean="0"/>
          </a:p>
        </p:txBody>
      </p:sp>
      <p:sp>
        <p:nvSpPr>
          <p:cNvPr id="3" name="内容占位符 2"/>
          <p:cNvSpPr>
            <a:spLocks noGrp="1"/>
          </p:cNvSpPr>
          <p:nvPr>
            <p:ph idx="1"/>
          </p:nvPr>
        </p:nvSpPr>
        <p:spPr>
          <a:xfrm>
            <a:off x="457200" y="1556792"/>
            <a:ext cx="8258204" cy="4944042"/>
          </a:xfrm>
        </p:spPr>
        <p:txBody>
          <a:bodyPr>
            <a:normAutofit fontScale="97500"/>
          </a:bodyPr>
          <a:lstStyle/>
          <a:p>
            <a:pPr>
              <a:buNone/>
            </a:pPr>
            <a:r>
              <a:rPr lang="en-US" altLang="zh-CN" b="1" dirty="0" smtClean="0"/>
              <a:t>search space S</a:t>
            </a:r>
          </a:p>
          <a:p>
            <a:pPr lvl="1">
              <a:buNone/>
            </a:pPr>
            <a:r>
              <a:rPr lang="en-US" altLang="zh-CN" dirty="0" smtClean="0"/>
              <a:t>(SAT: set of all complete truth assignments to propositional variables)</a:t>
            </a:r>
          </a:p>
          <a:p>
            <a:pPr>
              <a:buNone/>
            </a:pPr>
            <a:r>
              <a:rPr lang="en-US" altLang="zh-CN" b="1" dirty="0" smtClean="0"/>
              <a:t>solution set S′ ⊆ S</a:t>
            </a:r>
          </a:p>
          <a:p>
            <a:pPr lvl="1">
              <a:buNone/>
            </a:pPr>
            <a:r>
              <a:rPr lang="en-US" altLang="zh-CN" dirty="0" smtClean="0"/>
              <a:t>(SAT: models of given formula)</a:t>
            </a:r>
          </a:p>
          <a:p>
            <a:pPr>
              <a:buNone/>
            </a:pPr>
            <a:r>
              <a:rPr lang="en-US" altLang="zh-CN" b="1" dirty="0" smtClean="0">
                <a:solidFill>
                  <a:srgbClr val="FF0000"/>
                </a:solidFill>
              </a:rPr>
              <a:t>neighbourhood relation</a:t>
            </a:r>
            <a:r>
              <a:rPr lang="en-US" altLang="zh-CN" b="1" dirty="0" smtClean="0"/>
              <a:t> N ⊆ S × S</a:t>
            </a:r>
          </a:p>
          <a:p>
            <a:pPr lvl="1">
              <a:buNone/>
            </a:pPr>
            <a:r>
              <a:rPr lang="en-US" altLang="zh-CN" dirty="0" smtClean="0"/>
              <a:t>(SAT: neighbouring variable assignments differ in the truth value of exactly one variable</a:t>
            </a:r>
            <a:r>
              <a:rPr lang="en-US" altLang="zh-CN" dirty="0" smtClean="0"/>
              <a:t>)</a:t>
            </a:r>
          </a:p>
          <a:p>
            <a:pPr lvl="0">
              <a:buNone/>
            </a:pPr>
            <a:r>
              <a:rPr lang="en-US" altLang="zh-CN" b="1" dirty="0">
                <a:sym typeface="+mn-ea"/>
              </a:rPr>
              <a:t>objective function f : S → R+</a:t>
            </a:r>
          </a:p>
          <a:p>
            <a:pPr lvl="1">
              <a:buNone/>
            </a:pPr>
            <a:r>
              <a:rPr lang="en-US" altLang="zh-CN" b="1" dirty="0">
                <a:sym typeface="+mn-ea"/>
              </a:rPr>
              <a:t>	</a:t>
            </a:r>
            <a:r>
              <a:rPr lang="en-US" altLang="zh-CN" dirty="0">
                <a:sym typeface="+mn-ea"/>
              </a:rPr>
              <a:t>(MaxSAT: number of clauses unsatisfied under given assignment</a:t>
            </a:r>
            <a:r>
              <a:rPr lang="en-US" altLang="zh-CN" dirty="0" smtClean="0">
                <a:sym typeface="+mn-ea"/>
              </a:rPr>
              <a:t>)</a:t>
            </a:r>
            <a:endParaRPr lang="en-US" altLang="zh-CN" b="1" baseline="30000" dirty="0" smtClean="0">
              <a:sym typeface="+mn-ea"/>
            </a:endParaRPr>
          </a:p>
          <a:p>
            <a:pPr>
              <a:buNone/>
            </a:pPr>
            <a:r>
              <a:rPr lang="en-US" altLang="zh-CN" b="1" dirty="0" smtClean="0">
                <a:solidFill>
                  <a:srgbClr val="FF0000"/>
                </a:solidFill>
              </a:rPr>
              <a:t>evaluation function g</a:t>
            </a:r>
            <a:r>
              <a:rPr lang="en-US" altLang="zh-CN" b="1" dirty="0" smtClean="0"/>
              <a:t> : S → R</a:t>
            </a:r>
            <a:r>
              <a:rPr lang="en-US" altLang="zh-CN" b="1" baseline="30000" dirty="0" smtClean="0"/>
              <a:t>+</a:t>
            </a:r>
          </a:p>
          <a:p>
            <a:pPr lvl="1">
              <a:buNone/>
            </a:pPr>
            <a:r>
              <a:rPr lang="en-US" altLang="zh-CN" dirty="0" smtClean="0"/>
              <a:t>(SAT: number of clauses unsatisfied under given assignment)</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Pure Additive Weighting Scheme (PAWS</a:t>
            </a:r>
            <a:r>
              <a:rPr lang="en-US" altLang="zh-CN" dirty="0" smtClean="0"/>
              <a:t>)</a:t>
            </a:r>
          </a:p>
          <a:p>
            <a:pPr marL="457200" lvl="1" indent="0">
              <a:buNone/>
            </a:pPr>
            <a:r>
              <a:rPr lang="en-US" altLang="zh-CN" dirty="0" smtClean="0"/>
              <a:t>When reaching local optimum:</a:t>
            </a:r>
          </a:p>
          <a:p>
            <a:pPr lvl="1"/>
            <a:r>
              <a:rPr lang="en-US" altLang="zh-CN" dirty="0" smtClean="0"/>
              <a:t>First</a:t>
            </a:r>
            <a:r>
              <a:rPr lang="en-US" altLang="zh-CN" dirty="0"/>
              <a:t>, the clause weights of all </a:t>
            </a:r>
            <a:r>
              <a:rPr lang="en-US" altLang="zh-CN" dirty="0" smtClean="0"/>
              <a:t>falsified </a:t>
            </a:r>
            <a:r>
              <a:rPr lang="en-US" altLang="zh-CN" dirty="0"/>
              <a:t>clauses are increased </a:t>
            </a:r>
            <a:r>
              <a:rPr lang="en-US" altLang="zh-CN" dirty="0" smtClean="0"/>
              <a:t>by one</a:t>
            </a:r>
            <a:r>
              <a:rPr lang="en-US" altLang="zh-CN" dirty="0"/>
              <a:t>;</a:t>
            </a:r>
          </a:p>
          <a:p>
            <a:pPr lvl="1"/>
            <a:r>
              <a:rPr lang="en-US" altLang="zh-CN" dirty="0"/>
              <a:t>then, </a:t>
            </a:r>
            <a:r>
              <a:rPr lang="en-US" altLang="zh-CN" dirty="0">
                <a:solidFill>
                  <a:srgbClr val="FF0000"/>
                </a:solidFill>
              </a:rPr>
              <a:t>all clause weights </a:t>
            </a:r>
            <a:r>
              <a:rPr lang="en-US" altLang="zh-CN" dirty="0"/>
              <a:t>are decreased </a:t>
            </a:r>
            <a:r>
              <a:rPr lang="en-US" altLang="zh-CN" dirty="0">
                <a:solidFill>
                  <a:srgbClr val="FF0000"/>
                </a:solidFill>
              </a:rPr>
              <a:t>by one </a:t>
            </a:r>
            <a:r>
              <a:rPr lang="en-US" altLang="zh-CN" dirty="0"/>
              <a:t>after a </a:t>
            </a:r>
            <a:r>
              <a:rPr lang="en-US" altLang="zh-CN" dirty="0" smtClean="0"/>
              <a:t>fixed</a:t>
            </a:r>
            <a:r>
              <a:rPr lang="en-US" altLang="zh-CN" dirty="0"/>
              <a:t> </a:t>
            </a:r>
            <a:r>
              <a:rPr lang="en-US" altLang="zh-CN" dirty="0" smtClean="0"/>
              <a:t>number </a:t>
            </a:r>
            <a:r>
              <a:rPr lang="en-US" altLang="zh-CN" dirty="0"/>
              <a:t>of increases.</a:t>
            </a:r>
            <a:endParaRPr lang="zh-CN" altLang="en-US" dirty="0"/>
          </a:p>
        </p:txBody>
      </p:sp>
    </p:spTree>
    <p:extLst>
      <p:ext uri="{BB962C8B-B14F-4D97-AF65-F5344CB8AC3E}">
        <p14:creationId xmlns:p14="http://schemas.microsoft.com/office/powerpoint/2010/main" val="9178011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Smooth Weighting based on Threshold (</a:t>
            </a:r>
            <a:r>
              <a:rPr lang="en-US" altLang="zh-CN" dirty="0" err="1"/>
              <a:t>SWT</a:t>
            </a:r>
            <a:r>
              <a:rPr lang="en-US" altLang="zh-CN" dirty="0" smtClean="0"/>
              <a:t>)</a:t>
            </a:r>
          </a:p>
          <a:p>
            <a:pPr lvl="1"/>
            <a:r>
              <a:rPr lang="en-US" altLang="zh-CN" dirty="0" smtClean="0"/>
              <a:t>As adjusting all clause weights are costly, one way is to perform smoothing only when the weights are too large.</a:t>
            </a:r>
          </a:p>
          <a:p>
            <a:pPr lvl="1"/>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780928"/>
            <a:ext cx="7148430" cy="1872208"/>
          </a:xfrm>
          <a:prstGeom prst="rect">
            <a:avLst/>
          </a:prstGeom>
        </p:spPr>
      </p:pic>
    </p:spTree>
    <p:extLst>
      <p:ext uri="{BB962C8B-B14F-4D97-AF65-F5344CB8AC3E}">
        <p14:creationId xmlns:p14="http://schemas.microsoft.com/office/powerpoint/2010/main" val="18083552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Thinking about local search for vertex cover</a:t>
            </a:r>
          </a:p>
          <a:p>
            <a:pPr lvl="1"/>
            <a:r>
              <a:rPr lang="en-US" altLang="zh-CN" dirty="0" smtClean="0"/>
              <a:t>Focused local search</a:t>
            </a:r>
          </a:p>
          <a:p>
            <a:pPr lvl="1"/>
            <a:r>
              <a:rPr lang="en-US" altLang="zh-CN" dirty="0" smtClean="0"/>
              <a:t>Two mode local search</a:t>
            </a:r>
          </a:p>
          <a:p>
            <a:pPr lvl="1"/>
            <a:r>
              <a:rPr lang="en-US" altLang="zh-CN" dirty="0" smtClean="0"/>
              <a:t>Edge weighting</a:t>
            </a:r>
            <a:endParaRPr lang="zh-CN" altLang="en-US" dirty="0"/>
          </a:p>
        </p:txBody>
      </p:sp>
    </p:spTree>
    <p:extLst>
      <p:ext uri="{BB962C8B-B14F-4D97-AF65-F5344CB8AC3E}">
        <p14:creationId xmlns:p14="http://schemas.microsoft.com/office/powerpoint/2010/main" val="61779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6202"/>
            <a:ext cx="8086754" cy="1146433"/>
          </a:xfrm>
        </p:spPr>
        <p:txBody>
          <a:bodyPr>
            <a:normAutofit/>
          </a:bodyPr>
          <a:lstStyle/>
          <a:p>
            <a:r>
              <a:rPr lang="en-US" altLang="zh-CN" dirty="0"/>
              <a:t>Local Search (LS) Algorithms </a:t>
            </a:r>
            <a:r>
              <a:rPr lang="en-US" altLang="zh-CN" dirty="0"/>
              <a:t>for </a:t>
            </a:r>
            <a:r>
              <a:rPr lang="en-US" altLang="zh-CN" dirty="0" smtClean="0"/>
              <a:t>Optimization </a:t>
            </a:r>
            <a:r>
              <a:rPr lang="en-US" altLang="zh-CN" dirty="0"/>
              <a:t>Problems</a:t>
            </a:r>
            <a:endParaRPr lang="en-US" altLang="zh-CN" dirty="0"/>
          </a:p>
        </p:txBody>
      </p:sp>
      <p:sp>
        <p:nvSpPr>
          <p:cNvPr id="3" name="内容占位符 2"/>
          <p:cNvSpPr>
            <a:spLocks noGrp="1"/>
          </p:cNvSpPr>
          <p:nvPr>
            <p:ph idx="1"/>
          </p:nvPr>
        </p:nvSpPr>
        <p:spPr>
          <a:xfrm>
            <a:off x="457200" y="1340768"/>
            <a:ext cx="8258204" cy="5160066"/>
          </a:xfrm>
        </p:spPr>
        <p:txBody>
          <a:bodyPr>
            <a:normAutofit fontScale="95000"/>
          </a:bodyPr>
          <a:lstStyle/>
          <a:p>
            <a:pPr>
              <a:buNone/>
            </a:pPr>
            <a:r>
              <a:rPr lang="en-US" altLang="zh-CN" b="1" dirty="0" smtClean="0"/>
              <a:t>Using MaxSAT (SAT) as example:</a:t>
            </a:r>
          </a:p>
          <a:p>
            <a:pPr>
              <a:buNone/>
            </a:pPr>
            <a:endParaRPr lang="en-US" altLang="zh-CN" b="1" dirty="0" smtClean="0"/>
          </a:p>
          <a:p>
            <a:pPr>
              <a:buNone/>
            </a:pPr>
            <a:r>
              <a:rPr lang="en-US" altLang="zh-CN" b="1" dirty="0" smtClean="0"/>
              <a:t>search </a:t>
            </a:r>
            <a:r>
              <a:rPr lang="en-US" altLang="zh-CN" b="1" dirty="0" smtClean="0"/>
              <a:t>space S</a:t>
            </a:r>
          </a:p>
          <a:p>
            <a:pPr lvl="1">
              <a:buNone/>
            </a:pPr>
            <a:r>
              <a:rPr lang="en-US" altLang="zh-CN" dirty="0" smtClean="0"/>
              <a:t>(all </a:t>
            </a:r>
            <a:r>
              <a:rPr lang="en-US" altLang="zh-CN" dirty="0" smtClean="0"/>
              <a:t>complete truth assignments to </a:t>
            </a:r>
            <a:r>
              <a:rPr lang="en-US" altLang="zh-CN" dirty="0" smtClean="0"/>
              <a:t>the</a:t>
            </a:r>
            <a:r>
              <a:rPr lang="en-US" altLang="zh-CN" dirty="0" smtClean="0"/>
              <a:t> </a:t>
            </a:r>
            <a:r>
              <a:rPr lang="en-US" altLang="zh-CN" dirty="0" smtClean="0"/>
              <a:t>variables)</a:t>
            </a:r>
          </a:p>
          <a:p>
            <a:pPr>
              <a:buNone/>
            </a:pPr>
            <a:r>
              <a:rPr lang="en-US" altLang="zh-CN" b="1" dirty="0" err="1" smtClean="0">
                <a:solidFill>
                  <a:srgbClr val="FF0000"/>
                </a:solidFill>
              </a:rPr>
              <a:t>neighbourhood</a:t>
            </a:r>
            <a:r>
              <a:rPr lang="en-US" altLang="zh-CN" b="1" dirty="0" smtClean="0">
                <a:solidFill>
                  <a:srgbClr val="FF0000"/>
                </a:solidFill>
              </a:rPr>
              <a:t> </a:t>
            </a:r>
            <a:r>
              <a:rPr lang="en-US" altLang="zh-CN" b="1" dirty="0" smtClean="0">
                <a:solidFill>
                  <a:srgbClr val="FF0000"/>
                </a:solidFill>
              </a:rPr>
              <a:t>relation</a:t>
            </a:r>
            <a:r>
              <a:rPr lang="en-US" altLang="zh-CN" b="1" dirty="0" smtClean="0"/>
              <a:t> N ⊆ S × S</a:t>
            </a:r>
          </a:p>
          <a:p>
            <a:pPr lvl="1">
              <a:buNone/>
            </a:pPr>
            <a:r>
              <a:rPr lang="en-US" altLang="zh-CN" dirty="0" smtClean="0"/>
              <a:t>(hamming distance of 1)</a:t>
            </a:r>
            <a:endParaRPr lang="en-US" altLang="zh-CN" dirty="0" smtClean="0"/>
          </a:p>
          <a:p>
            <a:pPr>
              <a:buNone/>
            </a:pPr>
            <a:r>
              <a:rPr lang="en-US" altLang="zh-CN" b="1" dirty="0">
                <a:sym typeface="+mn-ea"/>
              </a:rPr>
              <a:t>objective function f : S → </a:t>
            </a:r>
            <a:r>
              <a:rPr lang="en-US" altLang="zh-CN" b="1" dirty="0"/>
              <a:t>R</a:t>
            </a:r>
            <a:r>
              <a:rPr lang="en-US" altLang="zh-CN" b="1" baseline="30000" dirty="0"/>
              <a:t>+</a:t>
            </a:r>
          </a:p>
          <a:p>
            <a:pPr lvl="1">
              <a:buNone/>
            </a:pPr>
            <a:r>
              <a:rPr lang="en-US" altLang="zh-CN" b="1" dirty="0">
                <a:sym typeface="+mn-ea"/>
              </a:rPr>
              <a:t>	</a:t>
            </a:r>
            <a:r>
              <a:rPr lang="en-US" altLang="zh-CN" dirty="0" smtClean="0">
                <a:sym typeface="+mn-ea"/>
              </a:rPr>
              <a:t>(f = </a:t>
            </a:r>
            <a:r>
              <a:rPr lang="en-US" altLang="zh-CN" dirty="0">
                <a:sym typeface="+mn-ea"/>
              </a:rPr>
              <a:t>number of clauses unsatisfied under given assignment)</a:t>
            </a:r>
          </a:p>
          <a:p>
            <a:pPr>
              <a:buNone/>
            </a:pPr>
            <a:r>
              <a:rPr lang="en-US" altLang="zh-CN" b="1" dirty="0" smtClean="0">
                <a:solidFill>
                  <a:srgbClr val="FF0000"/>
                </a:solidFill>
              </a:rPr>
              <a:t>evaluation function g</a:t>
            </a:r>
            <a:r>
              <a:rPr lang="en-US" altLang="zh-CN" b="1" dirty="0" smtClean="0"/>
              <a:t> : S → R</a:t>
            </a:r>
            <a:r>
              <a:rPr lang="en-US" altLang="zh-CN" b="1" baseline="30000" dirty="0" smtClean="0"/>
              <a:t>+</a:t>
            </a:r>
          </a:p>
          <a:p>
            <a:pPr lvl="1">
              <a:buNone/>
            </a:pPr>
            <a:r>
              <a:rPr lang="en-US" altLang="zh-CN" dirty="0" smtClean="0"/>
              <a:t>(g1=number </a:t>
            </a:r>
            <a:r>
              <a:rPr lang="en-US" altLang="zh-CN" dirty="0" smtClean="0"/>
              <a:t>of clauses unsatisfied under given assignment;</a:t>
            </a:r>
          </a:p>
          <a:p>
            <a:pPr lvl="1">
              <a:buNone/>
            </a:pPr>
            <a:r>
              <a:rPr lang="en-US" altLang="zh-CN" dirty="0" smtClean="0"/>
              <a:t> g2=total weight of clauses unsatisfied under given assignment,using clause weighting techniques.)</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186766" cy="5161206"/>
          </a:xfrm>
        </p:spPr>
        <p:txBody>
          <a:bodyPr>
            <a:normAutofit fontScale="95000" lnSpcReduction="10000"/>
          </a:bodyPr>
          <a:lstStyle/>
          <a:p>
            <a:pPr lvl="1"/>
            <a:r>
              <a:rPr lang="en-US" altLang="zh-CN" dirty="0" smtClean="0"/>
              <a:t>the </a:t>
            </a:r>
            <a:r>
              <a:rPr lang="en-US" altLang="zh-CN" dirty="0" smtClean="0"/>
              <a:t>whole search space forms a network</a:t>
            </a:r>
          </a:p>
          <a:p>
            <a:pPr lvl="1"/>
            <a:r>
              <a:rPr lang="en-US" altLang="zh-CN" dirty="0" smtClean="0"/>
              <a:t>a local search algorithm starts from an initial position</a:t>
            </a:r>
          </a:p>
          <a:p>
            <a:pPr lvl="1"/>
            <a:r>
              <a:rPr lang="en-US" altLang="zh-CN" dirty="0" smtClean="0"/>
              <a:t>iteratively moves from current position to  neighbouring position</a:t>
            </a:r>
          </a:p>
          <a:p>
            <a:pPr lvl="1"/>
            <a:r>
              <a:rPr lang="en-US" altLang="zh-CN" dirty="0" smtClean="0"/>
              <a:t>use evaluation function for guidance</a:t>
            </a:r>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important </a:t>
            </a:r>
            <a:r>
              <a:rPr lang="en-US" altLang="zh-CN" dirty="0" smtClean="0"/>
              <a:t>factors in local search design</a:t>
            </a:r>
          </a:p>
          <a:p>
            <a:pPr lvl="1"/>
            <a:r>
              <a:rPr lang="en-US" altLang="zh-CN" sz="2300" dirty="0" err="1" smtClean="0"/>
              <a:t>Neighbourhood</a:t>
            </a:r>
            <a:r>
              <a:rPr lang="en-US" altLang="zh-CN" sz="2300" dirty="0" smtClean="0"/>
              <a:t> </a:t>
            </a:r>
            <a:r>
              <a:rPr lang="en-US" altLang="zh-CN" sz="2300" dirty="0"/>
              <a:t>relation (</a:t>
            </a:r>
            <a:r>
              <a:rPr lang="en-US" altLang="zh-CN" sz="2300" dirty="0" smtClean="0"/>
              <a:t>Equivalently, move/operator</a:t>
            </a:r>
            <a:r>
              <a:rPr lang="en-US" altLang="zh-CN" sz="2300" dirty="0" smtClean="0"/>
              <a:t>)</a:t>
            </a:r>
            <a:endParaRPr lang="en-US" altLang="zh-CN" sz="2300" dirty="0" smtClean="0"/>
          </a:p>
          <a:p>
            <a:pPr lvl="1"/>
            <a:r>
              <a:rPr lang="en-US" altLang="zh-CN" sz="2300" dirty="0" smtClean="0"/>
              <a:t>Evaluation function</a:t>
            </a:r>
          </a:p>
          <a:p>
            <a:endParaRPr lang="en-US" altLang="zh-CN" dirty="0" smtClean="0"/>
          </a:p>
          <a:p>
            <a:pPr marL="0" indent="0">
              <a:buNone/>
            </a:pPr>
            <a:endParaRPr lang="zh-CN" altLang="en-US" dirty="0"/>
          </a:p>
        </p:txBody>
      </p:sp>
      <p:pic>
        <p:nvPicPr>
          <p:cNvPr id="4" name="图片 3" descr="LS.jpg"/>
          <p:cNvPicPr>
            <a:picLocks noChangeAspect="1"/>
          </p:cNvPicPr>
          <p:nvPr/>
        </p:nvPicPr>
        <p:blipFill>
          <a:blip r:embed="rId2"/>
          <a:stretch>
            <a:fillRect/>
          </a:stretch>
        </p:blipFill>
        <p:spPr>
          <a:xfrm>
            <a:off x="2123728" y="2636912"/>
            <a:ext cx="3744416" cy="1997665"/>
          </a:xfrm>
          <a:prstGeom prst="rect">
            <a:avLst/>
          </a:prstGeom>
        </p:spPr>
      </p:pic>
      <p:sp>
        <p:nvSpPr>
          <p:cNvPr id="5" name="标题 1"/>
          <p:cNvSpPr>
            <a:spLocks noGrp="1"/>
          </p:cNvSpPr>
          <p:nvPr>
            <p:ph type="title"/>
          </p:nvPr>
        </p:nvSpPr>
        <p:spPr>
          <a:xfrm>
            <a:off x="628650" y="76202"/>
            <a:ext cx="8086754" cy="1146433"/>
          </a:xfrm>
        </p:spPr>
        <p:txBody>
          <a:bodyPr>
            <a:normAutofit/>
          </a:bodyPr>
          <a:lstStyle/>
          <a:p>
            <a:r>
              <a:rPr lang="en-US" altLang="zh-CN" dirty="0"/>
              <a:t>A geometrical </a:t>
            </a:r>
            <a:r>
              <a:rPr lang="en-US" altLang="zh-CN" dirty="0" smtClean="0"/>
              <a:t>viewpoint </a:t>
            </a:r>
            <a:r>
              <a:rPr lang="en-US" altLang="zh-CN" dirty="0"/>
              <a:t>of Local Search</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Pros. and Cons. of Local Search</a:t>
            </a:r>
            <a:endParaRPr lang="zh-CN" altLang="en-US" dirty="0"/>
          </a:p>
        </p:txBody>
      </p:sp>
      <p:sp>
        <p:nvSpPr>
          <p:cNvPr id="3" name="内容占位符 2"/>
          <p:cNvSpPr>
            <a:spLocks noGrp="1"/>
          </p:cNvSpPr>
          <p:nvPr>
            <p:ph idx="1"/>
          </p:nvPr>
        </p:nvSpPr>
        <p:spPr>
          <a:xfrm>
            <a:off x="533400" y="1371601"/>
            <a:ext cx="8359080" cy="4805366"/>
          </a:xfrm>
        </p:spPr>
        <p:txBody>
          <a:bodyPr>
            <a:normAutofit/>
          </a:bodyPr>
          <a:lstStyle/>
          <a:p>
            <a:pPr algn="l"/>
            <a:r>
              <a:rPr lang="en-US" altLang="zh-CN" sz="2400" dirty="0"/>
              <a:t>Pros:</a:t>
            </a:r>
          </a:p>
          <a:p>
            <a:pPr lvl="1"/>
            <a:r>
              <a:rPr lang="en-US" altLang="zh-CN" sz="2400" dirty="0"/>
              <a:t>simple </a:t>
            </a:r>
            <a:r>
              <a:rPr lang="en-US" altLang="zh-CN" sz="2400" dirty="0"/>
              <a:t>and esay to implement</a:t>
            </a:r>
          </a:p>
          <a:p>
            <a:pPr lvl="1"/>
            <a:r>
              <a:rPr lang="en-US" altLang="zh-CN" sz="2400" dirty="0"/>
              <a:t>use limited memory</a:t>
            </a:r>
            <a:endParaRPr lang="en-US" altLang="zh-CN" sz="2400" dirty="0"/>
          </a:p>
          <a:p>
            <a:pPr lvl="1"/>
            <a:r>
              <a:rPr lang="en-US" altLang="zh-CN" sz="2400" dirty="0">
                <a:sym typeface="+mn-ea"/>
              </a:rPr>
              <a:t>a</a:t>
            </a:r>
            <a:r>
              <a:rPr lang="en-US" altLang="zh-CN" sz="2400" dirty="0">
                <a:sym typeface="+mn-ea"/>
              </a:rPr>
              <a:t>ble to find reasonable solutions in large and infinite search space</a:t>
            </a:r>
            <a:endParaRPr lang="en-US" altLang="zh-CN" sz="2400" dirty="0"/>
          </a:p>
          <a:p>
            <a:pPr lvl="1"/>
            <a:r>
              <a:rPr lang="en-US" altLang="zh-CN" sz="2400" dirty="0"/>
              <a:t>e</a:t>
            </a:r>
            <a:r>
              <a:rPr lang="en-US" altLang="zh-CN" sz="2400" dirty="0"/>
              <a:t>asy </a:t>
            </a:r>
            <a:r>
              <a:rPr lang="en-US" altLang="zh-CN" sz="2400" dirty="0"/>
              <a:t>to </a:t>
            </a:r>
            <a:r>
              <a:rPr lang="en-US" altLang="zh-CN" sz="2400" dirty="0">
                <a:sym typeface="+mn-ea"/>
              </a:rPr>
              <a:t>parallelize</a:t>
            </a:r>
          </a:p>
          <a:p>
            <a:pPr lvl="1" algn="l"/>
            <a:endParaRPr lang="en-US" altLang="zh-CN" sz="2100" dirty="0"/>
          </a:p>
          <a:p>
            <a:pPr algn="l"/>
            <a:r>
              <a:rPr lang="en-US" altLang="zh-CN" sz="2400" dirty="0">
                <a:sym typeface="+mn-ea"/>
              </a:rPr>
              <a:t>Cons</a:t>
            </a:r>
            <a:endParaRPr lang="en-US" altLang="zh-CN" sz="2400" dirty="0"/>
          </a:p>
          <a:p>
            <a:pPr lvl="1" algn="l"/>
            <a:r>
              <a:rPr lang="en-US" altLang="zh-CN" sz="2400" dirty="0" smtClean="0">
                <a:sym typeface="+mn-ea"/>
              </a:rPr>
              <a:t>often incomplete (no guarantees for solution quality)</a:t>
            </a:r>
            <a:endParaRPr lang="en-US" altLang="zh-CN" sz="2400" dirty="0" smtClean="0"/>
          </a:p>
          <a:p>
            <a:pPr lvl="1" algn="l"/>
            <a:r>
              <a:rPr lang="en-US" altLang="zh-CN" sz="2400" dirty="0" smtClean="0">
                <a:sym typeface="+mn-ea"/>
              </a:rPr>
              <a:t>usually stochastic behaviour</a:t>
            </a:r>
            <a:endParaRPr lang="en-US" altLang="zh-CN" sz="2400" dirty="0" smtClean="0"/>
          </a:p>
          <a:p>
            <a:pPr lvl="1" algn="l"/>
            <a:r>
              <a:rPr lang="en-US" altLang="zh-CN" sz="2400" dirty="0" smtClean="0">
                <a:sym typeface="+mn-ea"/>
              </a:rPr>
              <a:t>often difficult to analyze theoretically</a:t>
            </a:r>
            <a:endParaRPr lang="en-US" altLang="zh-C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When to use Local Search</a:t>
            </a:r>
            <a:endParaRPr lang="zh-CN" altLang="en-US" dirty="0"/>
          </a:p>
        </p:txBody>
      </p:sp>
      <p:sp>
        <p:nvSpPr>
          <p:cNvPr id="3" name="内容占位符 2"/>
          <p:cNvSpPr>
            <a:spLocks noGrp="1"/>
          </p:cNvSpPr>
          <p:nvPr>
            <p:ph idx="1"/>
          </p:nvPr>
        </p:nvSpPr>
        <p:spPr/>
        <p:txBody>
          <a:bodyPr>
            <a:normAutofit/>
          </a:bodyPr>
          <a:lstStyle/>
          <a:p>
            <a:pPr marL="0" indent="0" algn="l">
              <a:buNone/>
            </a:pPr>
            <a:endParaRPr lang="en-US" altLang="zh-CN" sz="2100" dirty="0"/>
          </a:p>
          <a:p>
            <a:pPr algn="l"/>
            <a:r>
              <a:rPr lang="en-US" altLang="zh-CN" sz="2400" dirty="0">
                <a:sym typeface="+mn-ea"/>
              </a:rPr>
              <a:t>When you meet these scenarios, try local search</a:t>
            </a:r>
            <a:endParaRPr lang="en-US" altLang="zh-CN" sz="2400" dirty="0"/>
          </a:p>
          <a:p>
            <a:pPr lvl="1" algn="l"/>
            <a:r>
              <a:rPr lang="en-US" altLang="zh-CN" sz="2400" dirty="0"/>
              <a:t>Know little about the problem</a:t>
            </a:r>
          </a:p>
          <a:p>
            <a:pPr lvl="1" algn="l"/>
            <a:r>
              <a:rPr lang="en-US" altLang="zh-CN" sz="2400" dirty="0"/>
              <a:t>Approximate solutions are acceptable</a:t>
            </a:r>
          </a:p>
          <a:p>
            <a:pPr lvl="1" algn="l"/>
            <a:r>
              <a:rPr lang="en-US" altLang="zh-CN" sz="2400" dirty="0"/>
              <a:t>Time resource is limited or very valuable</a:t>
            </a:r>
          </a:p>
          <a:p>
            <a:pPr lvl="1" algn="l"/>
            <a:r>
              <a:rPr lang="en-US" altLang="zh-CN" sz="2400" dirty="0"/>
              <a:t>The instance is very large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r>
              <a:rPr lang="en-US" altLang="zh-CN" dirty="0" smtClean="0"/>
              <a:t>Local Search Methods</a:t>
            </a: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16</a:t>
            </a:fld>
            <a:endParaRPr lang="zh-CN" altLang="en-US">
              <a:solidFill>
                <a:prstClr val="black">
                  <a:tint val="75000"/>
                </a:prstClr>
              </a:solidFill>
            </a:endParaRPr>
          </a:p>
        </p:txBody>
      </p:sp>
    </p:spTree>
    <p:extLst>
      <p:ext uri="{BB962C8B-B14F-4D97-AF65-F5344CB8AC3E}">
        <p14:creationId xmlns:p14="http://schemas.microsoft.com/office/powerpoint/2010/main" val="1238702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Representation in local search</a:t>
            </a:r>
            <a:endParaRPr lang="zh-CN" altLang="en-US" dirty="0"/>
          </a:p>
        </p:txBody>
      </p:sp>
      <p:sp>
        <p:nvSpPr>
          <p:cNvPr id="3" name="内容占位符 2"/>
          <p:cNvSpPr>
            <a:spLocks noGrp="1"/>
          </p:cNvSpPr>
          <p:nvPr>
            <p:ph idx="1"/>
          </p:nvPr>
        </p:nvSpPr>
        <p:spPr/>
        <p:txBody>
          <a:bodyPr/>
          <a:lstStyle/>
          <a:p>
            <a:r>
              <a:rPr lang="en-US" altLang="zh-CN" dirty="0" smtClean="0"/>
              <a:t>Algorithm design for local search usually starts from some decisions about representation.</a:t>
            </a:r>
          </a:p>
          <a:p>
            <a:pPr lvl="1"/>
            <a:r>
              <a:rPr lang="en-US" altLang="zh-CN" dirty="0" smtClean="0"/>
              <a:t>Solution</a:t>
            </a:r>
          </a:p>
          <a:p>
            <a:pPr lvl="1"/>
            <a:r>
              <a:rPr lang="en-US" altLang="zh-CN" dirty="0" smtClean="0"/>
              <a:t>Operator/move</a:t>
            </a:r>
          </a:p>
          <a:p>
            <a:endParaRPr lang="en-US" altLang="zh-CN" dirty="0"/>
          </a:p>
          <a:p>
            <a:r>
              <a:rPr lang="en-US" altLang="zh-CN" dirty="0" smtClean="0"/>
              <a:t>Assignment problems (SAT)</a:t>
            </a:r>
          </a:p>
          <a:p>
            <a:pPr marL="0" indent="0">
              <a:buNone/>
            </a:pPr>
            <a:endParaRPr lang="en-US" altLang="zh-CN" dirty="0" smtClean="0"/>
          </a:p>
          <a:p>
            <a:r>
              <a:rPr lang="en-US" altLang="zh-CN" dirty="0" smtClean="0"/>
              <a:t>Subset problems (vertex cover, clique)</a:t>
            </a:r>
          </a:p>
          <a:p>
            <a:endParaRPr lang="en-US" altLang="zh-CN" dirty="0"/>
          </a:p>
          <a:p>
            <a:r>
              <a:rPr lang="en-US" altLang="zh-CN" dirty="0" smtClean="0"/>
              <a:t>Permutation problems (TSP)</a:t>
            </a:r>
          </a:p>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17</a:t>
            </a:fld>
            <a:endParaRPr lang="zh-CN" altLang="en-US">
              <a:solidFill>
                <a:prstClr val="black">
                  <a:tint val="75000"/>
                </a:prstClr>
              </a:solidFill>
            </a:endParaRPr>
          </a:p>
        </p:txBody>
      </p:sp>
    </p:spTree>
    <p:extLst>
      <p:ext uri="{BB962C8B-B14F-4D97-AF65-F5344CB8AC3E}">
        <p14:creationId xmlns:p14="http://schemas.microsoft.com/office/powerpoint/2010/main" val="3640016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 Simple Local Search</a:t>
            </a:r>
            <a:endParaRPr lang="zh-CN" altLang="en-US" dirty="0"/>
          </a:p>
        </p:txBody>
      </p:sp>
      <p:sp>
        <p:nvSpPr>
          <p:cNvPr id="3" name="内容占位符 2"/>
          <p:cNvSpPr>
            <a:spLocks noGrp="1"/>
          </p:cNvSpPr>
          <p:nvPr>
            <p:ph idx="1"/>
          </p:nvPr>
        </p:nvSpPr>
        <p:spPr/>
        <p:txBody>
          <a:bodyPr/>
          <a:lstStyle/>
          <a:p>
            <a:pPr>
              <a:buNone/>
            </a:pPr>
            <a:r>
              <a:rPr lang="en-US" altLang="zh-CN" b="1" dirty="0" smtClean="0"/>
              <a:t>Iterative Improvement (Greedy Search):</a:t>
            </a:r>
          </a:p>
          <a:p>
            <a:pPr algn="just"/>
            <a:r>
              <a:rPr lang="en-US" altLang="zh-CN" dirty="0" smtClean="0"/>
              <a:t>initialize search at some point of search space</a:t>
            </a:r>
          </a:p>
          <a:p>
            <a:pPr algn="just"/>
            <a:r>
              <a:rPr lang="en-US" altLang="zh-CN" dirty="0" smtClean="0"/>
              <a:t>in each step, move from the current search position to a neighbouring position with a better evaluation function </a:t>
            </a:r>
            <a:r>
              <a:rPr lang="en-US" altLang="zh-CN" dirty="0" smtClean="0"/>
              <a:t>value</a:t>
            </a:r>
          </a:p>
          <a:p>
            <a:pPr algn="just"/>
            <a:endParaRPr lang="en-US" altLang="zh-CN" dirty="0"/>
          </a:p>
          <a:p>
            <a:pPr algn="just"/>
            <a:endParaRPr lang="en-US" altLang="zh-CN" dirty="0" smtClean="0"/>
          </a:p>
          <a:p>
            <a:pPr marL="0" indent="0" algn="just">
              <a:buNone/>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229600" cy="4525963"/>
          </a:xfrm>
        </p:spPr>
        <p:txBody>
          <a:bodyPr/>
          <a:lstStyle/>
          <a:p>
            <a:pPr>
              <a:buNone/>
            </a:pPr>
            <a:r>
              <a:rPr lang="en-US" altLang="zh-CN" b="1" dirty="0" smtClean="0"/>
              <a:t>Typical problems with local search:</a:t>
            </a:r>
          </a:p>
          <a:p>
            <a:r>
              <a:rPr lang="en-US" altLang="zh-CN" sz="2800" dirty="0" smtClean="0"/>
              <a:t>getting stuck in local optima</a:t>
            </a:r>
          </a:p>
          <a:p>
            <a:r>
              <a:rPr lang="en-US" altLang="zh-CN" sz="2800" dirty="0" smtClean="0"/>
              <a:t>being misguided by evaluation function</a:t>
            </a:r>
            <a:endParaRPr lang="zh-CN" altLang="en-US" sz="2800" dirty="0"/>
          </a:p>
        </p:txBody>
      </p:sp>
      <p:pic>
        <p:nvPicPr>
          <p:cNvPr id="4" name="图片 3" descr="greedy.jpg"/>
          <p:cNvPicPr>
            <a:picLocks noChangeAspect="1"/>
          </p:cNvPicPr>
          <p:nvPr/>
        </p:nvPicPr>
        <p:blipFill>
          <a:blip r:embed="rId2"/>
          <a:stretch>
            <a:fillRect/>
          </a:stretch>
        </p:blipFill>
        <p:spPr>
          <a:xfrm>
            <a:off x="1928794" y="3143248"/>
            <a:ext cx="4343400" cy="2743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fontScale="97500"/>
          </a:bodyPr>
          <a:lstStyle/>
          <a:p>
            <a:pPr marL="457200" lvl="1" indent="0">
              <a:buNone/>
            </a:pPr>
            <a:endParaRPr lang="en-US" altLang="zh-CN" dirty="0" smtClean="0"/>
          </a:p>
          <a:p>
            <a:pPr>
              <a:buNone/>
            </a:pPr>
            <a:r>
              <a:rPr lang="en-US" altLang="zh-CN" sz="3200" dirty="0" smtClean="0">
                <a:solidFill>
                  <a:srgbClr val="3333CC"/>
                </a:solidFill>
                <a:sym typeface="+mn-ea"/>
              </a:rPr>
              <a:t>The Local Search Books</a:t>
            </a:r>
            <a:endParaRPr lang="en-US" altLang="zh-CN" sz="3200" dirty="0" smtClean="0">
              <a:solidFill>
                <a:srgbClr val="3333CC"/>
              </a:solidFill>
            </a:endParaRPr>
          </a:p>
          <a:p>
            <a:pPr lvl="1"/>
            <a:r>
              <a:rPr lang="en-US" altLang="zh-CN" sz="2500" dirty="0" smtClean="0">
                <a:sym typeface="+mn-ea"/>
              </a:rPr>
              <a:t>Stochastic Local Search: Foundations and Applications, 2004</a:t>
            </a:r>
          </a:p>
          <a:p>
            <a:pPr lvl="1"/>
            <a:r>
              <a:rPr lang="en-US" altLang="zh-CN" sz="2500" dirty="0">
                <a:sym typeface="+mn-ea"/>
              </a:rPr>
              <a:t>L</a:t>
            </a:r>
            <a:r>
              <a:rPr lang="en-US" altLang="zh-CN" sz="2500" dirty="0" smtClean="0">
                <a:sym typeface="+mn-ea"/>
              </a:rPr>
              <a:t>ocal </a:t>
            </a:r>
            <a:r>
              <a:rPr lang="en-US" altLang="zh-CN" sz="2500" dirty="0">
                <a:sym typeface="+mn-ea"/>
              </a:rPr>
              <a:t>search in combinatorial optimization (Emile Aarts,1997</a:t>
            </a:r>
            <a:r>
              <a:rPr lang="en-US" altLang="zh-CN" sz="2500" dirty="0" smtClean="0">
                <a:sym typeface="+mn-ea"/>
              </a:rPr>
              <a:t>)</a:t>
            </a:r>
          </a:p>
          <a:p>
            <a:pPr lvl="1"/>
            <a:r>
              <a:rPr lang="en-US" altLang="zh-CN" sz="2500" dirty="0">
                <a:sym typeface="+mn-ea"/>
              </a:rPr>
              <a:t>Theoretical Aspects of Local </a:t>
            </a:r>
            <a:r>
              <a:rPr lang="en-US" altLang="zh-CN" sz="2500" dirty="0" smtClean="0">
                <a:sym typeface="+mn-ea"/>
              </a:rPr>
              <a:t>Search</a:t>
            </a:r>
          </a:p>
          <a:p>
            <a:pPr marL="457200" lvl="1" indent="0">
              <a:buNone/>
            </a:pPr>
            <a:r>
              <a:rPr lang="nl-NL" altLang="zh-CN" sz="2500" dirty="0" smtClean="0"/>
              <a:t>(Wil </a:t>
            </a:r>
            <a:r>
              <a:rPr lang="nl-NL" altLang="zh-CN" sz="2500" dirty="0"/>
              <a:t>Michiels · Emile Aarts · Jan </a:t>
            </a:r>
            <a:r>
              <a:rPr lang="nl-NL" altLang="zh-CN" sz="2500" dirty="0" smtClean="0"/>
              <a:t>Korst, 2007)</a:t>
            </a:r>
            <a:r>
              <a:rPr lang="en-US" altLang="zh-CN" sz="2500" dirty="0" smtClean="0">
                <a:sym typeface="+mn-ea"/>
              </a:rPr>
              <a:t> </a:t>
            </a:r>
          </a:p>
          <a:p>
            <a:pPr lvl="1"/>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normAutofit/>
          </a:bodyPr>
          <a:lstStyle/>
          <a:p>
            <a:pPr>
              <a:buNone/>
            </a:pPr>
            <a:r>
              <a:rPr lang="en-US" altLang="zh-CN" dirty="0" smtClean="0">
                <a:solidFill>
                  <a:srgbClr val="3333CC"/>
                </a:solidFill>
              </a:rPr>
              <a:t>Note:</a:t>
            </a:r>
          </a:p>
          <a:p>
            <a:r>
              <a:rPr lang="en-US" altLang="zh-CN" dirty="0" smtClean="0"/>
              <a:t>Local minima depend on g and neighbourhood relation, N.</a:t>
            </a:r>
          </a:p>
          <a:p>
            <a:r>
              <a:rPr lang="en-US" altLang="zh-CN" dirty="0" smtClean="0"/>
              <a:t>Larger </a:t>
            </a:r>
            <a:r>
              <a:rPr lang="en-US" altLang="zh-CN" dirty="0" err="1" smtClean="0"/>
              <a:t>neighbourhoods</a:t>
            </a:r>
            <a:r>
              <a:rPr lang="en-US" altLang="zh-CN" dirty="0" smtClean="0"/>
              <a:t> N(s) </a:t>
            </a:r>
          </a:p>
          <a:p>
            <a:pPr lvl="1"/>
            <a:r>
              <a:rPr lang="en-US" altLang="zh-CN" dirty="0" smtClean="0"/>
              <a:t>neighbhourhood graphs with smaller diameter, i.e. max</a:t>
            </a:r>
            <a:r>
              <a:rPr lang="en-US" altLang="zh-CN" baseline="-25000" dirty="0" smtClean="0">
                <a:solidFill>
                  <a:schemeClr val="tx1"/>
                </a:solidFill>
                <a:uFillTx/>
              </a:rPr>
              <a:t>u,v</a:t>
            </a:r>
            <a:r>
              <a:rPr lang="en-US" altLang="zh-CN" dirty="0" smtClean="0"/>
              <a:t>d(u,v);</a:t>
            </a:r>
          </a:p>
          <a:p>
            <a:pPr lvl="1"/>
            <a:r>
              <a:rPr lang="en-US" altLang="zh-CN" dirty="0" smtClean="0"/>
              <a:t>fewer local minima.</a:t>
            </a:r>
          </a:p>
          <a:p>
            <a:pPr lvl="1"/>
            <a:r>
              <a:rPr lang="en-US" altLang="zh-CN" dirty="0" smtClean="0"/>
              <a:t>more costly to be search.</a:t>
            </a:r>
          </a:p>
          <a:p>
            <a:endParaRPr lang="en-US" altLang="zh-CN" dirty="0" smtClean="0"/>
          </a:p>
          <a:p>
            <a:pPr>
              <a:buNone/>
            </a:pPr>
            <a:r>
              <a:rPr lang="en-US" altLang="zh-CN" dirty="0" smtClean="0"/>
              <a:t>Exteme case: </a:t>
            </a:r>
            <a:r>
              <a:rPr lang="en-US" altLang="zh-CN" dirty="0" smtClean="0">
                <a:solidFill>
                  <a:srgbClr val="3333CC"/>
                </a:solidFill>
              </a:rPr>
              <a:t>exact </a:t>
            </a:r>
            <a:r>
              <a:rPr lang="en-US" altLang="zh-CN" dirty="0" err="1" smtClean="0">
                <a:solidFill>
                  <a:srgbClr val="3333CC"/>
                </a:solidFill>
              </a:rPr>
              <a:t>neighbourhood</a:t>
            </a:r>
            <a:endParaRPr lang="en-US" altLang="zh-CN" dirty="0" smtClean="0"/>
          </a:p>
          <a:p>
            <a:r>
              <a:rPr lang="en-US" altLang="zh-CN" dirty="0" smtClean="0"/>
              <a:t>for which any local optimum is also guaranteed to be a global optimum.</a:t>
            </a:r>
          </a:p>
          <a:p>
            <a:r>
              <a:rPr lang="en-US" altLang="zh-CN" dirty="0" smtClean="0"/>
              <a:t>exact neighbourhoods are too large to be searched effectively (exponential in size of problem instance).</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a:buNone/>
            </a:pPr>
            <a:r>
              <a:rPr lang="en-US" altLang="zh-CN" b="1" dirty="0" smtClean="0"/>
              <a:t>Stochastic Local Search:</a:t>
            </a:r>
          </a:p>
          <a:p>
            <a:r>
              <a:rPr lang="en-US" altLang="zh-CN" dirty="0" smtClean="0"/>
              <a:t>randomize initialization step</a:t>
            </a:r>
          </a:p>
          <a:p>
            <a:pPr lvl="1"/>
            <a:r>
              <a:rPr lang="en-US" altLang="zh-CN" dirty="0" smtClean="0"/>
              <a:t>random initial solutions</a:t>
            </a:r>
          </a:p>
          <a:p>
            <a:pPr lvl="1"/>
            <a:r>
              <a:rPr lang="en-US" altLang="zh-CN" dirty="0" smtClean="0"/>
              <a:t>randomized construction heuristics</a:t>
            </a:r>
          </a:p>
          <a:p>
            <a:r>
              <a:rPr lang="en-US" altLang="zh-CN" dirty="0" smtClean="0"/>
              <a:t>randomize search steps</a:t>
            </a:r>
          </a:p>
          <a:p>
            <a:pPr lvl="1"/>
            <a:r>
              <a:rPr lang="en-US" altLang="zh-CN" dirty="0" smtClean="0"/>
              <a:t>such that suboptimal/worsening steps are allowed</a:t>
            </a:r>
          </a:p>
          <a:p>
            <a:pPr lvl="1"/>
            <a:r>
              <a:rPr lang="en-US" altLang="zh-CN" dirty="0" smtClean="0"/>
              <a:t>improved performance &amp; robustness</a:t>
            </a:r>
          </a:p>
          <a:p>
            <a:r>
              <a:rPr lang="en-US" altLang="zh-CN" dirty="0" smtClean="0"/>
              <a:t>typically, degree of randomization controlled by probability parameter</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Simple SLS methods</a:t>
            </a:r>
            <a:endParaRPr lang="zh-CN" altLang="en-US" dirty="0"/>
          </a:p>
        </p:txBody>
      </p:sp>
      <p:sp>
        <p:nvSpPr>
          <p:cNvPr id="3" name="内容占位符 2"/>
          <p:cNvSpPr>
            <a:spLocks noGrp="1"/>
          </p:cNvSpPr>
          <p:nvPr>
            <p:ph idx="1"/>
          </p:nvPr>
        </p:nvSpPr>
        <p:spPr/>
        <p:txBody>
          <a:bodyPr/>
          <a:lstStyle/>
          <a:p>
            <a:r>
              <a:rPr lang="en-US" altLang="zh-CN" b="1" dirty="0" smtClean="0"/>
              <a:t>Random Search (Blind Guessing):</a:t>
            </a:r>
          </a:p>
          <a:p>
            <a:pPr>
              <a:buNone/>
            </a:pPr>
            <a:r>
              <a:rPr lang="en-US" altLang="zh-CN" i="1" dirty="0" smtClean="0"/>
              <a:t>	</a:t>
            </a:r>
            <a:r>
              <a:rPr lang="en-US" altLang="zh-CN" sz="2800" i="1" dirty="0" smtClean="0"/>
              <a:t>In each step, randomly select one element of the search space.</a:t>
            </a:r>
          </a:p>
          <a:p>
            <a:pPr>
              <a:buNone/>
            </a:pPr>
            <a:endParaRPr lang="en-US" altLang="zh-CN" i="1" dirty="0" smtClean="0"/>
          </a:p>
          <a:p>
            <a:r>
              <a:rPr lang="en-US" altLang="zh-CN" b="1" dirty="0" smtClean="0"/>
              <a:t>(Uninformed) Random Walk:</a:t>
            </a:r>
          </a:p>
          <a:p>
            <a:pPr>
              <a:buNone/>
            </a:pPr>
            <a:r>
              <a:rPr lang="en-US" altLang="zh-CN" i="1" dirty="0" smtClean="0"/>
              <a:t>	</a:t>
            </a:r>
            <a:r>
              <a:rPr lang="en-US" altLang="zh-CN" sz="2800" i="1" dirty="0" smtClean="0"/>
              <a:t>In each step, randomly select one of the neighbouring positions of the search space and move there.</a:t>
            </a: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I.jpg"/>
          <p:cNvPicPr>
            <a:picLocks noGrp="1" noChangeAspect="1"/>
          </p:cNvPicPr>
          <p:nvPr>
            <p:ph idx="1"/>
          </p:nvPr>
        </p:nvPicPr>
        <p:blipFill>
          <a:blip r:embed="rId2"/>
          <a:stretch>
            <a:fillRect/>
          </a:stretch>
        </p:blipFill>
        <p:spPr>
          <a:xfrm>
            <a:off x="1571604" y="1714488"/>
            <a:ext cx="5251633" cy="2643206"/>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run a small example</a:t>
            </a:r>
            <a:endParaRPr lang="en-US" altLang="zh-CN"/>
          </a:p>
        </p:txBody>
      </p:sp>
      <p:sp>
        <p:nvSpPr>
          <p:cNvPr id="3" name="内容占位符 2"/>
          <p:cNvSpPr>
            <a:spLocks noGrp="1"/>
          </p:cNvSpPr>
          <p:nvPr>
            <p:ph idx="1"/>
          </p:nvPr>
        </p:nvSpPr>
        <p:spPr>
          <a:xfrm>
            <a:off x="457200" y="1600200"/>
            <a:ext cx="8229600" cy="4765040"/>
          </a:xfrm>
        </p:spPr>
        <p:txBody>
          <a:bodyPr>
            <a:normAutofit/>
          </a:bodyPr>
          <a:lstStyle/>
          <a:p>
            <a:pPr marL="457200" lvl="1" indent="-457200">
              <a:buFont typeface="Arial" charset="0"/>
              <a:buChar char="•"/>
            </a:pPr>
            <a:r>
              <a:rPr lang="en-US" altLang="zh-CN" sz="2000"/>
              <a:t>Neighbourhood relation: two assignments are neighbors if and only if they differ in the truth value of exactly one variable</a:t>
            </a:r>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r>
              <a:rPr lang="en-US" altLang="zh-CN" sz="2000"/>
              <a:t>S=&lt;000&gt;, N(S)={S1,S2,S3}={&lt;100&gt;,&lt;010&gt;,&lt;001&gt;}</a:t>
            </a:r>
          </a:p>
          <a:p>
            <a:pPr marL="457200" lvl="1" indent="-457200">
              <a:buFont typeface="Arial" charset="0"/>
              <a:buChar char="•"/>
            </a:pPr>
            <a:r>
              <a:rPr lang="en-US" altLang="zh-CN" sz="2000"/>
              <a:t>g(S)=2</a:t>
            </a:r>
          </a:p>
          <a:p>
            <a:pPr marL="457200" lvl="1" indent="-457200">
              <a:buFont typeface="Arial" charset="0"/>
              <a:buChar char="•"/>
            </a:pPr>
            <a:r>
              <a:rPr lang="en-US" altLang="zh-CN" sz="2000"/>
              <a:t>g(S1) =1</a:t>
            </a:r>
          </a:p>
          <a:p>
            <a:pPr marL="457200" lvl="1" indent="-457200">
              <a:buFont typeface="Arial" charset="0"/>
              <a:buChar char="•"/>
            </a:pPr>
            <a:r>
              <a:rPr lang="en-US" altLang="zh-CN" sz="2000"/>
              <a:t>g(S2) =1</a:t>
            </a:r>
          </a:p>
          <a:p>
            <a:pPr marL="457200" lvl="1" indent="-457200">
              <a:buFont typeface="Arial" charset="0"/>
              <a:buChar char="•"/>
            </a:pPr>
            <a:r>
              <a:rPr lang="en-US" altLang="zh-CN" sz="2000"/>
              <a:t>g(S3) = 2</a:t>
            </a:r>
          </a:p>
          <a:p>
            <a:pPr marL="457200" lvl="1" indent="-457200">
              <a:buFont typeface="Arial" charset="0"/>
              <a:buChar char="•"/>
            </a:pPr>
            <a:endParaRPr lang="en-US" altLang="zh-CN" sz="2000"/>
          </a:p>
          <a:p>
            <a:pPr marL="457200" lvl="1" indent="-457200">
              <a:buFont typeface="Arial" charset="0"/>
              <a:buChar char="•"/>
            </a:pPr>
            <a:r>
              <a:rPr lang="en-US" altLang="zh-CN" sz="2000"/>
              <a:t>In iterated improvement, the algorithm moves from S to which assignment?</a:t>
            </a:r>
          </a:p>
        </p:txBody>
      </p:sp>
      <p:graphicFrame>
        <p:nvGraphicFramePr>
          <p:cNvPr id="10245" name="Group 5"/>
          <p:cNvGraphicFramePr>
            <a:graphicFrameLocks noGrp="1"/>
          </p:cNvGraphicFramePr>
          <p:nvPr/>
        </p:nvGraphicFramePr>
        <p:xfrm>
          <a:off x="1764030" y="2277110"/>
          <a:ext cx="5075555" cy="1207770"/>
        </p:xfrm>
        <a:graphic>
          <a:graphicData uri="http://schemas.openxmlformats.org/drawingml/2006/table">
            <a:tbl>
              <a:tblPr/>
              <a:tblGrid>
                <a:gridCol w="76835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2549525">
                  <a:extLst>
                    <a:ext uri="{9D8B030D-6E8A-4147-A177-3AD203B41FA5}">
                      <a16:colId xmlns:a16="http://schemas.microsoft.com/office/drawing/2014/main" val="20002"/>
                    </a:ext>
                  </a:extLst>
                </a:gridCol>
              </a:tblGrid>
              <a:tr h="414020">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a:bodyPr>
          <a:lstStyle/>
          <a:p>
            <a:pPr marL="457200" lvl="1" indent="-457200">
              <a:buFont typeface="Arial" charset="0"/>
              <a:buChar char="•"/>
            </a:pPr>
            <a:r>
              <a:rPr lang="en-US" altLang="zh-CN" sz="2400" dirty="0">
                <a:ea typeface="宋体" pitchFamily="2" charset="-122"/>
                <a:sym typeface="+mn-ea"/>
              </a:rPr>
              <a:t>In SAT/MaxSAT, we can define a score for each variable.</a:t>
            </a:r>
          </a:p>
          <a:p>
            <a:pPr marL="457200" lvl="1" indent="-457200">
              <a:buFont typeface="Arial" charset="0"/>
              <a:buChar char="•"/>
            </a:pPr>
            <a:r>
              <a:rPr lang="en-US" altLang="zh-CN" sz="2400" dirty="0">
                <a:ea typeface="宋体" pitchFamily="2" charset="-122"/>
                <a:sym typeface="+mn-ea"/>
              </a:rPr>
              <a:t>Under assignment S, score(x) = g(S)-g(S'), where S' differs from S only in the value of x. </a:t>
            </a:r>
            <a:r>
              <a:rPr lang="en-US" altLang="zh-CN" sz="2400" dirty="0" smtClean="0">
                <a:ea typeface="宋体" pitchFamily="2" charset="-122"/>
                <a:sym typeface="+mn-ea"/>
              </a:rPr>
              <a:t>This is a scoring function of variables.</a:t>
            </a:r>
            <a:endParaRPr lang="en-US" altLang="zh-CN" sz="2400" dirty="0">
              <a:ea typeface="宋体" pitchFamily="2" charset="-122"/>
              <a:sym typeface="+mn-ea"/>
            </a:endParaRPr>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1</a:t>
            </a:r>
            <a:r>
              <a:rPr lang="en-US" altLang="zh-CN" sz="2000" dirty="0"/>
              <a:t>)=g(000) - g(100)=2-1=1</a:t>
            </a:r>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2</a:t>
            </a:r>
            <a:r>
              <a:rPr lang="en-US" altLang="zh-CN" sz="2000" dirty="0"/>
              <a:t>)=g(000) - g(010) = 2-1=1</a:t>
            </a:r>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3</a:t>
            </a:r>
            <a:r>
              <a:rPr lang="en-US" altLang="zh-CN" sz="2000" dirty="0"/>
              <a:t>)=g(000) - g(001) = 2-2=0</a:t>
            </a:r>
          </a:p>
        </p:txBody>
      </p:sp>
      <p:graphicFrame>
        <p:nvGraphicFramePr>
          <p:cNvPr id="10245" name="Group 5"/>
          <p:cNvGraphicFramePr>
            <a:graphicFrameLocks noGrp="1"/>
          </p:cNvGraphicFramePr>
          <p:nvPr/>
        </p:nvGraphicFramePr>
        <p:xfrm>
          <a:off x="1764030" y="2997200"/>
          <a:ext cx="5075555" cy="1165225"/>
        </p:xfrm>
        <a:graphic>
          <a:graphicData uri="http://schemas.openxmlformats.org/drawingml/2006/table">
            <a:tbl>
              <a:tblPr/>
              <a:tblGrid>
                <a:gridCol w="76835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2549525">
                  <a:extLst>
                    <a:ext uri="{9D8B030D-6E8A-4147-A177-3AD203B41FA5}">
                      <a16:colId xmlns:a16="http://schemas.microsoft.com/office/drawing/2014/main" val="20002"/>
                    </a:ext>
                  </a:extLst>
                </a:gridCol>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dissolve">
                                      <p:cBhvr>
                                        <p:cTn id="13" dur="500"/>
                                        <p:tgtEl>
                                          <p:spTgt spid="3">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dissolve">
                                      <p:cBhvr>
                                        <p:cTn id="16" dur="500"/>
                                        <p:tgtEl>
                                          <p:spTgt spid="3">
                                            <p:txEl>
                                              <p:pRg st="10" end="1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dissolve">
                                      <p:cBhvr>
                                        <p:cTn id="1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a:bodyPr>
          <a:lstStyle/>
          <a:p>
            <a:pPr marL="457200" lvl="1" indent="-457200">
              <a:buFont typeface="Arial" charset="0"/>
              <a:buChar char="•"/>
            </a:pPr>
            <a:r>
              <a:rPr lang="en-US" altLang="zh-CN" sz="2400" dirty="0">
                <a:ea typeface="宋体" pitchFamily="2" charset="-122"/>
                <a:sym typeface="+mn-ea"/>
              </a:rPr>
              <a:t>In SAT/MaxSAT, we can define a score for each variable.</a:t>
            </a:r>
          </a:p>
          <a:p>
            <a:pPr marL="457200" lvl="1" indent="-457200">
              <a:buFont typeface="Arial" charset="0"/>
              <a:buChar char="•"/>
            </a:pPr>
            <a:r>
              <a:rPr lang="en-US" altLang="zh-CN" sz="2400" dirty="0">
                <a:sym typeface="+mn-ea"/>
              </a:rPr>
              <a:t>Under assignment S, score(x) = g(S)-g(S'), where S' differs from S only in the value of x. This is a scoring function of variables.</a:t>
            </a:r>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1</a:t>
            </a:r>
            <a:r>
              <a:rPr lang="en-US" altLang="zh-CN" sz="2000" dirty="0"/>
              <a:t>)=g(100) - g(000)=1-2=-1</a:t>
            </a:r>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2</a:t>
            </a:r>
            <a:r>
              <a:rPr lang="en-US" altLang="zh-CN" sz="2000" dirty="0"/>
              <a:t>)=g(100) - g(110) =1-0=1</a:t>
            </a:r>
          </a:p>
          <a:p>
            <a:pPr marL="457200" lvl="1" indent="-457200">
              <a:buFont typeface="Arial" charset="0"/>
              <a:buChar char="•"/>
            </a:pPr>
            <a:r>
              <a:rPr lang="en-US" altLang="zh-CN" sz="2000" dirty="0"/>
              <a:t>score(</a:t>
            </a:r>
            <a:r>
              <a:rPr lang="en-US" altLang="zh-CN" sz="2000" dirty="0">
                <a:ea typeface="宋体" pitchFamily="2" charset="-122"/>
                <a:sym typeface="+mn-ea"/>
              </a:rPr>
              <a:t>x</a:t>
            </a:r>
            <a:r>
              <a:rPr lang="en-US" altLang="zh-CN" sz="2000" baseline="-25000" dirty="0">
                <a:ea typeface="宋体" pitchFamily="2" charset="-122"/>
                <a:sym typeface="+mn-ea"/>
              </a:rPr>
              <a:t>3</a:t>
            </a:r>
            <a:r>
              <a:rPr lang="en-US" altLang="zh-CN" sz="2000" dirty="0"/>
              <a:t>)=g(100) - g(101) =1-2=-1</a:t>
            </a:r>
          </a:p>
        </p:txBody>
      </p:sp>
      <p:graphicFrame>
        <p:nvGraphicFramePr>
          <p:cNvPr id="10245" name="Group 5"/>
          <p:cNvGraphicFramePr>
            <a:graphicFrameLocks noGrp="1"/>
          </p:cNvGraphicFramePr>
          <p:nvPr/>
        </p:nvGraphicFramePr>
        <p:xfrm>
          <a:off x="1764030" y="2997200"/>
          <a:ext cx="5075555" cy="1587500"/>
        </p:xfrm>
        <a:graphic>
          <a:graphicData uri="http://schemas.openxmlformats.org/drawingml/2006/table">
            <a:tbl>
              <a:tblPr/>
              <a:tblGrid>
                <a:gridCol w="76835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2549525">
                  <a:extLst>
                    <a:ext uri="{9D8B030D-6E8A-4147-A177-3AD203B41FA5}">
                      <a16:colId xmlns:a16="http://schemas.microsoft.com/office/drawing/2014/main" val="20002"/>
                    </a:ext>
                  </a:extLst>
                </a:gridCol>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smtClean="0">
                          <a:ln>
                            <a:noFill/>
                          </a:ln>
                          <a:latin typeface="Times New Roman" pitchFamily="18" charset="0"/>
                          <a:ea typeface="宋体" pitchFamily="2" charset="-122"/>
                          <a:sym typeface="+mn-ea"/>
                        </a:rPr>
                        <a:t>x</a:t>
                      </a:r>
                      <a:r>
                        <a:rPr lang="en-US" altLang="zh-CN" sz="1800" baseline="-25000" smtClean="0">
                          <a:ln>
                            <a:noFill/>
                          </a:ln>
                          <a:latin typeface="Times New Roman" pitchFamily="18" charset="0"/>
                          <a:ea typeface="宋体" pitchFamily="2" charset="-122"/>
                          <a:sym typeface="+mn-ea"/>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Score of Variables</a:t>
            </a:r>
            <a:endParaRPr lang="en-US" altLang="zh-CN" dirty="0"/>
          </a:p>
        </p:txBody>
      </p:sp>
      <p:sp>
        <p:nvSpPr>
          <p:cNvPr id="3" name="内容占位符 2"/>
          <p:cNvSpPr>
            <a:spLocks noGrp="1"/>
          </p:cNvSpPr>
          <p:nvPr>
            <p:ph idx="1"/>
          </p:nvPr>
        </p:nvSpPr>
        <p:spPr>
          <a:xfrm>
            <a:off x="457200" y="1600200"/>
            <a:ext cx="8229600" cy="4765040"/>
          </a:xfrm>
        </p:spPr>
        <p:txBody>
          <a:bodyPr>
            <a:normAutofit/>
          </a:bodyPr>
          <a:lstStyle/>
          <a:p>
            <a:pPr marL="457200" lvl="1" indent="-457200">
              <a:buFont typeface="Arial" charset="0"/>
              <a:buChar char="•"/>
            </a:pPr>
            <a:r>
              <a:rPr lang="en-US" altLang="zh-CN" sz="2400" dirty="0">
                <a:ea typeface="宋体" pitchFamily="2" charset="-122"/>
                <a:sym typeface="+mn-ea"/>
              </a:rPr>
              <a:t>In SAT/MaxSAT, we can define a score for each variable.</a:t>
            </a:r>
          </a:p>
          <a:p>
            <a:pPr marL="457200" lvl="1" indent="-457200">
              <a:buFont typeface="Arial" charset="0"/>
              <a:buChar char="•"/>
            </a:pPr>
            <a:r>
              <a:rPr lang="en-US" altLang="zh-CN" sz="2200" dirty="0">
                <a:sym typeface="+mn-ea"/>
              </a:rPr>
              <a:t>Under assignment S, score(x) = g(S)-g(S'), where S' differs from S only in the value of x. This is a scoring function of variables.</a:t>
            </a:r>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a:p>
            <a:pPr marL="457200" lvl="1" indent="-457200">
              <a:buFont typeface="Arial" charset="0"/>
              <a:buChar char="•"/>
            </a:pPr>
            <a:endParaRPr lang="en-US" altLang="zh-CN" sz="2000" dirty="0"/>
          </a:p>
        </p:txBody>
      </p:sp>
      <p:graphicFrame>
        <p:nvGraphicFramePr>
          <p:cNvPr id="10245" name="Group 5"/>
          <p:cNvGraphicFramePr>
            <a:graphicFrameLocks noGrp="1"/>
          </p:cNvGraphicFramePr>
          <p:nvPr/>
        </p:nvGraphicFramePr>
        <p:xfrm>
          <a:off x="1764030" y="2997200"/>
          <a:ext cx="5075555" cy="2009775"/>
        </p:xfrm>
        <a:graphic>
          <a:graphicData uri="http://schemas.openxmlformats.org/drawingml/2006/table">
            <a:tbl>
              <a:tblPr/>
              <a:tblGrid>
                <a:gridCol w="76835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2549525">
                  <a:extLst>
                    <a:ext uri="{9D8B030D-6E8A-4147-A177-3AD203B41FA5}">
                      <a16:colId xmlns:a16="http://schemas.microsoft.com/office/drawing/2014/main" val="20002"/>
                    </a:ext>
                  </a:extLst>
                </a:gridCol>
              </a:tblGrid>
              <a:tr h="371475">
                <a:tc gridSpan="3">
                  <a:txBody>
                    <a:bodyPr/>
                    <a:lstStyle/>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xBody>
                    <a:bodyPr/>
                    <a:lstStyle/>
                    <a:p>
                      <a:endParaRPr lang="zh-CN"/>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100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smtClean="0">
                          <a:ln>
                            <a:noFill/>
                          </a:ln>
                          <a:latin typeface="Times New Roman" pitchFamily="18" charset="0"/>
                          <a:ea typeface="宋体" pitchFamily="2" charset="-122"/>
                          <a:sym typeface="+mn-ea"/>
                        </a:rPr>
                        <a:t>x</a:t>
                      </a:r>
                      <a:r>
                        <a:rPr lang="en-US" altLang="zh-CN" sz="1800" baseline="-25000" smtClean="0">
                          <a:ln>
                            <a:noFill/>
                          </a:ln>
                          <a:latin typeface="Times New Roman" pitchFamily="18" charset="0"/>
                          <a:ea typeface="宋体" pitchFamily="2" charset="-122"/>
                          <a:sym typeface="+mn-ea"/>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3"/>
                  </a:ext>
                </a:extLst>
              </a:tr>
              <a:tr h="422275">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110</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None</a:t>
                      </a: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28800"/>
            <a:ext cx="8294370" cy="4728820"/>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variables with positive score) </a:t>
            </a:r>
          </a:p>
          <a:p>
            <a:pPr lvl="2"/>
            <a:r>
              <a:rPr lang="en-US" altLang="zh-CN" sz="2625" dirty="0" smtClean="0"/>
              <a:t>x := a variable with positive score;</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a:p>
            <a:endParaRPr lang="en-US" altLang="zh-CN" sz="3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60874"/>
            <a:ext cx="8294370" cy="5286375"/>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a:t>
            </a:r>
            <a:r>
              <a:rPr lang="en-US" altLang="zh-CN" sz="2625" dirty="0" smtClean="0">
                <a:sym typeface="+mn-ea"/>
              </a:rPr>
              <a:t>variables with positive score</a:t>
            </a:r>
            <a:r>
              <a:rPr lang="en-US" altLang="zh-CN" sz="2625" dirty="0" smtClean="0"/>
              <a:t>) </a:t>
            </a:r>
          </a:p>
          <a:p>
            <a:pPr lvl="2"/>
            <a:r>
              <a:rPr lang="en-US" altLang="zh-CN" sz="2625" dirty="0" smtClean="0"/>
              <a:t>x := a </a:t>
            </a:r>
            <a:r>
              <a:rPr lang="en-US" altLang="zh-CN" sz="2625" dirty="0" smtClean="0">
                <a:solidFill>
                  <a:srgbClr val="FF0000"/>
                </a:solidFill>
              </a:rPr>
              <a:t>random</a:t>
            </a:r>
            <a:r>
              <a:rPr lang="en-US" altLang="zh-CN" sz="2625" dirty="0" smtClean="0"/>
              <a:t> variable with positive score;</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is Heuristic? </a:t>
            </a:r>
            <a:endParaRPr lang="zh-CN" altLang="en-US" dirty="0"/>
          </a:p>
        </p:txBody>
      </p:sp>
      <p:sp>
        <p:nvSpPr>
          <p:cNvPr id="3" name="内容占位符 2"/>
          <p:cNvSpPr>
            <a:spLocks noGrp="1"/>
          </p:cNvSpPr>
          <p:nvPr>
            <p:ph idx="1"/>
          </p:nvPr>
        </p:nvSpPr>
        <p:spPr>
          <a:xfrm>
            <a:off x="457200" y="1600200"/>
            <a:ext cx="8229600" cy="4971415"/>
          </a:xfrm>
        </p:spPr>
        <p:txBody>
          <a:bodyPr>
            <a:noAutofit/>
          </a:bodyPr>
          <a:lstStyle/>
          <a:p>
            <a:r>
              <a:rPr lang="en-US" altLang="zh-CN" dirty="0" smtClean="0">
                <a:solidFill>
                  <a:schemeClr val="tx1"/>
                </a:solidFill>
                <a:uFillTx/>
              </a:rPr>
              <a:t>"The word comes from Archimedes' famous exclamation when in the bath it suddenly struck him how he could decide whether King Hieron's crown was made of real gold or not. Screaming "heureka" (I got it, I found it), Archimedes ran naked along the main street of Syracuse to make the test as soon as possible."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70813"/>
            <a:ext cx="8294370" cy="5286375"/>
          </a:xfrm>
        </p:spPr>
        <p:txBody>
          <a:bodyPr>
            <a:normAutofit/>
          </a:bodyPr>
          <a:lstStyle/>
          <a:p>
            <a:pPr>
              <a:buNone/>
            </a:pPr>
            <a:r>
              <a:rPr lang="en-US" altLang="zh-CN" b="1" dirty="0" smtClean="0"/>
              <a:t>Iterative Improvement for MaxSAT</a:t>
            </a:r>
          </a:p>
          <a:p>
            <a:r>
              <a:rPr lang="en-US" altLang="zh-CN" sz="2625" dirty="0" smtClean="0"/>
              <a:t>S := a random complete assignment;</a:t>
            </a:r>
          </a:p>
          <a:p>
            <a:r>
              <a:rPr lang="en-US" altLang="zh-CN" sz="2625" dirty="0" smtClean="0"/>
              <a:t>while (1)</a:t>
            </a:r>
          </a:p>
          <a:p>
            <a:pPr lvl="1"/>
            <a:r>
              <a:rPr lang="en-US" altLang="zh-CN" sz="2625" dirty="0" smtClean="0"/>
              <a:t>if (exist </a:t>
            </a:r>
            <a:r>
              <a:rPr lang="en-US" altLang="zh-CN" sz="2625" dirty="0" smtClean="0">
                <a:sym typeface="+mn-ea"/>
              </a:rPr>
              <a:t>variables with positive score</a:t>
            </a:r>
            <a:r>
              <a:rPr lang="en-US" altLang="zh-CN" sz="2625" dirty="0" smtClean="0"/>
              <a:t>) </a:t>
            </a:r>
          </a:p>
          <a:p>
            <a:pPr lvl="2"/>
            <a:r>
              <a:rPr lang="en-US" altLang="zh-CN" sz="2625" dirty="0" smtClean="0"/>
              <a:t>x := a variable </a:t>
            </a:r>
            <a:r>
              <a:rPr lang="en-US" altLang="zh-CN" sz="2625" dirty="0" smtClean="0">
                <a:solidFill>
                  <a:srgbClr val="FF0000"/>
                </a:solidFill>
              </a:rPr>
              <a:t>with the best positive score</a:t>
            </a:r>
            <a:r>
              <a:rPr lang="en-US" altLang="zh-CN" sz="2625" dirty="0" smtClean="0"/>
              <a:t>;</a:t>
            </a:r>
          </a:p>
          <a:p>
            <a:pPr lvl="2"/>
            <a:r>
              <a:rPr lang="en-US" altLang="zh-CN" sz="2625" dirty="0" smtClean="0"/>
              <a:t>S := S with x flipped;</a:t>
            </a:r>
          </a:p>
          <a:p>
            <a:pPr lvl="1"/>
            <a:r>
              <a:rPr lang="en-US" altLang="zh-CN" sz="2625" dirty="0" smtClean="0"/>
              <a:t>else </a:t>
            </a:r>
          </a:p>
          <a:p>
            <a:pPr lvl="2"/>
            <a:r>
              <a:rPr lang="en-US" altLang="zh-CN" sz="2625" dirty="0" smtClean="0"/>
              <a:t>return S;</a:t>
            </a:r>
            <a:endParaRPr lang="en-US" altLang="zh-CN" sz="2250" dirty="0" smtClean="0"/>
          </a:p>
          <a:p>
            <a:endParaRPr lang="zh-CN" altLang="en-US" sz="3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94370" cy="4944844"/>
          </a:xfrm>
        </p:spPr>
        <p:txBody>
          <a:bodyPr>
            <a:normAutofit/>
          </a:bodyPr>
          <a:lstStyle/>
          <a:p>
            <a:pPr>
              <a:buNone/>
            </a:pPr>
            <a:r>
              <a:rPr lang="en-US" altLang="zh-CN" b="1" dirty="0" smtClean="0"/>
              <a:t>Invariant of Iterative Improvement for SAT</a:t>
            </a:r>
          </a:p>
          <a:p>
            <a:pPr>
              <a:buNone/>
            </a:pPr>
            <a:r>
              <a:rPr lang="en-US" altLang="zh-CN" b="1" dirty="0" smtClean="0"/>
              <a:t>GSAT [Selman et al, AAAI 1992]</a:t>
            </a:r>
          </a:p>
          <a:p>
            <a:pPr>
              <a:buNone/>
            </a:pPr>
            <a:endParaRPr lang="en-US" altLang="zh-CN" b="1" dirty="0" smtClean="0"/>
          </a:p>
          <a:p>
            <a:r>
              <a:rPr lang="en-US" altLang="zh-CN" sz="2625" dirty="0" smtClean="0"/>
              <a:t>S := a random complete assignment;</a:t>
            </a:r>
          </a:p>
          <a:p>
            <a:r>
              <a:rPr lang="en-US" altLang="zh-CN" sz="2625" dirty="0" smtClean="0"/>
              <a:t>while (!termination condition)</a:t>
            </a:r>
          </a:p>
          <a:p>
            <a:pPr lvl="2"/>
            <a:r>
              <a:rPr lang="en-US" altLang="zh-CN" sz="2625" dirty="0" smtClean="0"/>
              <a:t>if (S is a solution) return S;</a:t>
            </a:r>
          </a:p>
          <a:p>
            <a:pPr lvl="2"/>
            <a:r>
              <a:rPr lang="en-US" altLang="zh-CN" sz="2625" dirty="0" smtClean="0"/>
              <a:t>x := a variable </a:t>
            </a:r>
            <a:r>
              <a:rPr lang="en-US" altLang="zh-CN" sz="2625" dirty="0" smtClean="0">
                <a:solidFill>
                  <a:srgbClr val="FF0000"/>
                </a:solidFill>
              </a:rPr>
              <a:t>with the best score</a:t>
            </a:r>
            <a:r>
              <a:rPr lang="en-US" altLang="zh-CN" sz="2625" dirty="0" smtClean="0"/>
              <a:t>;</a:t>
            </a:r>
          </a:p>
          <a:p>
            <a:pPr lvl="2"/>
            <a:r>
              <a:rPr lang="en-US" altLang="zh-CN" sz="2625" dirty="0" smtClean="0"/>
              <a:t>S := S with x flipped;</a:t>
            </a:r>
            <a:endParaRPr lang="en-US" altLang="zh-CN" sz="2185" dirty="0" smtClean="0"/>
          </a:p>
          <a:p>
            <a:pPr marL="457200" lvl="0" indent="-457200"/>
            <a:r>
              <a:rPr lang="en-US" altLang="zh-CN" sz="3000" dirty="0" smtClean="0"/>
              <a:t>return S;</a:t>
            </a:r>
            <a:endParaRPr lang="en-US" altLang="zh-CN" sz="2570" dirty="0" smtClean="0"/>
          </a:p>
          <a:p>
            <a:endParaRPr lang="zh-CN" altLang="en-US"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rii.jpg"/>
          <p:cNvPicPr>
            <a:picLocks noGrp="1" noChangeAspect="1"/>
          </p:cNvPicPr>
          <p:nvPr>
            <p:ph idx="1"/>
          </p:nvPr>
        </p:nvPicPr>
        <p:blipFill>
          <a:blip r:embed="rId2"/>
          <a:stretch>
            <a:fillRect/>
          </a:stretch>
        </p:blipFill>
        <p:spPr>
          <a:xfrm>
            <a:off x="1403648" y="1700808"/>
            <a:ext cx="5824051" cy="4829986"/>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search steps:</a:t>
            </a:r>
          </a:p>
          <a:p>
            <a:pPr>
              <a:buNone/>
            </a:pPr>
            <a:r>
              <a:rPr lang="en-US" altLang="zh-CN" b="1" dirty="0" smtClean="0"/>
              <a:t>	   </a:t>
            </a:r>
            <a:r>
              <a:rPr lang="en-US" altLang="zh-CN" dirty="0" smtClean="0"/>
              <a:t>– </a:t>
            </a:r>
            <a:r>
              <a:rPr lang="en-US" altLang="zh-CN" sz="2800" dirty="0" smtClean="0"/>
              <a:t>with probability p, choose a variable appearing in  </a:t>
            </a:r>
            <a:r>
              <a:rPr lang="en-US" altLang="zh-CN" sz="2800" dirty="0" smtClean="0"/>
              <a:t>an </a:t>
            </a:r>
            <a:r>
              <a:rPr lang="en-US" altLang="zh-CN" sz="2800" dirty="0" smtClean="0"/>
              <a:t>unsatisfied clause randomly</a:t>
            </a:r>
            <a:endParaRPr lang="zh-CN" altLang="en-US" sz="2800" dirty="0" smtClean="0"/>
          </a:p>
          <a:p>
            <a:pPr>
              <a:buNone/>
            </a:pPr>
            <a:r>
              <a:rPr lang="en-US" altLang="zh-CN" sz="2800" dirty="0" smtClean="0"/>
              <a:t>	   –  otherwise, select a variable with the best score</a:t>
            </a:r>
          </a:p>
        </p:txBody>
      </p:sp>
      <p:sp>
        <p:nvSpPr>
          <p:cNvPr id="7" name="TextBox 6"/>
          <p:cNvSpPr txBox="1"/>
          <p:nvPr/>
        </p:nvSpPr>
        <p:spPr>
          <a:xfrm>
            <a:off x="571472" y="428604"/>
            <a:ext cx="8143932" cy="584775"/>
          </a:xfrm>
          <a:prstGeom prst="rect">
            <a:avLst/>
          </a:prstGeom>
          <a:noFill/>
        </p:spPr>
        <p:txBody>
          <a:bodyPr wrap="square" rtlCol="0">
            <a:spAutoFit/>
          </a:bodyPr>
          <a:lstStyle/>
          <a:p>
            <a:r>
              <a:rPr lang="en-US" altLang="zh-CN" sz="3200" dirty="0" smtClean="0"/>
              <a:t>GWSAT </a:t>
            </a:r>
            <a:r>
              <a:rPr lang="en-US" altLang="zh-CN" sz="2800" dirty="0" smtClean="0"/>
              <a:t>[</a:t>
            </a:r>
            <a:r>
              <a:rPr lang="de-DE" sz="2800" dirty="0" smtClean="0"/>
              <a:t>Bart Selman and Henry Kautz</a:t>
            </a:r>
            <a:r>
              <a:rPr lang="en-US" sz="2800" dirty="0" smtClean="0"/>
              <a:t>, 1993]</a:t>
            </a:r>
            <a:endParaRPr lang="zh-CN" alt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034" y="142852"/>
            <a:ext cx="8229600" cy="1143000"/>
          </a:xfrm>
        </p:spPr>
        <p:txBody>
          <a:bodyPr>
            <a:normAutofit/>
          </a:bodyPr>
          <a:lstStyle/>
          <a:p>
            <a:r>
              <a:rPr lang="en-US" altLang="zh-CN" dirty="0" smtClean="0"/>
              <a:t>General SLS Framework</a:t>
            </a:r>
            <a:endParaRPr lang="zh-CN" altLang="en-US" dirty="0"/>
          </a:p>
        </p:txBody>
      </p:sp>
      <p:sp>
        <p:nvSpPr>
          <p:cNvPr id="3" name="内容占位符 2"/>
          <p:cNvSpPr>
            <a:spLocks noGrp="1"/>
          </p:cNvSpPr>
          <p:nvPr>
            <p:ph idx="1"/>
          </p:nvPr>
        </p:nvSpPr>
        <p:spPr>
          <a:xfrm>
            <a:off x="214282" y="1571612"/>
            <a:ext cx="4714908" cy="5643602"/>
          </a:xfrm>
        </p:spPr>
        <p:txBody>
          <a:bodyPr>
            <a:noAutofit/>
          </a:bodyPr>
          <a:lstStyle/>
          <a:p>
            <a:r>
              <a:rPr lang="en-US" altLang="zh-CN" sz="2000" b="1" dirty="0" smtClean="0"/>
              <a:t>procedure </a:t>
            </a:r>
            <a:r>
              <a:rPr lang="en-US" altLang="zh-CN" sz="2000" b="1" i="1" dirty="0" smtClean="0"/>
              <a:t>SLS-Decision(</a:t>
            </a:r>
            <a:r>
              <a:rPr lang="el-GR" altLang="zh-CN" sz="2000" b="1" i="1" dirty="0" smtClean="0"/>
              <a:t>π)</a:t>
            </a:r>
          </a:p>
          <a:p>
            <a:pPr lvl="1"/>
            <a:r>
              <a:rPr lang="en-US" altLang="zh-CN" sz="2000" b="1" dirty="0" smtClean="0"/>
              <a:t>input: </a:t>
            </a:r>
            <a:r>
              <a:rPr lang="en-US" altLang="zh-CN" sz="2000" b="1" i="1" dirty="0" smtClean="0"/>
              <a:t>problem instance </a:t>
            </a:r>
            <a:r>
              <a:rPr lang="el-GR" altLang="zh-CN" sz="2000" b="1" i="1" dirty="0" smtClean="0"/>
              <a:t>π ∈ Π</a:t>
            </a:r>
            <a:endParaRPr lang="zh-CN" altLang="en-US" sz="2000" i="1" dirty="0" smtClean="0"/>
          </a:p>
          <a:p>
            <a:pPr lvl="1"/>
            <a:r>
              <a:rPr lang="en-US" altLang="zh-CN" sz="2000" b="1" dirty="0" smtClean="0"/>
              <a:t>output: </a:t>
            </a:r>
            <a:r>
              <a:rPr lang="en-US" altLang="zh-CN" sz="2000" b="1" i="1" dirty="0" smtClean="0"/>
              <a:t>solution s ∈ S(π) or ∅</a:t>
            </a:r>
          </a:p>
          <a:p>
            <a:pPr>
              <a:buNone/>
            </a:pPr>
            <a:r>
              <a:rPr lang="en-US" altLang="zh-CN" sz="2000" dirty="0" smtClean="0"/>
              <a:t>		(</a:t>
            </a:r>
            <a:r>
              <a:rPr lang="en-US" altLang="zh-CN" sz="2000" i="1" dirty="0" smtClean="0"/>
              <a:t>s) := init(</a:t>
            </a:r>
            <a:r>
              <a:rPr lang="el-GR" altLang="zh-CN" sz="2000" i="1" dirty="0" smtClean="0"/>
              <a:t>π</a:t>
            </a:r>
            <a:r>
              <a:rPr lang="en-US" altLang="zh-CN" sz="2000" i="1" dirty="0" smtClean="0"/>
              <a:t>);</a:t>
            </a:r>
          </a:p>
          <a:p>
            <a:pPr>
              <a:buNone/>
            </a:pPr>
            <a:r>
              <a:rPr lang="en-US" altLang="zh-CN" sz="2000" b="1" dirty="0" smtClean="0"/>
              <a:t>		while not </a:t>
            </a:r>
            <a:r>
              <a:rPr lang="en-US" altLang="zh-CN" sz="2000" i="1" dirty="0" smtClean="0"/>
              <a:t>terminate(π, s) </a:t>
            </a:r>
            <a:r>
              <a:rPr lang="en-US" altLang="zh-CN" sz="2000" b="1" i="1" dirty="0" smtClean="0"/>
              <a:t>do</a:t>
            </a:r>
          </a:p>
          <a:p>
            <a:pPr>
              <a:buNone/>
            </a:pPr>
            <a:r>
              <a:rPr lang="en-US" altLang="zh-CN" sz="2000" dirty="0" smtClean="0"/>
              <a:t>		        s := step(</a:t>
            </a:r>
            <a:r>
              <a:rPr lang="el-GR" altLang="zh-CN" sz="2000" dirty="0" smtClean="0"/>
              <a:t>π, </a:t>
            </a:r>
            <a:r>
              <a:rPr lang="en-US" altLang="zh-CN" sz="2000" dirty="0" smtClean="0"/>
              <a:t>s);</a:t>
            </a:r>
          </a:p>
          <a:p>
            <a:pPr>
              <a:buNone/>
            </a:pPr>
            <a:r>
              <a:rPr lang="en-US" altLang="zh-CN" sz="2000" dirty="0" smtClean="0"/>
              <a:t>		if s ∈ S(</a:t>
            </a:r>
            <a:r>
              <a:rPr lang="el-GR" altLang="zh-CN" sz="2000" dirty="0" smtClean="0"/>
              <a:t>π) </a:t>
            </a:r>
            <a:r>
              <a:rPr lang="en-US" altLang="zh-CN" sz="2000" dirty="0" smtClean="0"/>
              <a:t>then</a:t>
            </a:r>
          </a:p>
          <a:p>
            <a:pPr>
              <a:buNone/>
            </a:pPr>
            <a:r>
              <a:rPr lang="en-US" altLang="zh-CN" sz="2000" dirty="0" smtClean="0"/>
              <a:t>		       return s</a:t>
            </a:r>
          </a:p>
          <a:p>
            <a:pPr>
              <a:buNone/>
            </a:pPr>
            <a:r>
              <a:rPr lang="en-US" altLang="zh-CN" sz="2000" dirty="0" smtClean="0"/>
              <a:t>		else</a:t>
            </a:r>
          </a:p>
          <a:p>
            <a:pPr>
              <a:buNone/>
            </a:pPr>
            <a:r>
              <a:rPr lang="en-US" altLang="zh-CN" sz="2000" dirty="0" smtClean="0"/>
              <a:t>		       return ∅</a:t>
            </a:r>
          </a:p>
        </p:txBody>
      </p:sp>
      <p:sp>
        <p:nvSpPr>
          <p:cNvPr id="4" name="内容占位符 2"/>
          <p:cNvSpPr txBox="1"/>
          <p:nvPr/>
        </p:nvSpPr>
        <p:spPr>
          <a:xfrm>
            <a:off x="4429124" y="1500150"/>
            <a:ext cx="4357718" cy="535785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procedure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SLS-Minimization(</a:t>
            </a:r>
            <a:r>
              <a:rPr kumimoji="0" lang="el-GR" altLang="zh-CN" sz="2000" b="1" i="1" u="none" strike="noStrike" kern="1200" cap="none" spc="0" normalizeH="0" baseline="0" noProof="0" dirty="0" smtClean="0">
                <a:ln>
                  <a:noFill/>
                </a:ln>
                <a:solidFill>
                  <a:schemeClr val="tx1"/>
                </a:solidFill>
                <a:effectLst/>
                <a:uLnTx/>
                <a:uFillTx/>
                <a:latin typeface="+mn-lt"/>
                <a:ea typeface="+mn-ea"/>
                <a:cs typeface="+mn-cs"/>
              </a:rPr>
              <a:t>π)</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input: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problem instance </a:t>
            </a:r>
            <a:r>
              <a:rPr kumimoji="0" lang="el-GR" altLang="zh-CN" sz="2000" b="1" i="1" u="none" strike="noStrike" kern="1200" cap="none" spc="0" normalizeH="0" baseline="0" noProof="0" dirty="0" smtClean="0">
                <a:ln>
                  <a:noFill/>
                </a:ln>
                <a:solidFill>
                  <a:schemeClr val="tx1"/>
                </a:solidFill>
                <a:effectLst/>
                <a:uLnTx/>
                <a:uFillTx/>
                <a:latin typeface="+mn-lt"/>
                <a:ea typeface="+mn-ea"/>
                <a:cs typeface="+mn-cs"/>
              </a:rPr>
              <a:t>π ∈ Π</a:t>
            </a:r>
            <a:endParaRPr kumimoji="0" lang="zh-CN" altLang="en-US" sz="2000" b="0"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output: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solution s ∈ S(π) or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s) := init(</a:t>
            </a:r>
            <a:r>
              <a:rPr kumimoji="0" lang="el-GR" altLang="zh-CN" sz="2000" b="0" i="1" u="none" strike="noStrike" kern="1200" cap="none" spc="0" normalizeH="0" baseline="0" noProof="0" dirty="0" smtClean="0">
                <a:ln>
                  <a:noFill/>
                </a:ln>
                <a:solidFill>
                  <a:schemeClr val="tx1"/>
                </a:solidFill>
                <a:effectLst/>
                <a:uLnTx/>
                <a:uFillTx/>
                <a:latin typeface="+mn-lt"/>
                <a:ea typeface="+mn-ea"/>
                <a:cs typeface="+mn-cs"/>
              </a:rPr>
              <a:t>π</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s* :=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while not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terminate(π, s)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 := step(</a:t>
            </a:r>
            <a:r>
              <a:rPr kumimoji="0" lang="el-GR" altLang="zh-CN" sz="2000" b="0" i="0" u="none" strike="noStrike" kern="1200" cap="none" spc="0" normalizeH="0" baseline="0" noProof="0" dirty="0" smtClean="0">
                <a:ln>
                  <a:noFill/>
                </a:ln>
                <a:solidFill>
                  <a:schemeClr val="tx1"/>
                </a:solidFill>
                <a:effectLst/>
                <a:uLnTx/>
                <a:uFillTx/>
                <a:latin typeface="+mn-lt"/>
                <a:ea typeface="+mn-ea"/>
                <a:cs typeface="+mn-cs"/>
              </a:rPr>
              <a:t>π,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if f(π, s) &lt; f(π, 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 :=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if s* ∈ S(</a:t>
            </a:r>
            <a:r>
              <a:rPr kumimoji="0" lang="el-GR" altLang="zh-CN" sz="2000" b="0" i="0" u="none" strike="noStrike" kern="1200" cap="none" spc="0" normalizeH="0" baseline="0" noProof="0" dirty="0" smtClean="0">
                <a:ln>
                  <a:noFill/>
                </a:ln>
                <a:solidFill>
                  <a:schemeClr val="tx1"/>
                </a:solidFill>
                <a:effectLst/>
                <a:uLnTx/>
                <a:uFillTx/>
                <a:latin typeface="+mn-lt"/>
                <a:ea typeface="+mn-ea"/>
                <a:cs typeface="+mn-cs"/>
              </a:rPr>
              <a:t>π)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then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return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return ∅</a:t>
            </a:r>
          </a:p>
        </p:txBody>
      </p:sp>
      <p:sp>
        <p:nvSpPr>
          <p:cNvPr id="2" name="矩形 1"/>
          <p:cNvSpPr/>
          <p:nvPr/>
        </p:nvSpPr>
        <p:spPr>
          <a:xfrm>
            <a:off x="5652135" y="4149090"/>
            <a:ext cx="2376170" cy="648335"/>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142852"/>
            <a:ext cx="8229600" cy="1143000"/>
          </a:xfrm>
        </p:spPr>
        <p:txBody>
          <a:bodyPr>
            <a:normAutofit/>
          </a:bodyPr>
          <a:lstStyle/>
          <a:p>
            <a:r>
              <a:rPr lang="en-US" altLang="zh-CN" dirty="0" smtClean="0"/>
              <a:t>Simple SLS Methods</a:t>
            </a:r>
          </a:p>
        </p:txBody>
      </p:sp>
      <p:sp>
        <p:nvSpPr>
          <p:cNvPr id="3" name="内容占位符 2"/>
          <p:cNvSpPr>
            <a:spLocks noGrp="1"/>
          </p:cNvSpPr>
          <p:nvPr>
            <p:ph idx="1"/>
          </p:nvPr>
        </p:nvSpPr>
        <p:spPr>
          <a:xfrm>
            <a:off x="457200" y="1428736"/>
            <a:ext cx="8329642" cy="5214974"/>
          </a:xfrm>
        </p:spPr>
        <p:txBody>
          <a:bodyPr>
            <a:normAutofit/>
          </a:bodyPr>
          <a:lstStyle/>
          <a:p>
            <a:r>
              <a:rPr lang="en-US" altLang="zh-CN" dirty="0" smtClean="0"/>
              <a:t>Simple SLS Methods</a:t>
            </a:r>
          </a:p>
          <a:p>
            <a:pPr lvl="1"/>
            <a:r>
              <a:rPr lang="en-US" altLang="zh-CN" dirty="0" smtClean="0"/>
              <a:t>Random Walk(RW) (recall)</a:t>
            </a:r>
          </a:p>
          <a:p>
            <a:pPr lvl="1"/>
            <a:r>
              <a:rPr lang="en-US" altLang="zh-CN" dirty="0" smtClean="0"/>
              <a:t>Iterative Improvement(II) and Randomized Iterative Improvement(RII) (recall)</a:t>
            </a:r>
          </a:p>
          <a:p>
            <a:pPr lvl="1"/>
            <a:r>
              <a:rPr lang="en-US" altLang="zh-CN" dirty="0" smtClean="0"/>
              <a:t>Variable Neighbourhood Descent (VND)</a:t>
            </a:r>
          </a:p>
          <a:p>
            <a:pPr lvl="1"/>
            <a:r>
              <a:rPr lang="en-US" altLang="zh-CN" dirty="0" smtClean="0"/>
              <a:t>Simulated Annealing(SA)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 example trade-off:</a:t>
            </a:r>
          </a:p>
          <a:p>
            <a:r>
              <a:rPr lang="en-US" altLang="zh-CN" dirty="0" smtClean="0"/>
              <a:t>Using larger neighbourhoods can improve performance of II(and other SLS methods).</a:t>
            </a:r>
          </a:p>
          <a:p>
            <a:r>
              <a:rPr lang="en-US" altLang="zh-CN" dirty="0" smtClean="0"/>
              <a:t>But: time required for determining improving search steps increases with neighbhourhood size.</a:t>
            </a:r>
          </a:p>
          <a:p>
            <a:endParaRPr lang="en-US" altLang="zh-CN" dirty="0" smtClean="0"/>
          </a:p>
          <a:p>
            <a:pPr>
              <a:buNone/>
            </a:pPr>
            <a:r>
              <a:rPr lang="en-US" altLang="zh-CN" dirty="0" smtClean="0">
                <a:solidFill>
                  <a:srgbClr val="3333CC"/>
                </a:solidFill>
              </a:rPr>
              <a:t>More general trade-off:</a:t>
            </a:r>
          </a:p>
          <a:p>
            <a:r>
              <a:rPr lang="en-US" altLang="zh-CN" dirty="0" smtClean="0"/>
              <a:t>Effectiveness </a:t>
            </a:r>
            <a:r>
              <a:rPr lang="en-US" altLang="zh-CN" dirty="0" err="1" smtClean="0"/>
              <a:t>vs</a:t>
            </a:r>
            <a:r>
              <a:rPr lang="en-US" altLang="zh-CN" dirty="0" smtClean="0"/>
              <a:t> time complexity of search steps.</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58204" cy="5429288"/>
          </a:xfrm>
        </p:spPr>
        <p:txBody>
          <a:bodyPr>
            <a:normAutofit/>
          </a:bodyPr>
          <a:lstStyle/>
          <a:p>
            <a:pPr>
              <a:buNone/>
            </a:pPr>
            <a:endParaRPr lang="en-US" altLang="zh-CN" dirty="0" smtClean="0">
              <a:solidFill>
                <a:srgbClr val="3333CC"/>
              </a:solidFill>
            </a:endParaRPr>
          </a:p>
          <a:p>
            <a:r>
              <a:rPr lang="en-US" altLang="zh-CN" dirty="0" smtClean="0"/>
              <a:t>Recall: Local minima are relative to neighbourhood relation.</a:t>
            </a:r>
          </a:p>
          <a:p>
            <a:endParaRPr lang="en-US" altLang="zh-CN" dirty="0" smtClean="0"/>
          </a:p>
          <a:p>
            <a:r>
              <a:rPr lang="en-US" altLang="zh-CN" dirty="0" smtClean="0"/>
              <a:t>Key idea: </a:t>
            </a:r>
            <a:r>
              <a:rPr lang="en-US" altLang="zh-CN" dirty="0" smtClean="0"/>
              <a:t>escape </a:t>
            </a:r>
            <a:r>
              <a:rPr lang="en-US" altLang="zh-CN" dirty="0" smtClean="0"/>
              <a:t>from local minimum of given </a:t>
            </a:r>
            <a:r>
              <a:rPr lang="en-US" altLang="zh-CN" dirty="0" err="1" smtClean="0"/>
              <a:t>neighbourhood</a:t>
            </a:r>
            <a:r>
              <a:rPr lang="en-US" altLang="zh-CN" dirty="0" smtClean="0"/>
              <a:t> </a:t>
            </a:r>
            <a:r>
              <a:rPr lang="en-US" altLang="zh-CN" dirty="0" smtClean="0"/>
              <a:t>relation, </a:t>
            </a:r>
            <a:r>
              <a:rPr lang="en-US" altLang="zh-CN" dirty="0" smtClean="0"/>
              <a:t>by switching </a:t>
            </a:r>
            <a:r>
              <a:rPr lang="en-US" altLang="zh-CN" dirty="0" smtClean="0"/>
              <a:t>to different neighbhourhood relation.</a:t>
            </a:r>
          </a:p>
          <a:p>
            <a:endParaRPr lang="en-US" altLang="zh-CN" dirty="0" smtClean="0"/>
          </a:p>
          <a:p>
            <a:r>
              <a:rPr lang="en-US" altLang="zh-CN" dirty="0" smtClean="0"/>
              <a:t>Use k neighbourhood relations N</a:t>
            </a:r>
            <a:r>
              <a:rPr lang="en-US" altLang="zh-CN" baseline="-25000" dirty="0" smtClean="0">
                <a:solidFill>
                  <a:schemeClr val="tx1"/>
                </a:solidFill>
                <a:uFillTx/>
              </a:rPr>
              <a:t>1</a:t>
            </a:r>
            <a:r>
              <a:rPr lang="en-US" altLang="zh-CN" dirty="0" smtClean="0"/>
              <a:t>, . . . ,</a:t>
            </a:r>
            <a:r>
              <a:rPr lang="en-US" altLang="zh-CN" dirty="0" err="1" smtClean="0"/>
              <a:t>N</a:t>
            </a:r>
            <a:r>
              <a:rPr lang="en-US" altLang="zh-CN" baseline="-25000" dirty="0" err="1" smtClean="0">
                <a:solidFill>
                  <a:schemeClr val="tx1"/>
                </a:solidFill>
                <a:uFillTx/>
              </a:rPr>
              <a:t>k</a:t>
            </a:r>
            <a:r>
              <a:rPr lang="en-US" altLang="zh-CN" dirty="0" smtClean="0"/>
              <a:t> , (typically) ordered according to increasing neighbourhood size.</a:t>
            </a:r>
          </a:p>
          <a:p>
            <a:endParaRPr lang="en-US" altLang="zh-CN" dirty="0" smtClean="0"/>
          </a:p>
          <a:p>
            <a:r>
              <a:rPr lang="en-US" altLang="zh-CN" dirty="0" smtClean="0"/>
              <a:t>Always use smallest neighbourhood that facilitates improving steps.</a:t>
            </a:r>
          </a:p>
        </p:txBody>
      </p:sp>
      <p:sp>
        <p:nvSpPr>
          <p:cNvPr id="4" name="标题 1"/>
          <p:cNvSpPr>
            <a:spLocks noGrp="1"/>
          </p:cNvSpPr>
          <p:nvPr>
            <p:ph type="title"/>
          </p:nvPr>
        </p:nvSpPr>
        <p:spPr>
          <a:xfrm>
            <a:off x="500034" y="142852"/>
            <a:ext cx="8229600" cy="1143000"/>
          </a:xfrm>
        </p:spPr>
        <p:txBody>
          <a:bodyPr>
            <a:normAutofit/>
          </a:bodyPr>
          <a:lstStyle/>
          <a:p>
            <a:r>
              <a:rPr lang="en-US" altLang="zh-CN" dirty="0"/>
              <a:t>Variable </a:t>
            </a:r>
            <a:r>
              <a:rPr lang="en-US" altLang="zh-CN" dirty="0" err="1"/>
              <a:t>Neighbourhood</a:t>
            </a:r>
            <a:r>
              <a:rPr lang="en-US" altLang="zh-CN" dirty="0"/>
              <a:t> Descent</a:t>
            </a:r>
          </a:p>
        </p:txBody>
      </p:sp>
      <p:sp>
        <p:nvSpPr>
          <p:cNvPr id="5" name="标题 1"/>
          <p:cNvSpPr txBox="1">
            <a:spLocks/>
          </p:cNvSpPr>
          <p:nvPr/>
        </p:nvSpPr>
        <p:spPr>
          <a:xfrm>
            <a:off x="502842" y="116632"/>
            <a:ext cx="8229600" cy="1143000"/>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2475" kern="1200">
                <a:solidFill>
                  <a:schemeClr val="tx1"/>
                </a:solidFill>
                <a:latin typeface="Constantia" panose="02030602050306030303" pitchFamily="18" charset="0"/>
                <a:ea typeface="+mj-ea"/>
                <a:cs typeface="+mj-cs"/>
              </a:defRPr>
            </a:lvl1pPr>
          </a:lstStyle>
          <a:p>
            <a:r>
              <a:rPr lang="en-US" altLang="zh-CN" smtClean="0"/>
              <a:t>Variable Neighbourhood Descent</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VND.jpg"/>
          <p:cNvPicPr>
            <a:picLocks noGrp="1" noChangeAspect="1"/>
          </p:cNvPicPr>
          <p:nvPr>
            <p:ph idx="1"/>
          </p:nvPr>
        </p:nvPicPr>
        <p:blipFill>
          <a:blip r:embed="rId2"/>
          <a:stretch>
            <a:fillRect/>
          </a:stretch>
        </p:blipFill>
        <p:spPr>
          <a:xfrm>
            <a:off x="928662" y="1285860"/>
            <a:ext cx="7193058" cy="3958444"/>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58204" cy="4944042"/>
          </a:xfrm>
        </p:spPr>
        <p:txBody>
          <a:bodyPr>
            <a:normAutofit/>
          </a:bodyPr>
          <a:lstStyle/>
          <a:p>
            <a:pPr>
              <a:buNone/>
            </a:pPr>
            <a:r>
              <a:rPr lang="en-US" altLang="zh-CN" dirty="0" smtClean="0">
                <a:solidFill>
                  <a:srgbClr val="3333CC"/>
                </a:solidFill>
              </a:rPr>
              <a:t>Think about it? How to design a VND for MaxSAT</a:t>
            </a:r>
          </a:p>
          <a:p>
            <a:pPr>
              <a:buNone/>
            </a:pPr>
            <a:endParaRPr lang="en-US" altLang="zh-CN" dirty="0" smtClean="0">
              <a:solidFill>
                <a:srgbClr val="3333CC"/>
              </a:solidFill>
            </a:endParaRPr>
          </a:p>
          <a:p>
            <a:r>
              <a:rPr lang="en-US" altLang="zh-CN" dirty="0" smtClean="0"/>
              <a:t>How to define neighbourhood relations N</a:t>
            </a:r>
            <a:r>
              <a:rPr lang="en-US" altLang="zh-CN" baseline="-25000" dirty="0" smtClean="0">
                <a:solidFill>
                  <a:schemeClr val="tx1"/>
                </a:solidFill>
                <a:uFillTx/>
              </a:rPr>
              <a:t>1</a:t>
            </a:r>
            <a:r>
              <a:rPr lang="en-US" altLang="zh-CN" dirty="0" smtClean="0"/>
              <a:t>, . . . ,</a:t>
            </a:r>
            <a:r>
              <a:rPr lang="en-US" altLang="zh-CN" dirty="0" err="1" smtClean="0"/>
              <a:t>N</a:t>
            </a:r>
            <a:r>
              <a:rPr lang="en-US" altLang="zh-CN" baseline="-25000" dirty="0" err="1" smtClean="0">
                <a:solidFill>
                  <a:schemeClr val="tx1"/>
                </a:solidFill>
                <a:uFillTx/>
              </a:rPr>
              <a:t>k</a:t>
            </a:r>
            <a:r>
              <a:rPr lang="en-US" altLang="zh-CN" dirty="0" smtClean="0"/>
              <a:t> ?</a:t>
            </a:r>
          </a:p>
          <a:p>
            <a:endParaRPr lang="en-US" altLang="zh-CN" dirty="0" smtClean="0"/>
          </a:p>
          <a:p>
            <a:r>
              <a:rPr lang="en-US" altLang="zh-CN" dirty="0" smtClean="0"/>
              <a:t>When to </a:t>
            </a:r>
            <a:r>
              <a:rPr lang="en-US" altLang="zh-CN" dirty="0" smtClean="0"/>
              <a:t>switch to</a:t>
            </a:r>
            <a:r>
              <a:rPr lang="en-US" altLang="zh-CN" dirty="0" smtClean="0"/>
              <a:t> </a:t>
            </a:r>
            <a:r>
              <a:rPr lang="en-US" altLang="zh-CN" dirty="0" smtClean="0"/>
              <a:t>a larger </a:t>
            </a:r>
            <a:r>
              <a:rPr lang="en-US" altLang="zh-CN" dirty="0" smtClean="0"/>
              <a:t>neighborhood?</a:t>
            </a:r>
          </a:p>
          <a:p>
            <a:endParaRPr lang="en-US" altLang="zh-CN" dirty="0"/>
          </a:p>
          <a:p>
            <a:r>
              <a:rPr lang="en-US" altLang="zh-CN" dirty="0" smtClean="0"/>
              <a:t>When to switch to smaller neighborhood?</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is Heuristic? </a:t>
            </a:r>
            <a:endParaRPr lang="zh-CN" altLang="en-US" dirty="0"/>
          </a:p>
        </p:txBody>
      </p:sp>
      <p:sp>
        <p:nvSpPr>
          <p:cNvPr id="3" name="内容占位符 2"/>
          <p:cNvSpPr>
            <a:spLocks noGrp="1"/>
          </p:cNvSpPr>
          <p:nvPr>
            <p:ph idx="1"/>
          </p:nvPr>
        </p:nvSpPr>
        <p:spPr>
          <a:xfrm>
            <a:off x="457200" y="1600200"/>
            <a:ext cx="8229600" cy="4971415"/>
          </a:xfrm>
        </p:spPr>
        <p:txBody>
          <a:bodyPr>
            <a:noAutofit/>
          </a:bodyPr>
          <a:lstStyle/>
          <a:p>
            <a:r>
              <a:rPr lang="en-US" altLang="zh-CN" dirty="0" smtClean="0">
                <a:solidFill>
                  <a:schemeClr val="tx1"/>
                </a:solidFill>
                <a:uFillTx/>
              </a:rPr>
              <a:t>"The name heuristics applies to every rule, conclusion, evaluation, and principle that works in certain situations most of the time, but not always." </a:t>
            </a:r>
          </a:p>
          <a:p>
            <a:r>
              <a:rPr lang="en-US" altLang="zh-CN" dirty="0" smtClean="0">
                <a:solidFill>
                  <a:schemeClr val="tx1"/>
                </a:solidFill>
                <a:uFillTx/>
              </a:rPr>
              <a:t>“Artificial </a:t>
            </a:r>
            <a:r>
              <a:rPr lang="en-US" altLang="zh-CN" dirty="0" smtClean="0">
                <a:solidFill>
                  <a:schemeClr val="tx1"/>
                </a:solidFill>
                <a:uFillTx/>
              </a:rPr>
              <a:t>Intelligence also needs heuristics, because thinking over all the branches of the chains of reasoning is mostly impossible even by the fastest computers."  </a:t>
            </a:r>
          </a:p>
          <a:p>
            <a:pPr marL="0" indent="0">
              <a:buNone/>
            </a:pPr>
            <a:r>
              <a:rPr lang="en-US" altLang="zh-CN" dirty="0" smtClean="0">
                <a:solidFill>
                  <a:schemeClr val="tx1"/>
                </a:solidFill>
                <a:uFillTx/>
              </a:rPr>
              <a:t>     ---from "Ways of Thinking: The Limits of Rational Thought and Artificial Intelligence" </a:t>
            </a:r>
            <a:endParaRPr lang="en-US" altLang="zh-CN" dirty="0" smtClean="0">
              <a:solidFill>
                <a:schemeClr val="tx1"/>
              </a:solidFill>
              <a:uFillTx/>
            </a:endParaRPr>
          </a:p>
        </p:txBody>
      </p:sp>
    </p:spTree>
    <p:extLst>
      <p:ext uri="{BB962C8B-B14F-4D97-AF65-F5344CB8AC3E}">
        <p14:creationId xmlns:p14="http://schemas.microsoft.com/office/powerpoint/2010/main" val="1505154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solidFill>
                  <a:srgbClr val="3333CC"/>
                </a:solidFill>
              </a:rPr>
              <a:t>Note:</a:t>
            </a:r>
          </a:p>
          <a:p>
            <a:r>
              <a:rPr lang="en-US" altLang="zh-CN" dirty="0" smtClean="0"/>
              <a:t>VND often performs better than simple iterative improvement </a:t>
            </a:r>
            <a:r>
              <a:rPr lang="en-US" altLang="zh-CN" dirty="0" smtClean="0"/>
              <a:t>with</a:t>
            </a:r>
            <a:r>
              <a:rPr lang="en-US" altLang="zh-CN" dirty="0" smtClean="0"/>
              <a:t> </a:t>
            </a:r>
            <a:r>
              <a:rPr lang="en-US" altLang="zh-CN" dirty="0" smtClean="0"/>
              <a:t>large </a:t>
            </a:r>
            <a:r>
              <a:rPr lang="en-US" altLang="zh-CN" dirty="0" err="1" smtClean="0"/>
              <a:t>neighbourhoods</a:t>
            </a:r>
            <a:endParaRPr lang="en-US" altLang="zh-CN" dirty="0" smtClean="0"/>
          </a:p>
          <a:p>
            <a:r>
              <a:rPr lang="en-US" altLang="zh-CN" dirty="0" smtClean="0"/>
              <a:t>Many variants exist that switch between neighbhourhoods in different ways.</a:t>
            </a:r>
          </a:p>
          <a:p>
            <a:endParaRPr lang="en-US" altLang="zh-CN" dirty="0" smtClean="0"/>
          </a:p>
          <a:p>
            <a:r>
              <a:rPr lang="en-US" altLang="zh-CN" dirty="0" smtClean="0"/>
              <a:t>More general framework for SLS algorithms that switch between multiple neighbourhoods: Variable Neighbourhood Search (VNS) [Mladenovi´c and Hansen, 1997].</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normAutofit/>
          </a:bodyPr>
          <a:lstStyle/>
          <a:p>
            <a:pPr>
              <a:buNone/>
            </a:pPr>
            <a:r>
              <a:rPr lang="en-US" altLang="zh-CN" dirty="0" smtClean="0"/>
              <a:t>Combinatorial </a:t>
            </a:r>
            <a:r>
              <a:rPr lang="en-US" altLang="zh-CN" dirty="0" smtClean="0"/>
              <a:t>search technique inspired by the physical </a:t>
            </a:r>
          </a:p>
          <a:p>
            <a:pPr>
              <a:buNone/>
            </a:pPr>
            <a:r>
              <a:rPr lang="en-US" altLang="zh-CN" dirty="0" smtClean="0"/>
              <a:t>process of annealing [Kirkpatrick et al. 1983, </a:t>
            </a:r>
            <a:r>
              <a:rPr lang="en-US" altLang="zh-CN" dirty="0" err="1" smtClean="0"/>
              <a:t>Cerny</a:t>
            </a:r>
            <a:r>
              <a:rPr lang="en-US" altLang="zh-CN" dirty="0" smtClean="0"/>
              <a:t> 1985</a:t>
            </a:r>
            <a:r>
              <a:rPr lang="en-US" altLang="zh-CN" dirty="0" smtClean="0"/>
              <a:t>]</a:t>
            </a:r>
            <a:endParaRPr lang="en-US" altLang="zh-CN" dirty="0" smtClean="0"/>
          </a:p>
          <a:p>
            <a:pPr>
              <a:buNone/>
            </a:pPr>
            <a:r>
              <a:rPr lang="en-US" altLang="zh-CN" b="1" dirty="0" smtClean="0">
                <a:solidFill>
                  <a:srgbClr val="3333CC"/>
                </a:solidFill>
              </a:rPr>
              <a:t>Outline</a:t>
            </a:r>
          </a:p>
          <a:p>
            <a:r>
              <a:rPr lang="en-US" altLang="zh-CN" dirty="0" smtClean="0"/>
              <a:t>generate a neighbour solution / state</a:t>
            </a:r>
          </a:p>
          <a:p>
            <a:r>
              <a:rPr lang="en-US" altLang="zh-CN" dirty="0" smtClean="0">
                <a:solidFill>
                  <a:srgbClr val="FF0000"/>
                </a:solidFill>
              </a:rPr>
              <a:t>probabilistically accept </a:t>
            </a:r>
            <a:r>
              <a:rPr lang="en-US" altLang="zh-CN" dirty="0" smtClean="0"/>
              <a:t>the solution / state</a:t>
            </a:r>
          </a:p>
          <a:p>
            <a:pPr lvl="1"/>
            <a:r>
              <a:rPr lang="en-US" altLang="zh-CN" dirty="0" smtClean="0"/>
              <a:t>probability of acceptance depends on the objective function (energy function) difference and an additional parameter called temperature</a:t>
            </a:r>
            <a:endParaRPr lang="zh-CN" altLang="en-US" dirty="0"/>
          </a:p>
        </p:txBody>
      </p:sp>
      <p:sp>
        <p:nvSpPr>
          <p:cNvPr id="4" name="标题 1"/>
          <p:cNvSpPr txBox="1">
            <a:spLocks/>
          </p:cNvSpPr>
          <p:nvPr/>
        </p:nvSpPr>
        <p:spPr>
          <a:xfrm>
            <a:off x="502842" y="116632"/>
            <a:ext cx="8229600" cy="1143000"/>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2475" kern="1200">
                <a:solidFill>
                  <a:schemeClr val="tx1"/>
                </a:solidFill>
                <a:latin typeface="Constantia" panose="02030602050306030303" pitchFamily="18" charset="0"/>
                <a:ea typeface="+mj-ea"/>
                <a:cs typeface="+mj-cs"/>
              </a:defRPr>
            </a:lvl1pPr>
          </a:lstStyle>
          <a:p>
            <a:r>
              <a:rPr lang="en-US" altLang="zh-CN" dirty="0" smtClean="0"/>
              <a:t>Simulated Annealing</a:t>
            </a:r>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365104"/>
            <a:ext cx="6552728" cy="194682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A.jpg"/>
          <p:cNvPicPr>
            <a:picLocks noGrp="1" noChangeAspect="1"/>
          </p:cNvPicPr>
          <p:nvPr>
            <p:ph idx="1"/>
          </p:nvPr>
        </p:nvPicPr>
        <p:blipFill>
          <a:blip r:embed="rId2"/>
          <a:stretch>
            <a:fillRect/>
          </a:stretch>
        </p:blipFill>
        <p:spPr>
          <a:xfrm>
            <a:off x="1403648" y="1412776"/>
            <a:ext cx="5662637" cy="4989107"/>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a:bodyPr>
          <a:lstStyle/>
          <a:p>
            <a:pPr>
              <a:buNone/>
            </a:pPr>
            <a:r>
              <a:rPr lang="en-US" altLang="zh-CN" b="1" dirty="0" smtClean="0"/>
              <a:t>Solution generation</a:t>
            </a:r>
          </a:p>
          <a:p>
            <a:r>
              <a:rPr lang="en-US" altLang="zh-CN" dirty="0" smtClean="0"/>
              <a:t>typically returns a random </a:t>
            </a:r>
            <a:r>
              <a:rPr lang="en-US" altLang="zh-CN" dirty="0" smtClean="0"/>
              <a:t>neighboring solution</a:t>
            </a:r>
            <a:endParaRPr lang="en-US" altLang="zh-CN" dirty="0" smtClean="0"/>
          </a:p>
          <a:p>
            <a:pPr>
              <a:buNone/>
            </a:pPr>
            <a:r>
              <a:rPr lang="en-US" altLang="zh-CN" b="1" dirty="0" smtClean="0"/>
              <a:t>Acceptance criterion</a:t>
            </a:r>
          </a:p>
          <a:p>
            <a:r>
              <a:rPr lang="en-US" altLang="zh-CN" dirty="0" smtClean="0">
                <a:solidFill>
                  <a:srgbClr val="FF0000"/>
                </a:solidFill>
              </a:rPr>
              <a:t>Metropolis acceptance criterion</a:t>
            </a:r>
          </a:p>
          <a:p>
            <a:pPr lvl="1"/>
            <a:r>
              <a:rPr lang="en-US" altLang="zh-CN" sz="2400" dirty="0" smtClean="0"/>
              <a:t>better solutions are always accepted</a:t>
            </a:r>
          </a:p>
          <a:p>
            <a:pPr lvl="1"/>
            <a:r>
              <a:rPr lang="en-US" altLang="zh-CN" sz="2400" dirty="0" smtClean="0"/>
              <a:t>worse solutions are accepted with probability</a:t>
            </a:r>
          </a:p>
          <a:p>
            <a:pPr>
              <a:buNone/>
            </a:pPr>
            <a:r>
              <a:rPr lang="en-US" altLang="zh-CN" dirty="0" smtClean="0"/>
              <a:t>			∼ exp{[g(s) − g(s′)]/T</a:t>
            </a:r>
            <a:r>
              <a:rPr lang="en-US" altLang="zh-CN" dirty="0" smtClean="0"/>
              <a:t>}</a:t>
            </a:r>
            <a:endParaRPr lang="en-US" altLang="zh-CN" dirty="0" smtClean="0"/>
          </a:p>
          <a:p>
            <a:pPr>
              <a:buNone/>
            </a:pPr>
            <a:r>
              <a:rPr lang="en-US" altLang="zh-CN" b="1" dirty="0" smtClean="0"/>
              <a:t>Annealing</a:t>
            </a:r>
          </a:p>
          <a:p>
            <a:r>
              <a:rPr lang="en-US" altLang="zh-CN" dirty="0" smtClean="0"/>
              <a:t>parameter T, called temperature, is </a:t>
            </a:r>
            <a:r>
              <a:rPr lang="en-US" altLang="zh-CN" dirty="0" smtClean="0">
                <a:solidFill>
                  <a:srgbClr val="FF0000"/>
                </a:solidFill>
              </a:rPr>
              <a:t>slowly decreased</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329642" cy="5088628"/>
          </a:xfrm>
        </p:spPr>
        <p:txBody>
          <a:bodyPr>
            <a:normAutofit lnSpcReduction="10000"/>
          </a:bodyPr>
          <a:lstStyle/>
          <a:p>
            <a:pPr>
              <a:buNone/>
            </a:pPr>
            <a:r>
              <a:rPr lang="en-US" altLang="zh-CN" b="1" dirty="0" smtClean="0"/>
              <a:t>Generic choices for annealing schedule</a:t>
            </a:r>
          </a:p>
          <a:p>
            <a:r>
              <a:rPr lang="en-US" altLang="zh-CN" dirty="0" smtClean="0"/>
              <a:t>initial temperature T</a:t>
            </a:r>
            <a:r>
              <a:rPr lang="en-US" altLang="zh-CN" sz="2800" baseline="-25000" dirty="0" smtClean="0"/>
              <a:t>0</a:t>
            </a:r>
          </a:p>
          <a:p>
            <a:pPr lvl="1"/>
            <a:r>
              <a:rPr lang="en-US" altLang="zh-CN" dirty="0" smtClean="0"/>
              <a:t>(example: based on statistics of evaluation function)</a:t>
            </a:r>
          </a:p>
          <a:p>
            <a:pPr lvl="1"/>
            <a:endParaRPr lang="en-US" altLang="zh-CN" dirty="0" smtClean="0"/>
          </a:p>
          <a:p>
            <a:r>
              <a:rPr lang="en-US" altLang="zh-CN" dirty="0" smtClean="0"/>
              <a:t>cooling schedule— how to change temperature over </a:t>
            </a:r>
            <a:r>
              <a:rPr lang="en-US" altLang="zh-CN" dirty="0" smtClean="0"/>
              <a:t>time</a:t>
            </a:r>
          </a:p>
          <a:p>
            <a:pPr marL="428625" lvl="2" indent="-257175">
              <a:spcBef>
                <a:spcPts val="563"/>
              </a:spcBef>
            </a:pPr>
            <a:r>
              <a:rPr lang="en-US" altLang="zh-CN" dirty="0"/>
              <a:t>(example: geometric cooling, T</a:t>
            </a:r>
            <a:r>
              <a:rPr lang="en-US" altLang="zh-CN" baseline="-25000" dirty="0"/>
              <a:t>n+1</a:t>
            </a:r>
            <a:r>
              <a:rPr lang="en-US" altLang="zh-CN" dirty="0"/>
              <a:t> = a· </a:t>
            </a:r>
            <a:r>
              <a:rPr lang="en-US" altLang="zh-CN" dirty="0" err="1"/>
              <a:t>T</a:t>
            </a:r>
            <a:r>
              <a:rPr lang="en-US" altLang="zh-CN" baseline="-25000" dirty="0" err="1"/>
              <a:t>n</a:t>
            </a:r>
            <a:r>
              <a:rPr lang="en-US" altLang="zh-CN" dirty="0"/>
              <a:t>, n = 0, 1, . . .)</a:t>
            </a:r>
          </a:p>
          <a:p>
            <a:pPr marL="0" indent="0">
              <a:buNone/>
            </a:pPr>
            <a:endParaRPr lang="en-US" altLang="zh-CN" dirty="0" smtClean="0"/>
          </a:p>
          <a:p>
            <a:pPr lvl="1"/>
            <a:endParaRPr lang="en-US" altLang="zh-CN" dirty="0" smtClean="0"/>
          </a:p>
          <a:p>
            <a:r>
              <a:rPr lang="en-US" altLang="zh-CN" dirty="0" smtClean="0"/>
              <a:t>number of iterations at each temperature</a:t>
            </a:r>
          </a:p>
          <a:p>
            <a:pPr lvl="1"/>
            <a:r>
              <a:rPr lang="en-US" altLang="zh-CN" dirty="0" smtClean="0"/>
              <a:t>(example: </a:t>
            </a:r>
            <a:r>
              <a:rPr lang="en-US" altLang="zh-CN" dirty="0" smtClean="0"/>
              <a:t>linear to</a:t>
            </a:r>
            <a:r>
              <a:rPr lang="en-US" altLang="zh-CN" dirty="0" smtClean="0"/>
              <a:t> </a:t>
            </a:r>
            <a:r>
              <a:rPr lang="en-US" altLang="zh-CN" dirty="0" smtClean="0"/>
              <a:t>the neighbourhood size)</a:t>
            </a:r>
          </a:p>
          <a:p>
            <a:pPr lvl="1"/>
            <a:endParaRPr lang="en-US" altLang="zh-CN" dirty="0" smtClean="0"/>
          </a:p>
          <a:p>
            <a:r>
              <a:rPr lang="en-US" altLang="zh-CN" dirty="0" smtClean="0"/>
              <a:t>stopping criterion</a:t>
            </a:r>
          </a:p>
          <a:p>
            <a:pPr lvl="1"/>
            <a:r>
              <a:rPr lang="en-US" altLang="zh-CN" dirty="0" smtClean="0"/>
              <a:t>(example: no improved solution found for a number of temperature values; time limit.)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397607"/>
            <a:ext cx="7128792" cy="5346594"/>
          </a:xfrm>
        </p:spPr>
      </p:pic>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45</a:t>
            </a:fld>
            <a:endParaRPr lang="zh-CN" altLang="en-US">
              <a:solidFill>
                <a:prstClr val="black">
                  <a:tint val="75000"/>
                </a:prstClr>
              </a:solidFill>
            </a:endParaRPr>
          </a:p>
        </p:txBody>
      </p:sp>
    </p:spTree>
    <p:extLst>
      <p:ext uri="{BB962C8B-B14F-4D97-AF65-F5344CB8AC3E}">
        <p14:creationId xmlns:p14="http://schemas.microsoft.com/office/powerpoint/2010/main" val="106761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034" y="142852"/>
            <a:ext cx="8229600" cy="1143000"/>
          </a:xfrm>
        </p:spPr>
        <p:txBody>
          <a:bodyPr>
            <a:normAutofit/>
          </a:bodyPr>
          <a:lstStyle/>
          <a:p>
            <a:r>
              <a:rPr lang="en-US" altLang="zh-CN" dirty="0" smtClean="0"/>
              <a:t>Hybrid SLS Methods</a:t>
            </a:r>
            <a:endParaRPr lang="zh-CN" altLang="en-US" dirty="0"/>
          </a:p>
        </p:txBody>
      </p:sp>
      <p:sp>
        <p:nvSpPr>
          <p:cNvPr id="3" name="内容占位符 2"/>
          <p:cNvSpPr>
            <a:spLocks noGrp="1"/>
          </p:cNvSpPr>
          <p:nvPr>
            <p:ph idx="1"/>
          </p:nvPr>
        </p:nvSpPr>
        <p:spPr/>
        <p:txBody>
          <a:bodyPr/>
          <a:lstStyle/>
          <a:p>
            <a:r>
              <a:rPr lang="en-US" altLang="zh-CN" b="1" dirty="0" smtClean="0"/>
              <a:t>Hybrid SLS Methods</a:t>
            </a:r>
          </a:p>
          <a:p>
            <a:pPr lvl="1"/>
            <a:r>
              <a:rPr lang="en-US" altLang="zh-CN" dirty="0" smtClean="0"/>
              <a:t>Iterated Local Search</a:t>
            </a:r>
          </a:p>
          <a:p>
            <a:pPr lvl="1"/>
            <a:r>
              <a:rPr lang="en-US" altLang="zh-CN" dirty="0" smtClean="0"/>
              <a:t>Greedy Randomized Adaptive Search</a:t>
            </a: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186766" cy="4929222"/>
          </a:xfrm>
        </p:spPr>
        <p:txBody>
          <a:bodyPr>
            <a:normAutofit/>
          </a:bodyPr>
          <a:lstStyle/>
          <a:p>
            <a:pPr>
              <a:buNone/>
            </a:pPr>
            <a:r>
              <a:rPr lang="en-US" altLang="zh-CN" b="1" dirty="0" smtClean="0">
                <a:solidFill>
                  <a:srgbClr val="FF0000"/>
                </a:solidFill>
              </a:rPr>
              <a:t>Note: </a:t>
            </a:r>
            <a:r>
              <a:rPr lang="en-US" altLang="zh-CN" i="1" dirty="0" smtClean="0"/>
              <a:t>Many of the best-performing SLS algorithms</a:t>
            </a:r>
          </a:p>
          <a:p>
            <a:pPr>
              <a:buNone/>
            </a:pPr>
            <a:r>
              <a:rPr lang="en-US" altLang="zh-CN" i="1" dirty="0" smtClean="0"/>
              <a:t> are combinations of various simple local search</a:t>
            </a:r>
          </a:p>
          <a:p>
            <a:pPr>
              <a:buNone/>
            </a:pPr>
            <a:r>
              <a:rPr lang="en-US" altLang="zh-CN" i="1" dirty="0" smtClean="0"/>
              <a:t> strategies.</a:t>
            </a:r>
          </a:p>
          <a:p>
            <a:pPr>
              <a:buNone/>
            </a:pPr>
            <a:endParaRPr lang="en-US" altLang="zh-CN" i="1" dirty="0" smtClean="0"/>
          </a:p>
          <a:p>
            <a:pPr>
              <a:buNone/>
            </a:pPr>
            <a:r>
              <a:rPr lang="en-US" altLang="zh-CN" dirty="0" smtClean="0">
                <a:solidFill>
                  <a:srgbClr val="3333CC"/>
                </a:solidFill>
              </a:rPr>
              <a:t>Simple examples:</a:t>
            </a:r>
          </a:p>
          <a:p>
            <a:r>
              <a:rPr lang="en-US" altLang="zh-CN" dirty="0" smtClean="0"/>
              <a:t>Commonly used restart mechanisms can be seen as hybridizations with Uninformed Random Picking</a:t>
            </a:r>
          </a:p>
          <a:p>
            <a:r>
              <a:rPr lang="en-US" altLang="zh-CN" dirty="0" smtClean="0"/>
              <a:t>Iterative Improvement + Uninformed Random Walk = Randomized Iterative Improvement</a:t>
            </a:r>
          </a:p>
          <a:p>
            <a:endParaRPr lang="en-US" altLang="zh-CN" i="1" dirty="0" smtClean="0"/>
          </a:p>
          <a:p>
            <a:pPr>
              <a:buNone/>
            </a:pPr>
            <a:r>
              <a:rPr lang="en-US" altLang="zh-CN" dirty="0" smtClean="0"/>
              <a:t>conceptual separation of simple search </a:t>
            </a:r>
          </a:p>
          <a:p>
            <a:pPr>
              <a:buNone/>
            </a:pPr>
            <a:r>
              <a:rPr lang="en-US" altLang="zh-CN" dirty="0" smtClean="0"/>
              <a:t>strategies and (higher-level) search control</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solidFill>
                  <a:srgbClr val="3333CC"/>
                </a:solidFill>
              </a:rPr>
              <a:t>Iterated Local Search</a:t>
            </a:r>
          </a:p>
          <a:p>
            <a:r>
              <a:rPr lang="en-US" altLang="zh-CN" dirty="0" smtClean="0"/>
              <a:t>Key Idea: Use two types of search steps:</a:t>
            </a:r>
          </a:p>
          <a:p>
            <a:pPr lvl="1"/>
            <a:r>
              <a:rPr lang="en-US" altLang="zh-CN" dirty="0" smtClean="0"/>
              <a:t>subsidiary local search steps for reaching local optima as efficiently as possible (intensification)</a:t>
            </a:r>
          </a:p>
          <a:p>
            <a:pPr lvl="1"/>
            <a:r>
              <a:rPr lang="en-US" altLang="zh-CN" dirty="0" smtClean="0"/>
              <a:t>perturbation steps for effectively escaping from local optima (diversification).</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229600" cy="1143000"/>
          </a:xfrm>
        </p:spPr>
        <p:txBody>
          <a:bodyPr>
            <a:normAutofit/>
          </a:bodyPr>
          <a:lstStyle/>
          <a:p>
            <a:r>
              <a:rPr lang="en-US" altLang="zh-CN" dirty="0" smtClean="0"/>
              <a:t>Iterated Local Search for SAT</a:t>
            </a:r>
          </a:p>
        </p:txBody>
      </p:sp>
      <p:sp>
        <p:nvSpPr>
          <p:cNvPr id="3" name="内容占位符 2"/>
          <p:cNvSpPr>
            <a:spLocks noGrp="1"/>
          </p:cNvSpPr>
          <p:nvPr>
            <p:ph idx="1"/>
          </p:nvPr>
        </p:nvSpPr>
        <p:spPr/>
        <p:txBody>
          <a:bodyPr/>
          <a:lstStyle/>
          <a:p>
            <a:r>
              <a:rPr lang="en-US" altLang="zh-CN" dirty="0" smtClean="0">
                <a:sym typeface="+mn-ea"/>
              </a:rPr>
              <a:t>S := a random complete assignment</a:t>
            </a:r>
            <a:r>
              <a:rPr lang="en-US" altLang="zh-CN"/>
              <a:t>;</a:t>
            </a:r>
          </a:p>
          <a:p>
            <a:r>
              <a:rPr lang="en-US" altLang="zh-CN"/>
              <a:t>while (</a:t>
            </a:r>
            <a:r>
              <a:rPr lang="en-US" altLang="zh-CN" i="1"/>
              <a:t>!termination condition</a:t>
            </a:r>
            <a:r>
              <a:rPr lang="en-US" altLang="zh-CN"/>
              <a:t>)</a:t>
            </a:r>
          </a:p>
          <a:p>
            <a:pPr lvl="1"/>
            <a:r>
              <a:rPr lang="en-US" altLang="zh-CN" sz="2800"/>
              <a:t>if (exsit variables with positive score)</a:t>
            </a:r>
          </a:p>
          <a:p>
            <a:pPr lvl="2"/>
            <a:r>
              <a:rPr lang="en-US" altLang="zh-CN" sz="2800"/>
              <a:t>x:= a variable with positive score;</a:t>
            </a:r>
          </a:p>
          <a:p>
            <a:pPr lvl="2"/>
            <a:r>
              <a:rPr lang="en-US" altLang="zh-CN" sz="2800"/>
              <a:t>S := S with x flipped.</a:t>
            </a:r>
          </a:p>
          <a:p>
            <a:pPr lvl="1" algn="l"/>
            <a:r>
              <a:rPr lang="en-US" altLang="zh-CN" sz="2800">
                <a:sym typeface="+mn-ea"/>
              </a:rPr>
              <a:t>else</a:t>
            </a:r>
            <a:endParaRPr lang="en-US" altLang="zh-CN" sz="2800"/>
          </a:p>
          <a:p>
            <a:pPr lvl="2" indent="-285750" algn="l"/>
            <a:r>
              <a:rPr lang="en-US" altLang="zh-CN" sz="2800">
                <a:sym typeface="+mn-ea"/>
              </a:rPr>
              <a:t>make changes on S randomly.</a:t>
            </a:r>
            <a:endParaRPr lang="en-US" altLang="zh-CN" sz="3265"/>
          </a:p>
          <a:p>
            <a:pPr lvl="1"/>
            <a:endParaRPr lang="en-US" altLang="zh-CN" sz="3265"/>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Heuristic? </a:t>
            </a:r>
            <a:endParaRPr lang="zh-CN" altLang="en-US" dirty="0"/>
          </a:p>
        </p:txBody>
      </p:sp>
      <p:sp>
        <p:nvSpPr>
          <p:cNvPr id="3" name="内容占位符 2"/>
          <p:cNvSpPr>
            <a:spLocks noGrp="1"/>
          </p:cNvSpPr>
          <p:nvPr>
            <p:ph idx="1"/>
          </p:nvPr>
        </p:nvSpPr>
        <p:spPr/>
        <p:txBody>
          <a:bodyPr>
            <a:normAutofit/>
          </a:bodyPr>
          <a:lstStyle/>
          <a:p>
            <a:r>
              <a:rPr lang="en-US" altLang="zh-CN" dirty="0" smtClean="0"/>
              <a:t>“In fact</a:t>
            </a:r>
            <a:r>
              <a:rPr lang="en-US" altLang="zh-CN" dirty="0"/>
              <a:t>, if the algorithm is complicated enough, proving things about it (i.e., whether or not </a:t>
            </a:r>
            <a:r>
              <a:rPr lang="en-US" altLang="zh-CN" dirty="0" smtClean="0"/>
              <a:t>it works</a:t>
            </a:r>
            <a:r>
              <a:rPr lang="en-US" altLang="zh-CN" dirty="0"/>
              <a:t>) becomes very </a:t>
            </a:r>
            <a:r>
              <a:rPr lang="en-US" altLang="zh-CN" dirty="0" smtClean="0"/>
              <a:t>difficult </a:t>
            </a:r>
            <a:r>
              <a:rPr lang="en-US" altLang="zh-CN" dirty="0"/>
              <a:t>for even the best experts. Thus not all algorithms that </a:t>
            </a:r>
            <a:r>
              <a:rPr lang="en-US" altLang="zh-CN" dirty="0" smtClean="0"/>
              <a:t>have been </a:t>
            </a:r>
            <a:r>
              <a:rPr lang="en-US" altLang="zh-CN" dirty="0"/>
              <a:t>designed have been analyzed. The algorithms we study today are called </a:t>
            </a:r>
            <a:r>
              <a:rPr lang="en-US" altLang="zh-CN" dirty="0" smtClean="0"/>
              <a:t>heuristics: </a:t>
            </a:r>
            <a:r>
              <a:rPr lang="en-US" altLang="zh-CN" dirty="0" smtClean="0">
                <a:solidFill>
                  <a:srgbClr val="FF0000"/>
                </a:solidFill>
              </a:rPr>
              <a:t>for </a:t>
            </a:r>
            <a:r>
              <a:rPr lang="en-US" altLang="zh-CN" dirty="0">
                <a:solidFill>
                  <a:srgbClr val="FF0000"/>
                </a:solidFill>
              </a:rPr>
              <a:t>most of them we know that they do not work on worst-case instances, but there is </a:t>
            </a:r>
            <a:r>
              <a:rPr lang="en-US" altLang="zh-CN" dirty="0" smtClean="0">
                <a:solidFill>
                  <a:srgbClr val="FF0000"/>
                </a:solidFill>
              </a:rPr>
              <a:t>good evidence </a:t>
            </a:r>
            <a:r>
              <a:rPr lang="en-US" altLang="zh-CN" dirty="0">
                <a:solidFill>
                  <a:srgbClr val="FF0000"/>
                </a:solidFill>
              </a:rPr>
              <a:t>that they work very well on many instances of practical interest. </a:t>
            </a:r>
            <a:r>
              <a:rPr lang="en-US" altLang="zh-CN" dirty="0"/>
              <a:t>Explaining </a:t>
            </a:r>
            <a:r>
              <a:rPr lang="en-US" altLang="zh-CN" dirty="0" smtClean="0"/>
              <a:t>this discrepancy </a:t>
            </a:r>
            <a:r>
              <a:rPr lang="en-US" altLang="zh-CN" dirty="0"/>
              <a:t>theoretically is an interesting and challenging open problem</a:t>
            </a:r>
            <a:r>
              <a:rPr lang="en-US" altLang="zh-CN" dirty="0" smtClean="0"/>
              <a:t>.”</a:t>
            </a:r>
          </a:p>
          <a:p>
            <a:pPr marL="0" indent="0">
              <a:buNone/>
            </a:pPr>
            <a:r>
              <a:rPr lang="en-US" altLang="zh-CN" dirty="0" smtClean="0"/>
              <a:t>--- </a:t>
            </a:r>
            <a:r>
              <a:rPr lang="en-US" altLang="zh-CN" dirty="0"/>
              <a:t>Sanjeev Arora</a:t>
            </a: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5</a:t>
            </a:fld>
            <a:endParaRPr lang="zh-CN" altLang="en-US">
              <a:solidFill>
                <a:prstClr val="black">
                  <a:tint val="75000"/>
                </a:prstClr>
              </a:solidFill>
            </a:endParaRPr>
          </a:p>
        </p:txBody>
      </p:sp>
    </p:spTree>
    <p:extLst>
      <p:ext uri="{BB962C8B-B14F-4D97-AF65-F5344CB8AC3E}">
        <p14:creationId xmlns:p14="http://schemas.microsoft.com/office/powerpoint/2010/main" val="3556445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LS-Figure.jpg"/>
          <p:cNvPicPr>
            <a:picLocks noGrp="1" noChangeAspect="1"/>
          </p:cNvPicPr>
          <p:nvPr>
            <p:ph idx="1"/>
          </p:nvPr>
        </p:nvPicPr>
        <p:blipFill>
          <a:blip r:embed="rId2"/>
          <a:stretch>
            <a:fillRect/>
          </a:stretch>
        </p:blipFill>
        <p:spPr>
          <a:xfrm>
            <a:off x="2627784" y="3102345"/>
            <a:ext cx="4087356" cy="3037900"/>
          </a:xfrm>
        </p:spPr>
      </p:pic>
      <p:sp>
        <p:nvSpPr>
          <p:cNvPr id="6" name="TextBox 5"/>
          <p:cNvSpPr txBox="1"/>
          <p:nvPr/>
        </p:nvSpPr>
        <p:spPr>
          <a:xfrm>
            <a:off x="1214414" y="6000768"/>
            <a:ext cx="6715172" cy="461665"/>
          </a:xfrm>
          <a:prstGeom prst="rect">
            <a:avLst/>
          </a:prstGeom>
          <a:noFill/>
        </p:spPr>
        <p:txBody>
          <a:bodyPr wrap="square" rtlCol="0">
            <a:spAutoFit/>
          </a:bodyPr>
          <a:lstStyle/>
          <a:p>
            <a:r>
              <a:rPr lang="en-US" altLang="zh-CN" sz="2400" dirty="0" smtClean="0"/>
              <a:t>Pictorial representation of iterated local search.</a:t>
            </a:r>
            <a:endParaRPr lang="zh-CN" altLang="en-US" sz="2400" dirty="0"/>
          </a:p>
        </p:txBody>
      </p:sp>
      <p:sp>
        <p:nvSpPr>
          <p:cNvPr id="8" name="TextBox 7"/>
          <p:cNvSpPr txBox="1"/>
          <p:nvPr/>
        </p:nvSpPr>
        <p:spPr>
          <a:xfrm>
            <a:off x="611560" y="1412776"/>
            <a:ext cx="7715304" cy="1200329"/>
          </a:xfrm>
          <a:prstGeom prst="rect">
            <a:avLst/>
          </a:prstGeom>
          <a:noFill/>
        </p:spPr>
        <p:txBody>
          <a:bodyPr wrap="square" rtlCol="0">
            <a:spAutoFit/>
          </a:bodyPr>
          <a:lstStyle/>
          <a:p>
            <a:pPr>
              <a:buFont typeface="Arial" pitchFamily="34" charset="0"/>
              <a:buChar char="•"/>
            </a:pPr>
            <a:r>
              <a:rPr lang="en-US" altLang="zh-CN" sz="2400" dirty="0" smtClean="0"/>
              <a:t>    Subsidiary local search results in a local minimum.</a:t>
            </a:r>
          </a:p>
          <a:p>
            <a:pPr>
              <a:buFont typeface="Arial" pitchFamily="34" charset="0"/>
              <a:buChar char="•"/>
            </a:pPr>
            <a:r>
              <a:rPr lang="en-US" altLang="zh-CN" sz="2400" dirty="0" smtClean="0"/>
              <a:t>    ILS trajectories can be seen as walks in the space of</a:t>
            </a:r>
          </a:p>
          <a:p>
            <a:r>
              <a:rPr lang="en-US" altLang="zh-CN" sz="2400" dirty="0" smtClean="0"/>
              <a:t>      local minima of the given evaluation function.</a:t>
            </a:r>
            <a:endParaRPr lang="zh-CN" alt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Another trade-off:</a:t>
            </a:r>
          </a:p>
          <a:p>
            <a:r>
              <a:rPr lang="en-US" altLang="zh-CN" sz="2800" dirty="0" smtClean="0"/>
              <a:t>trade off between intensification (greediness) and diversification (perburtation).</a:t>
            </a:r>
          </a:p>
          <a:p>
            <a:r>
              <a:rPr lang="en-US" altLang="zh-CN" sz="2800" dirty="0" smtClean="0">
                <a:sym typeface="+mn-ea"/>
              </a:rPr>
              <a:t>what if the search is too intensified? </a:t>
            </a:r>
            <a:r>
              <a:rPr lang="en-US" altLang="zh-CN" sz="2800" dirty="0" smtClean="0"/>
              <a:t> </a:t>
            </a:r>
          </a:p>
          <a:p>
            <a:pPr marL="457200" lvl="1" indent="0">
              <a:buNone/>
            </a:pPr>
            <a:endParaRPr lang="en-US" altLang="zh-CN" sz="2450" dirty="0" smtClean="0"/>
          </a:p>
          <a:p>
            <a:r>
              <a:rPr lang="en-US" altLang="zh-CN" sz="2800" dirty="0" smtClean="0">
                <a:sym typeface="+mn-ea"/>
              </a:rPr>
              <a:t>what if the search is too diversified? </a:t>
            </a:r>
            <a:r>
              <a:rPr lang="en-US" altLang="zh-CN" sz="2800" dirty="0" smtClean="0"/>
              <a:t> </a:t>
            </a:r>
          </a:p>
          <a:p>
            <a:pPr marL="457200" lvl="1" indent="0">
              <a:buNone/>
            </a:pPr>
            <a:endParaRPr lang="en-US" altLang="zh-CN" sz="2450" dirty="0" smtClean="0"/>
          </a:p>
          <a:p>
            <a:endParaRPr lang="en-US" altLang="zh-CN" dirty="0" smtClean="0"/>
          </a:p>
          <a:p>
            <a:pPr>
              <a:buNone/>
            </a:pPr>
            <a:endParaRPr lang="en-US" altLang="zh-CN" dirty="0" smtClean="0">
              <a:solidFill>
                <a:srgbClr val="3333CC"/>
              </a:solidFill>
            </a:endParaRPr>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142852"/>
            <a:ext cx="8229600" cy="1143000"/>
          </a:xfrm>
        </p:spPr>
        <p:txBody>
          <a:bodyPr>
            <a:normAutofit/>
          </a:bodyPr>
          <a:lstStyle/>
          <a:p>
            <a:r>
              <a:rPr lang="en-US" altLang="zh-CN" dirty="0" smtClean="0"/>
              <a:t>Trade-off in Local Search</a:t>
            </a:r>
          </a:p>
        </p:txBody>
      </p:sp>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Another trade-off:</a:t>
            </a:r>
          </a:p>
          <a:p>
            <a:r>
              <a:rPr lang="en-US" altLang="zh-CN" sz="2800" dirty="0" smtClean="0"/>
              <a:t>trade off between intensification (greediness) and diversification (perburtation).</a:t>
            </a:r>
          </a:p>
          <a:p>
            <a:r>
              <a:rPr lang="en-US" altLang="zh-CN" sz="2800" dirty="0" smtClean="0">
                <a:sym typeface="+mn-ea"/>
              </a:rPr>
              <a:t>what if the search is too intensified? </a:t>
            </a:r>
            <a:r>
              <a:rPr lang="en-US" altLang="zh-CN" sz="2800" dirty="0" smtClean="0"/>
              <a:t> </a:t>
            </a:r>
          </a:p>
          <a:p>
            <a:pPr lvl="1"/>
            <a:r>
              <a:rPr lang="en-US" altLang="zh-CN" sz="2450" dirty="0" smtClean="0">
                <a:solidFill>
                  <a:srgbClr val="3333CC"/>
                </a:solidFill>
              </a:rPr>
              <a:t>easily get trapped in local optimum</a:t>
            </a:r>
          </a:p>
          <a:p>
            <a:r>
              <a:rPr lang="en-US" altLang="zh-CN" sz="2800" dirty="0" smtClean="0">
                <a:sym typeface="+mn-ea"/>
              </a:rPr>
              <a:t>what if the search is too diversified? </a:t>
            </a:r>
            <a:r>
              <a:rPr lang="en-US" altLang="zh-CN" sz="2800" dirty="0" smtClean="0"/>
              <a:t> </a:t>
            </a:r>
          </a:p>
          <a:p>
            <a:pPr lvl="1"/>
            <a:r>
              <a:rPr lang="en-US" altLang="zh-CN" sz="2450" dirty="0" smtClean="0">
                <a:solidFill>
                  <a:srgbClr val="3333CC"/>
                </a:solidFill>
              </a:rPr>
              <a:t>too much guess, could not get to good local optimum</a:t>
            </a:r>
          </a:p>
          <a:p>
            <a:endParaRPr lang="en-US" altLang="zh-CN" dirty="0" smtClean="0"/>
          </a:p>
          <a:p>
            <a:pPr>
              <a:buNone/>
            </a:pPr>
            <a:r>
              <a:rPr lang="en-US" altLang="zh-CN" dirty="0" smtClean="0">
                <a:solidFill>
                  <a:srgbClr val="3333CC"/>
                </a:solidFill>
              </a:rPr>
              <a:t>This is an important trade-off in local search</a:t>
            </a:r>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42900" lvl="1" indent="-342900"/>
            <a:r>
              <a:rPr lang="en-US" altLang="zh-CN" sz="2475" kern="1200" dirty="0">
                <a:solidFill>
                  <a:schemeClr val="tx1"/>
                </a:solidFill>
                <a:latin typeface="Constantia" panose="02030602050306030303" pitchFamily="18" charset="0"/>
                <a:ea typeface="+mj-ea"/>
                <a:cs typeface="+mj-cs"/>
              </a:rPr>
              <a:t>Greedy Randomized Adaptive </a:t>
            </a:r>
            <a:r>
              <a:rPr lang="en-US" altLang="zh-CN" sz="2475" kern="1200" dirty="0" smtClean="0">
                <a:solidFill>
                  <a:schemeClr val="tx1"/>
                </a:solidFill>
                <a:latin typeface="Constantia" panose="02030602050306030303" pitchFamily="18" charset="0"/>
                <a:ea typeface="+mj-ea"/>
                <a:cs typeface="+mj-cs"/>
              </a:rPr>
              <a:t>Search (GRASP)</a:t>
            </a:r>
            <a:endParaRPr lang="en-US" altLang="zh-CN" sz="2475" kern="1200" dirty="0">
              <a:solidFill>
                <a:schemeClr val="tx1"/>
              </a:solidFill>
              <a:latin typeface="Constantia" panose="02030602050306030303" pitchFamily="18" charset="0"/>
              <a:ea typeface="+mj-ea"/>
              <a:cs typeface="+mj-cs"/>
            </a:endParaRPr>
          </a:p>
        </p:txBody>
      </p:sp>
      <p:sp>
        <p:nvSpPr>
          <p:cNvPr id="3" name="内容占位符 2"/>
          <p:cNvSpPr>
            <a:spLocks noGrp="1"/>
          </p:cNvSpPr>
          <p:nvPr>
            <p:ph idx="1"/>
          </p:nvPr>
        </p:nvSpPr>
        <p:spPr/>
        <p:txBody>
          <a:bodyPr>
            <a:normAutofit/>
          </a:bodyPr>
          <a:lstStyle/>
          <a:p>
            <a:r>
              <a:rPr lang="en-US" altLang="zh-CN" dirty="0" smtClean="0"/>
              <a:t>Key </a:t>
            </a:r>
            <a:r>
              <a:rPr lang="en-US" altLang="zh-CN" dirty="0" smtClean="0"/>
              <a:t>Ideas:</a:t>
            </a:r>
          </a:p>
          <a:p>
            <a:pPr lvl="1"/>
            <a:r>
              <a:rPr lang="en-US" altLang="zh-CN" dirty="0" smtClean="0"/>
              <a:t>Greedy construction </a:t>
            </a:r>
            <a:r>
              <a:rPr lang="en-US" altLang="zh-CN" dirty="0" smtClean="0"/>
              <a:t> </a:t>
            </a:r>
            <a:r>
              <a:rPr lang="en-US" altLang="zh-CN" dirty="0" smtClean="0"/>
              <a:t>finds high-quality solutions, and then apply local search.</a:t>
            </a:r>
          </a:p>
          <a:p>
            <a:pPr lvl="1"/>
            <a:r>
              <a:rPr lang="en-US" altLang="zh-CN" dirty="0" smtClean="0"/>
              <a:t>Unfortunately, greedy </a:t>
            </a:r>
            <a:r>
              <a:rPr lang="en-US" altLang="zh-CN" dirty="0" smtClean="0"/>
              <a:t>construction </a:t>
            </a:r>
            <a:r>
              <a:rPr lang="en-US" altLang="zh-CN" dirty="0" smtClean="0"/>
              <a:t>only generates a very limited number of different candidate </a:t>
            </a:r>
            <a:r>
              <a:rPr lang="en-US" altLang="zh-CN" dirty="0" smtClean="0"/>
              <a:t>solutions (as the greedy strategy is fixed to some extent).</a:t>
            </a:r>
            <a:endParaRPr lang="en-US" altLang="zh-CN" dirty="0" smtClean="0"/>
          </a:p>
          <a:p>
            <a:pPr lvl="1"/>
            <a:endParaRPr lang="en-US" altLang="zh-CN" dirty="0" smtClean="0"/>
          </a:p>
          <a:p>
            <a:pPr>
              <a:buNone/>
            </a:pPr>
            <a:r>
              <a:rPr lang="en-US" altLang="zh-CN" dirty="0" smtClean="0">
                <a:sym typeface="Wingdings" pitchFamily="2" charset="2"/>
              </a:rPr>
              <a:t>  GRASP </a:t>
            </a:r>
            <a:r>
              <a:rPr lang="en-US" altLang="zh-CN" dirty="0" smtClean="0"/>
              <a:t>try to avoid this disadvantage by randomizing the construction method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p:txBody>
      </p:sp>
      <p:pic>
        <p:nvPicPr>
          <p:cNvPr id="5" name="图片 4" descr="GRASP.jpg"/>
          <p:cNvPicPr>
            <a:picLocks noChangeAspect="1"/>
          </p:cNvPicPr>
          <p:nvPr/>
        </p:nvPicPr>
        <p:blipFill>
          <a:blip r:embed="rId2"/>
          <a:stretch>
            <a:fillRect/>
          </a:stretch>
        </p:blipFill>
        <p:spPr>
          <a:xfrm>
            <a:off x="559363" y="2060848"/>
            <a:ext cx="8134350" cy="1971675"/>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230934"/>
          </a:xfrm>
        </p:spPr>
        <p:txBody>
          <a:bodyPr>
            <a:normAutofit/>
          </a:bodyPr>
          <a:lstStyle/>
          <a:p>
            <a:pPr>
              <a:buNone/>
            </a:pPr>
            <a:r>
              <a:rPr lang="en-US" altLang="zh-CN" dirty="0" smtClean="0">
                <a:solidFill>
                  <a:srgbClr val="3333CC"/>
                </a:solidFill>
              </a:rPr>
              <a:t>Restricted candidate lists (RCLs)</a:t>
            </a:r>
          </a:p>
          <a:p>
            <a:endParaRPr lang="en-US" altLang="zh-CN" dirty="0" smtClean="0"/>
          </a:p>
          <a:p>
            <a:r>
              <a:rPr lang="en-US" altLang="zh-CN" dirty="0" smtClean="0"/>
              <a:t>Each step of constructive search adds a solution component selected uniformly at random from a </a:t>
            </a:r>
            <a:r>
              <a:rPr lang="en-US" altLang="zh-CN" dirty="0" smtClean="0">
                <a:solidFill>
                  <a:srgbClr val="3333CC"/>
                </a:solidFill>
              </a:rPr>
              <a:t>restricted candidate list(RCL).</a:t>
            </a:r>
          </a:p>
          <a:p>
            <a:endParaRPr lang="en-US" altLang="zh-CN" dirty="0" smtClean="0"/>
          </a:p>
          <a:p>
            <a:r>
              <a:rPr lang="en-US" altLang="zh-CN" dirty="0" smtClean="0"/>
              <a:t>RCLs are constructed in each step using a heuristic function h.</a:t>
            </a:r>
          </a:p>
          <a:p>
            <a:endParaRPr lang="en-US" altLang="zh-CN" dirty="0" smtClean="0"/>
          </a:p>
          <a:p>
            <a:r>
              <a:rPr lang="en-US" altLang="zh-CN" dirty="0" smtClean="0"/>
              <a:t>RCLs based on </a:t>
            </a:r>
            <a:r>
              <a:rPr lang="en-US" altLang="zh-CN" dirty="0" smtClean="0">
                <a:solidFill>
                  <a:srgbClr val="3333CC"/>
                </a:solidFill>
              </a:rPr>
              <a:t>cardinality restriction </a:t>
            </a:r>
            <a:r>
              <a:rPr lang="en-US" altLang="zh-CN" dirty="0" smtClean="0"/>
              <a:t>comprise the k best-ranked solution components. (k is a parameter of the algorithm.)</a:t>
            </a:r>
          </a:p>
          <a:p>
            <a:pPr>
              <a:buNone/>
            </a:pPr>
            <a:endParaRPr lang="en-US" altLang="zh-CN" sz="34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214974"/>
          </a:xfrm>
        </p:spPr>
        <p:txBody>
          <a:bodyPr>
            <a:normAutofit/>
          </a:bodyPr>
          <a:lstStyle/>
          <a:p>
            <a:r>
              <a:rPr lang="en-US" altLang="zh-CN" dirty="0" smtClean="0"/>
              <a:t>Subsidiary construction:</a:t>
            </a:r>
            <a:endParaRPr lang="en-US" altLang="zh-CN" dirty="0" smtClean="0"/>
          </a:p>
          <a:p>
            <a:pPr lvl="1"/>
            <a:r>
              <a:rPr lang="en-US" altLang="zh-CN" dirty="0" smtClean="0"/>
              <a:t>start from empty variable assignment</a:t>
            </a:r>
          </a:p>
          <a:p>
            <a:pPr lvl="1"/>
            <a:r>
              <a:rPr lang="en-US" altLang="zh-CN" dirty="0" smtClean="0"/>
              <a:t>in each step, assign a currently unassigned variable</a:t>
            </a:r>
          </a:p>
          <a:p>
            <a:pPr lvl="1"/>
            <a:r>
              <a:rPr lang="en-US" altLang="zh-CN" dirty="0" smtClean="0"/>
              <a:t>heuristic function h(</a:t>
            </a:r>
            <a:r>
              <a:rPr lang="en-US" altLang="zh-CN" dirty="0" err="1" smtClean="0"/>
              <a:t>i</a:t>
            </a:r>
            <a:r>
              <a:rPr lang="en-US" altLang="zh-CN" dirty="0" smtClean="0"/>
              <a:t> , v) := number of clauses that become satisfied by assigning x</a:t>
            </a:r>
            <a:r>
              <a:rPr lang="en-US" altLang="zh-CN" baseline="-25000" dirty="0" smtClean="0"/>
              <a:t>i </a:t>
            </a:r>
            <a:r>
              <a:rPr lang="en-US" altLang="zh-CN" dirty="0" smtClean="0"/>
              <a:t>:= v</a:t>
            </a:r>
          </a:p>
          <a:p>
            <a:pPr lvl="1"/>
            <a:r>
              <a:rPr lang="en-US" altLang="zh-CN" dirty="0" smtClean="0"/>
              <a:t>RCLs based on cardinality restriction (contain fixed number k of atomic assignments with largest heuristic values)</a:t>
            </a:r>
          </a:p>
          <a:p>
            <a:endParaRPr lang="en-US" altLang="zh-CN" dirty="0" smtClean="0"/>
          </a:p>
          <a:p>
            <a:r>
              <a:rPr lang="en-US" altLang="zh-CN" dirty="0" smtClean="0"/>
              <a:t>Subsidiary local search:</a:t>
            </a:r>
          </a:p>
          <a:p>
            <a:pPr lvl="1"/>
            <a:r>
              <a:rPr lang="en-US" altLang="zh-CN" dirty="0" smtClean="0"/>
              <a:t>iterative best improvement using 1-flip neighbourhood</a:t>
            </a:r>
          </a:p>
          <a:p>
            <a:pPr lvl="1"/>
            <a:r>
              <a:rPr lang="en-US" altLang="zh-CN" dirty="0" smtClean="0"/>
              <a:t>terminates when model has been found or given number of steps has been exceeded</a:t>
            </a:r>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GRASP for SAT</a:t>
            </a:r>
            <a:endParaRPr lang="en-US" altLang="zh-CN"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00034" y="142852"/>
            <a:ext cx="8229600" cy="1143000"/>
          </a:xfrm>
        </p:spPr>
        <p:txBody>
          <a:bodyPr>
            <a:normAutofit/>
          </a:bodyPr>
          <a:lstStyle/>
          <a:p>
            <a:r>
              <a:rPr lang="en-US" altLang="zh-CN" dirty="0" smtClean="0"/>
              <a:t>Population based SLS Methods</a:t>
            </a:r>
            <a:endParaRPr lang="zh-CN" altLang="en-US" dirty="0"/>
          </a:p>
        </p:txBody>
      </p:sp>
      <p:sp>
        <p:nvSpPr>
          <p:cNvPr id="3" name="内容占位符 2"/>
          <p:cNvSpPr>
            <a:spLocks noGrp="1"/>
          </p:cNvSpPr>
          <p:nvPr>
            <p:ph idx="1"/>
          </p:nvPr>
        </p:nvSpPr>
        <p:spPr/>
        <p:txBody>
          <a:bodyPr/>
          <a:lstStyle/>
          <a:p>
            <a:r>
              <a:rPr lang="en-US" altLang="zh-CN" dirty="0" smtClean="0">
                <a:sym typeface="+mn-ea"/>
              </a:rPr>
              <a:t>SLS methods discussed so far manipulate one candidate solution of given problem instance in each search step.</a:t>
            </a:r>
            <a:endParaRPr lang="en-US" altLang="zh-CN" dirty="0" smtClean="0"/>
          </a:p>
          <a:p>
            <a:r>
              <a:rPr lang="en-US" altLang="zh-CN" dirty="0" smtClean="0">
                <a:sym typeface="+mn-ea"/>
              </a:rPr>
              <a:t>Straightforward extension: Use population (i.e., set) of candidate solutions instead.</a:t>
            </a:r>
            <a:endParaRPr lang="zh-CN" altLang="en-US" dirty="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buFont typeface="Arial" pitchFamily="34" charset="0"/>
              <a:buChar char="•"/>
            </a:pPr>
            <a:r>
              <a:rPr lang="en-US" altLang="zh-CN" sz="3200" dirty="0" smtClean="0"/>
              <a:t>Population-based SLS Methods</a:t>
            </a:r>
          </a:p>
          <a:p>
            <a:pPr lvl="1"/>
            <a:r>
              <a:rPr lang="en-US" altLang="zh-CN" dirty="0" smtClean="0"/>
              <a:t>Evolutionary Algorithms</a:t>
            </a:r>
          </a:p>
          <a:p>
            <a:pPr lvl="1"/>
            <a:r>
              <a:rPr lang="en-US" altLang="zh-CN" dirty="0" smtClean="0"/>
              <a:t>Ant Colony Optimization</a:t>
            </a: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768865"/>
          </a:xfrm>
        </p:spPr>
        <p:txBody>
          <a:bodyPr>
            <a:normAutofit/>
          </a:bodyPr>
          <a:lstStyle/>
          <a:p>
            <a:pPr>
              <a:buNone/>
            </a:pPr>
            <a:r>
              <a:rPr lang="en-US" altLang="zh-CN" b="1" dirty="0" smtClean="0"/>
              <a:t>Key </a:t>
            </a:r>
            <a:r>
              <a:rPr lang="en-US" altLang="zh-CN" b="1" dirty="0" smtClean="0"/>
              <a:t>idea</a:t>
            </a:r>
            <a:r>
              <a:rPr lang="en-US" altLang="zh-CN" dirty="0" smtClean="0"/>
              <a:t>: Iteratively apply genetic operators </a:t>
            </a:r>
            <a:r>
              <a:rPr lang="en-US" altLang="zh-CN" dirty="0" smtClean="0">
                <a:solidFill>
                  <a:srgbClr val="3333CC"/>
                </a:solidFill>
              </a:rPr>
              <a:t>mutation</a:t>
            </a:r>
            <a:r>
              <a:rPr lang="en-US" altLang="zh-CN" dirty="0" smtClean="0"/>
              <a:t>, </a:t>
            </a:r>
            <a:r>
              <a:rPr lang="en-US" altLang="zh-CN" dirty="0" smtClean="0">
                <a:solidFill>
                  <a:srgbClr val="3333CC"/>
                </a:solidFill>
              </a:rPr>
              <a:t>recombination</a:t>
            </a:r>
            <a:r>
              <a:rPr lang="en-US" altLang="zh-CN" dirty="0" smtClean="0"/>
              <a:t>, </a:t>
            </a:r>
            <a:r>
              <a:rPr lang="en-US" altLang="zh-CN" dirty="0" smtClean="0">
                <a:solidFill>
                  <a:srgbClr val="3333CC"/>
                </a:solidFill>
              </a:rPr>
              <a:t>selection</a:t>
            </a:r>
            <a:r>
              <a:rPr lang="en-US" altLang="zh-CN" dirty="0" smtClean="0"/>
              <a:t> to a population of candidate solutions.</a:t>
            </a:r>
          </a:p>
          <a:p>
            <a:pPr>
              <a:buNone/>
            </a:pPr>
            <a:endParaRPr lang="en-US" altLang="zh-CN" dirty="0" smtClean="0"/>
          </a:p>
          <a:p>
            <a:pPr>
              <a:buNone/>
            </a:pPr>
            <a:r>
              <a:rPr lang="en-US" altLang="zh-CN" b="1" dirty="0" smtClean="0"/>
              <a:t>Inspired by simple model of biological evolution</a:t>
            </a:r>
            <a:r>
              <a:rPr lang="en-US" altLang="zh-CN" dirty="0" smtClean="0"/>
              <a:t>:</a:t>
            </a:r>
          </a:p>
          <a:p>
            <a:r>
              <a:rPr lang="en-US" altLang="zh-CN" dirty="0" smtClean="0"/>
              <a:t>Mutation introduces random variation in the genetic material of individuals.</a:t>
            </a:r>
          </a:p>
          <a:p>
            <a:r>
              <a:rPr lang="en-US" altLang="zh-CN" dirty="0" smtClean="0"/>
              <a:t>Recombination of genetic material during sexual reproduction produces offspring that combines features inherited from both parents.</a:t>
            </a:r>
          </a:p>
          <a:p>
            <a:r>
              <a:rPr lang="en-US" altLang="zh-CN" dirty="0" smtClean="0"/>
              <a:t>Differences in evolutionary fitness lead selection of genetic traits (‘survival of the fittest’).</a:t>
            </a:r>
          </a:p>
          <a:p>
            <a:pPr>
              <a:buNone/>
            </a:pPr>
            <a:endParaRPr lang="en-US" altLang="zh-CN" dirty="0" smtClean="0"/>
          </a:p>
          <a:p>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pPr marL="342900" lvl="1" indent="-342900">
              <a:buNone/>
            </a:pPr>
            <a:r>
              <a:rPr lang="en-US" altLang="zh-CN" sz="3600" dirty="0" smtClean="0">
                <a:solidFill>
                  <a:srgbClr val="3333CC"/>
                </a:solidFill>
              </a:rPr>
              <a:t>Evolutionary Algorithms</a:t>
            </a:r>
            <a:endParaRPr lang="en-US" altLang="zh-CN" sz="3600" dirty="0" smtClean="0">
              <a:solidFill>
                <a:srgbClr val="3333CC"/>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is Heuristic? </a:t>
            </a:r>
            <a:endParaRPr lang="zh-CN" altLang="en-US" dirty="0"/>
          </a:p>
        </p:txBody>
      </p:sp>
      <p:sp>
        <p:nvSpPr>
          <p:cNvPr id="3" name="内容占位符 2"/>
          <p:cNvSpPr>
            <a:spLocks noGrp="1"/>
          </p:cNvSpPr>
          <p:nvPr>
            <p:ph idx="1"/>
          </p:nvPr>
        </p:nvSpPr>
        <p:spPr>
          <a:xfrm>
            <a:off x="457200" y="1600200"/>
            <a:ext cx="8229600" cy="4971415"/>
          </a:xfrm>
        </p:spPr>
        <p:txBody>
          <a:bodyPr>
            <a:noAutofit/>
          </a:bodyPr>
          <a:lstStyle/>
          <a:p>
            <a:pPr marL="0" indent="0">
              <a:buNone/>
            </a:pPr>
            <a:r>
              <a:rPr lang="en-US" altLang="zh-CN" sz="2000" dirty="0" smtClean="0">
                <a:solidFill>
                  <a:schemeClr val="tx1"/>
                </a:solidFill>
                <a:uFillTx/>
              </a:rPr>
              <a:t>Generally speaking, when we talking about heuristic, we would expect it</a:t>
            </a:r>
          </a:p>
          <a:p>
            <a:r>
              <a:rPr lang="en-US" altLang="zh-CN" sz="2000" dirty="0" smtClean="0"/>
              <a:t>No guarantees</a:t>
            </a:r>
          </a:p>
          <a:p>
            <a:r>
              <a:rPr lang="en-US" altLang="zh-CN" sz="2000" dirty="0" smtClean="0"/>
              <a:t>Effective for some cases</a:t>
            </a:r>
          </a:p>
          <a:p>
            <a:endParaRPr lang="en-US" altLang="zh-CN" sz="2000" dirty="0"/>
          </a:p>
          <a:p>
            <a:pPr marL="0" indent="0">
              <a:buNone/>
            </a:pPr>
            <a:r>
              <a:rPr lang="en-US" altLang="zh-CN" sz="2000" dirty="0" smtClean="0"/>
              <a:t>Why use heuristics:</a:t>
            </a:r>
          </a:p>
          <a:p>
            <a:r>
              <a:rPr lang="en-US" altLang="zh-CN" sz="2000" dirty="0" smtClean="0"/>
              <a:t>We don’t have other good </a:t>
            </a:r>
            <a:r>
              <a:rPr lang="en-US" altLang="zh-CN" sz="2000" dirty="0" smtClean="0"/>
              <a:t>choices.</a:t>
            </a:r>
            <a:endParaRPr lang="en-US" altLang="zh-CN" sz="2000" dirty="0" smtClean="0"/>
          </a:p>
          <a:p>
            <a:r>
              <a:rPr lang="en-US" altLang="zh-CN" sz="2000" dirty="0" smtClean="0"/>
              <a:t>In practice, they can have good </a:t>
            </a:r>
            <a:r>
              <a:rPr lang="en-US" altLang="zh-CN" sz="2000" dirty="0" smtClean="0"/>
              <a:t>performance</a:t>
            </a:r>
            <a:endParaRPr lang="en-US" altLang="zh-CN" sz="2000" dirty="0" smtClean="0"/>
          </a:p>
          <a:p>
            <a:endParaRPr lang="en-US" altLang="zh-CN" sz="2000" dirty="0" smtClean="0"/>
          </a:p>
          <a:p>
            <a:pPr marL="0" indent="0">
              <a:buNone/>
            </a:pPr>
            <a:r>
              <a:rPr lang="en-US" altLang="zh-CN" sz="2000" dirty="0" smtClean="0"/>
              <a:t>A popular heuristic method---local search</a:t>
            </a:r>
            <a:endParaRPr lang="en-US" altLang="zh-CN" sz="2000" dirty="0"/>
          </a:p>
          <a:p>
            <a:r>
              <a:rPr lang="en-US" altLang="zh-CN" sz="2000" dirty="0" smtClean="0"/>
              <a:t>Most successful local search algorithms do not have a theoretical guarantee, as </a:t>
            </a:r>
            <a:r>
              <a:rPr lang="en-US" altLang="zh-CN" sz="2000" dirty="0" smtClean="0"/>
              <a:t>the analysis is too difficult. </a:t>
            </a:r>
            <a:r>
              <a:rPr lang="en-US" altLang="zh-CN" sz="2000" dirty="0" smtClean="0">
                <a:sym typeface="Wingdings" panose="05000000000000000000" pitchFamily="2" charset="2"/>
              </a:rPr>
              <a:t> but can be combined with an initial solution with theoretical guarantee.</a:t>
            </a:r>
            <a:endParaRPr lang="en-US" altLang="zh-CN" sz="2000" dirty="0" smtClean="0"/>
          </a:p>
          <a:p>
            <a:r>
              <a:rPr lang="en-US" altLang="zh-CN" sz="2000" dirty="0" smtClean="0"/>
              <a:t>simple </a:t>
            </a:r>
            <a:r>
              <a:rPr lang="en-US" altLang="zh-CN" sz="2000" dirty="0" smtClean="0"/>
              <a:t>local search can be analyzed </a:t>
            </a:r>
            <a:r>
              <a:rPr lang="en-US" altLang="zh-CN" sz="2000" dirty="0" smtClean="0"/>
              <a:t>theoretically</a:t>
            </a:r>
            <a:endParaRPr lang="en-US" altLang="zh-CN" sz="2000" dirty="0" smtClean="0"/>
          </a:p>
          <a:p>
            <a:pPr marL="0" indent="0">
              <a:buNone/>
            </a:pPr>
            <a:endParaRPr lang="en-US" altLang="zh-CN" sz="1600" dirty="0"/>
          </a:p>
          <a:p>
            <a:pPr marL="0" indent="0">
              <a:buNone/>
            </a:pPr>
            <a:endParaRPr lang="en-US" altLang="zh-CN" sz="2000" dirty="0" smtClean="0">
              <a:solidFill>
                <a:schemeClr val="tx1"/>
              </a:solidFill>
              <a:uFillTx/>
            </a:endParaRPr>
          </a:p>
        </p:txBody>
      </p:sp>
    </p:spTree>
    <p:extLst>
      <p:ext uri="{BB962C8B-B14F-4D97-AF65-F5344CB8AC3E}">
        <p14:creationId xmlns:p14="http://schemas.microsoft.com/office/powerpoint/2010/main" val="198290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lstStyle/>
          <a:p>
            <a:pPr>
              <a:buNone/>
            </a:pPr>
            <a:r>
              <a:rPr lang="en-US" altLang="zh-CN" dirty="0" smtClean="0">
                <a:solidFill>
                  <a:srgbClr val="3333CC"/>
                </a:solidFill>
              </a:rPr>
              <a:t>Recombination</a:t>
            </a:r>
          </a:p>
          <a:p>
            <a:endParaRPr lang="zh-CN" altLang="en-US" dirty="0"/>
          </a:p>
        </p:txBody>
      </p:sp>
      <p:pic>
        <p:nvPicPr>
          <p:cNvPr id="4" name="图片 3" descr="recombination.jpg"/>
          <p:cNvPicPr>
            <a:picLocks noChangeAspect="1"/>
          </p:cNvPicPr>
          <p:nvPr/>
        </p:nvPicPr>
        <p:blipFill>
          <a:blip r:embed="rId2"/>
          <a:stretch>
            <a:fillRect/>
          </a:stretch>
        </p:blipFill>
        <p:spPr>
          <a:xfrm>
            <a:off x="642910" y="1785926"/>
            <a:ext cx="7629525" cy="467677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EA.jpg"/>
          <p:cNvPicPr>
            <a:picLocks noGrp="1" noChangeAspect="1"/>
          </p:cNvPicPr>
          <p:nvPr>
            <p:ph idx="1"/>
          </p:nvPr>
        </p:nvPicPr>
        <p:blipFill>
          <a:blip r:embed="rId2"/>
          <a:stretch>
            <a:fillRect/>
          </a:stretch>
        </p:blipFill>
        <p:spPr>
          <a:xfrm>
            <a:off x="1071538" y="1307901"/>
            <a:ext cx="6870006" cy="4857403"/>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Problem: Pure evolutionary algorithms often lack capability of sufficient search intensification.</a:t>
            </a:r>
          </a:p>
          <a:p>
            <a:endParaRPr lang="en-US" altLang="zh-CN" dirty="0" smtClean="0"/>
          </a:p>
          <a:p>
            <a:r>
              <a:rPr lang="en-US" altLang="zh-CN" dirty="0" smtClean="0"/>
              <a:t>Solution: Apply subsidiary local search after initialization, mutation and recombination.</a:t>
            </a:r>
          </a:p>
          <a:p>
            <a:pPr>
              <a:buNone/>
            </a:pPr>
            <a:r>
              <a:rPr lang="en-US" altLang="zh-CN" dirty="0" smtClean="0"/>
              <a:t>    =&gt; </a:t>
            </a:r>
            <a:r>
              <a:rPr lang="en-US" altLang="zh-CN" dirty="0" smtClean="0">
                <a:solidFill>
                  <a:srgbClr val="3333CC"/>
                </a:solidFill>
              </a:rPr>
              <a:t>Memetic Algorithms</a:t>
            </a:r>
            <a:endParaRPr lang="zh-CN" altLang="en-US" dirty="0">
              <a:solidFill>
                <a:srgbClr val="3333CC"/>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Memetic.jpg"/>
          <p:cNvPicPr>
            <a:picLocks noGrp="1" noChangeAspect="1"/>
          </p:cNvPicPr>
          <p:nvPr>
            <p:ph idx="1"/>
          </p:nvPr>
        </p:nvPicPr>
        <p:blipFill>
          <a:blip r:embed="rId2"/>
          <a:stretch>
            <a:fillRect/>
          </a:stretch>
        </p:blipFill>
        <p:spPr>
          <a:xfrm>
            <a:off x="1428750" y="1421606"/>
            <a:ext cx="6191250" cy="4705350"/>
          </a:xfr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normAutofit fontScale="97500"/>
          </a:bodyPr>
          <a:lstStyle/>
          <a:p>
            <a:pPr>
              <a:buNone/>
            </a:pPr>
            <a:endParaRPr lang="en-US" altLang="zh-CN" dirty="0" smtClean="0"/>
          </a:p>
          <a:p>
            <a:r>
              <a:rPr lang="en-US" altLang="zh-CN" dirty="0" smtClean="0">
                <a:sym typeface="+mn-ea"/>
              </a:rPr>
              <a:t>Represent: truth assignments can be naturally represented as bit strings.</a:t>
            </a:r>
          </a:p>
          <a:p>
            <a:endParaRPr lang="en-US" altLang="zh-CN" dirty="0" smtClean="0"/>
          </a:p>
          <a:p>
            <a:r>
              <a:rPr lang="en-US" altLang="zh-CN" dirty="0" smtClean="0"/>
              <a:t>Use 1-flip </a:t>
            </a:r>
            <a:r>
              <a:rPr lang="en-US" altLang="zh-CN" dirty="0" err="1" smtClean="0"/>
              <a:t>neighbourhood</a:t>
            </a:r>
            <a:r>
              <a:rPr lang="en-US" altLang="zh-CN" dirty="0" smtClean="0"/>
              <a:t> relation; </a:t>
            </a:r>
          </a:p>
          <a:p>
            <a:r>
              <a:rPr lang="en-US" altLang="zh-CN" dirty="0" smtClean="0"/>
              <a:t>Evaluation function: number of unsatisfied clauses.</a:t>
            </a:r>
          </a:p>
          <a:p>
            <a:r>
              <a:rPr lang="en-US" altLang="zh-CN" dirty="0" smtClean="0"/>
              <a:t>Use population of k truth assignments; </a:t>
            </a:r>
          </a:p>
          <a:p>
            <a:r>
              <a:rPr lang="en-US" altLang="zh-CN" dirty="0" smtClean="0"/>
              <a:t>initialize by (independent) Uninformed Random Picking.</a:t>
            </a:r>
            <a:endParaRPr lang="zh-CN" altLang="en-US" dirty="0"/>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A memetic algorithm for SAT</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197493"/>
          </a:xfrm>
        </p:spPr>
        <p:txBody>
          <a:bodyPr>
            <a:normAutofit fontScale="97500"/>
          </a:bodyPr>
          <a:lstStyle/>
          <a:p>
            <a:pPr>
              <a:buNone/>
            </a:pPr>
            <a:endParaRPr lang="en-US" altLang="zh-CN" dirty="0" smtClean="0">
              <a:solidFill>
                <a:srgbClr val="3333CC"/>
              </a:solidFill>
            </a:endParaRPr>
          </a:p>
          <a:p>
            <a:r>
              <a:rPr lang="en-US" altLang="zh-CN" dirty="0" smtClean="0"/>
              <a:t>Recombination: Generate offspring by binary crossovers on pairs of randomly selected assignments; offsprings are added to current population.</a:t>
            </a:r>
          </a:p>
          <a:p>
            <a:endParaRPr lang="en-US" altLang="zh-CN" dirty="0" smtClean="0"/>
          </a:p>
          <a:p>
            <a:r>
              <a:rPr lang="en-US" altLang="zh-CN" dirty="0" smtClean="0"/>
              <a:t>Mutation: Flip μ random bits of each assignment in current population; mutated individuals are added to current population.</a:t>
            </a:r>
          </a:p>
          <a:p>
            <a:endParaRPr lang="en-US" altLang="zh-CN" dirty="0" smtClean="0"/>
          </a:p>
          <a:p>
            <a:r>
              <a:rPr lang="en-US" altLang="zh-CN" dirty="0" smtClean="0"/>
              <a:t>Selection: Selects the k best assignments from current population</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231504"/>
          </a:xfrm>
        </p:spPr>
        <p:txBody>
          <a:bodyPr>
            <a:normAutofit fontScale="77500" lnSpcReduction="20000"/>
          </a:bodyPr>
          <a:lstStyle/>
          <a:p>
            <a:pPr>
              <a:buNone/>
            </a:pPr>
            <a:endParaRPr lang="en-US" altLang="zh-CN" dirty="0" smtClean="0"/>
          </a:p>
          <a:p>
            <a:r>
              <a:rPr lang="en-US" altLang="zh-CN" sz="3400" dirty="0" smtClean="0">
                <a:solidFill>
                  <a:srgbClr val="3333CC"/>
                </a:solidFill>
              </a:rPr>
              <a:t>Genetic Algorithms (GAs) [Holland, 1975; Goldberg, 1989]:</a:t>
            </a:r>
          </a:p>
          <a:p>
            <a:pPr lvl="1"/>
            <a:r>
              <a:rPr lang="en-US" altLang="zh-CN" sz="2900" dirty="0" smtClean="0"/>
              <a:t>often encode candidate solutions as bit strings of fixed length, which is now known to be </a:t>
            </a:r>
            <a:r>
              <a:rPr lang="en-US" altLang="zh-CN" sz="2900" dirty="0" err="1" smtClean="0"/>
              <a:t>disadvantagous</a:t>
            </a:r>
            <a:r>
              <a:rPr lang="en-US" altLang="zh-CN" sz="2900" dirty="0" smtClean="0"/>
              <a:t> for combinatorial problems such as the TSP.</a:t>
            </a:r>
          </a:p>
          <a:p>
            <a:pPr lvl="1"/>
            <a:endParaRPr lang="en-US" altLang="zh-CN" sz="2900" dirty="0" smtClean="0"/>
          </a:p>
          <a:p>
            <a:r>
              <a:rPr lang="de-DE" altLang="zh-CN" sz="3400" dirty="0" smtClean="0">
                <a:solidFill>
                  <a:srgbClr val="3333CC"/>
                </a:solidFill>
              </a:rPr>
              <a:t>Evolution Strategies [Rechenberg, 1973; Schwefel, 1981]:</a:t>
            </a:r>
          </a:p>
          <a:p>
            <a:pPr lvl="1"/>
            <a:r>
              <a:rPr lang="en-US" altLang="zh-CN" sz="2900" dirty="0" err="1" smtClean="0"/>
              <a:t>orginally</a:t>
            </a:r>
            <a:r>
              <a:rPr lang="en-US" altLang="zh-CN" sz="2900" dirty="0" smtClean="0"/>
              <a:t> developed for (continuous) numerical </a:t>
            </a:r>
            <a:r>
              <a:rPr lang="en-US" altLang="zh-CN" sz="2900" dirty="0" err="1" smtClean="0"/>
              <a:t>optimisation</a:t>
            </a:r>
            <a:r>
              <a:rPr lang="en-US" altLang="zh-CN" sz="2900" dirty="0" smtClean="0"/>
              <a:t> problems;</a:t>
            </a:r>
          </a:p>
          <a:p>
            <a:pPr lvl="1"/>
            <a:r>
              <a:rPr lang="en-US" altLang="zh-CN" sz="2900" dirty="0" smtClean="0"/>
              <a:t>operate on more natural representations of candidate solutions;</a:t>
            </a:r>
          </a:p>
          <a:p>
            <a:pPr lvl="1"/>
            <a:r>
              <a:rPr lang="en-US" altLang="zh-CN" sz="2900" dirty="0" smtClean="0"/>
              <a:t>use self-adaptation of perturbation strength achieved by mutation;</a:t>
            </a:r>
          </a:p>
          <a:p>
            <a:pPr lvl="1"/>
            <a:endParaRPr lang="en-US" altLang="zh-CN" sz="2900" dirty="0" smtClean="0"/>
          </a:p>
          <a:p>
            <a:r>
              <a:rPr lang="en-US" altLang="zh-CN" sz="3400" dirty="0" smtClean="0">
                <a:solidFill>
                  <a:srgbClr val="3333CC"/>
                </a:solidFill>
              </a:rPr>
              <a:t>Evolutionary Programming [</a:t>
            </a:r>
            <a:r>
              <a:rPr lang="en-US" altLang="zh-CN" sz="3400" dirty="0" err="1" smtClean="0">
                <a:solidFill>
                  <a:srgbClr val="3333CC"/>
                </a:solidFill>
              </a:rPr>
              <a:t>Fogel</a:t>
            </a:r>
            <a:r>
              <a:rPr lang="en-US" altLang="zh-CN" sz="3400" dirty="0" smtClean="0">
                <a:solidFill>
                  <a:srgbClr val="3333CC"/>
                </a:solidFill>
              </a:rPr>
              <a:t> et al., 1966]:</a:t>
            </a:r>
          </a:p>
          <a:p>
            <a:pPr lvl="1"/>
            <a:r>
              <a:rPr lang="en-US" altLang="zh-CN" sz="2900" dirty="0" smtClean="0"/>
              <a:t>similar to Evolution Strategies (developed independently), but typically does not make use of recombination and uses stochastic selection based on tournament mechanisms.</a:t>
            </a:r>
          </a:p>
        </p:txBody>
      </p:sp>
      <p:sp>
        <p:nvSpPr>
          <p:cNvPr id="4" name="标题 1"/>
          <p:cNvSpPr>
            <a:spLocks noGrp="1"/>
          </p:cNvSpPr>
          <p:nvPr>
            <p:ph type="title"/>
          </p:nvPr>
        </p:nvSpPr>
        <p:spPr>
          <a:xfrm>
            <a:off x="500034" y="142852"/>
            <a:ext cx="8229600" cy="1143000"/>
          </a:xfrm>
        </p:spPr>
        <p:txBody>
          <a:bodyPr>
            <a:normAutofit/>
          </a:bodyPr>
          <a:lstStyle/>
          <a:p>
            <a:r>
              <a:rPr lang="en-US" altLang="zh-CN" sz="2800" dirty="0">
                <a:solidFill>
                  <a:srgbClr val="3333CC"/>
                </a:solidFill>
              </a:rPr>
              <a:t>Types of evolutionary algorithms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Note:</a:t>
            </a:r>
          </a:p>
          <a:p>
            <a:r>
              <a:rPr lang="en-US" altLang="zh-CN" dirty="0" smtClean="0"/>
              <a:t>A general algorithmic framework for solving combinatorial problems using ACO techniques is provided by the ACO meta-heuristic [</a:t>
            </a:r>
            <a:r>
              <a:rPr lang="en-US" altLang="zh-CN" dirty="0" err="1" smtClean="0"/>
              <a:t>Dorigo</a:t>
            </a:r>
            <a:r>
              <a:rPr lang="en-US" altLang="zh-CN" dirty="0" smtClean="0"/>
              <a:t> and Di Caro, 1999; </a:t>
            </a:r>
            <a:r>
              <a:rPr lang="en-US" altLang="zh-CN" dirty="0" err="1" smtClean="0"/>
              <a:t>Dorigo</a:t>
            </a:r>
            <a:r>
              <a:rPr lang="en-US" altLang="zh-CN" dirty="0" smtClean="0"/>
              <a:t> et al., 1999].</a:t>
            </a:r>
          </a:p>
          <a:p>
            <a:endParaRPr lang="en-US" altLang="zh-CN" dirty="0" smtClean="0"/>
          </a:p>
          <a:p>
            <a:r>
              <a:rPr lang="en-US" altLang="zh-CN" dirty="0" smtClean="0"/>
              <a:t>For further details on Ant Colony Optimization, see the book by </a:t>
            </a:r>
            <a:r>
              <a:rPr lang="en-US" altLang="zh-CN" dirty="0" err="1" smtClean="0"/>
              <a:t>Dorigo</a:t>
            </a:r>
            <a:r>
              <a:rPr lang="en-US" altLang="zh-CN" dirty="0" smtClean="0"/>
              <a:t> </a:t>
            </a:r>
            <a:r>
              <a:rPr lang="en-US" altLang="zh-CN" dirty="0" smtClean="0"/>
              <a:t>and </a:t>
            </a:r>
            <a:r>
              <a:rPr lang="en-US" altLang="zh-CN" dirty="0" err="1" smtClean="0"/>
              <a:t>Stutzle</a:t>
            </a:r>
            <a:r>
              <a:rPr lang="en-US" altLang="zh-CN" dirty="0" smtClean="0"/>
              <a:t> </a:t>
            </a:r>
            <a:r>
              <a:rPr lang="en-US" altLang="zh-CN" dirty="0" smtClean="0"/>
              <a:t>[2004].</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14620"/>
            <a:ext cx="8229600" cy="1143000"/>
          </a:xfrm>
        </p:spPr>
        <p:txBody>
          <a:bodyPr>
            <a:normAutofit/>
          </a:bodyPr>
          <a:lstStyle/>
          <a:p>
            <a:r>
              <a:rPr lang="en-US" altLang="zh-CN" dirty="0" smtClean="0"/>
              <a:t>Algorithmic Techniques</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t>Pivoting and Tie-breaking</a:t>
            </a:r>
          </a:p>
          <a:p>
            <a:endParaRPr lang="en-US" altLang="zh-CN" dirty="0" smtClean="0"/>
          </a:p>
          <a:p>
            <a:r>
              <a:rPr lang="en-US" altLang="zh-CN" dirty="0" smtClean="0"/>
              <a:t>Conflict-directed Random Walk</a:t>
            </a:r>
          </a:p>
          <a:p>
            <a:endParaRPr lang="en-US" altLang="zh-CN" dirty="0" smtClean="0"/>
          </a:p>
          <a:p>
            <a:r>
              <a:rPr lang="en-US" altLang="zh-CN" dirty="0" smtClean="0"/>
              <a:t>Tabu Mechanism</a:t>
            </a:r>
          </a:p>
          <a:p>
            <a:endParaRPr lang="en-US" altLang="zh-CN" dirty="0" smtClean="0"/>
          </a:p>
          <a:p>
            <a:r>
              <a:rPr lang="en-US" altLang="zh-CN" dirty="0" smtClean="0"/>
              <a:t>Adaptive Parameter</a:t>
            </a:r>
          </a:p>
          <a:p>
            <a:endParaRPr lang="en-US" altLang="zh-CN" dirty="0" smtClean="0"/>
          </a:p>
          <a:p>
            <a:r>
              <a:rPr lang="en-US" altLang="zh-CN" dirty="0" smtClean="0"/>
              <a:t>Constraint Weighting &amp; Component Weighting</a:t>
            </a:r>
          </a:p>
          <a:p>
            <a:endParaRPr lang="en-US" altLang="zh-CN" dirty="0"/>
          </a:p>
          <a:p>
            <a:r>
              <a:rPr lang="en-US" altLang="zh-CN" dirty="0" smtClean="0"/>
              <a:t>Scoring Functions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Types of Heuristic </a:t>
            </a:r>
            <a:r>
              <a:rPr lang="en-US" altLang="zh-CN" dirty="0" smtClean="0"/>
              <a:t>Methods</a:t>
            </a:r>
            <a:endParaRPr lang="zh-CN" altLang="en-US" dirty="0"/>
          </a:p>
        </p:txBody>
      </p:sp>
      <p:sp>
        <p:nvSpPr>
          <p:cNvPr id="3" name="内容占位符 2"/>
          <p:cNvSpPr>
            <a:spLocks noGrp="1"/>
          </p:cNvSpPr>
          <p:nvPr>
            <p:ph idx="1"/>
          </p:nvPr>
        </p:nvSpPr>
        <p:spPr/>
        <p:txBody>
          <a:bodyPr>
            <a:normAutofit/>
          </a:bodyPr>
          <a:lstStyle/>
          <a:p>
            <a:pPr>
              <a:buNone/>
            </a:pPr>
            <a:r>
              <a:rPr lang="en-US" altLang="zh-CN" b="1" dirty="0" smtClean="0"/>
              <a:t>Solving combinatorial optimization:  </a:t>
            </a:r>
          </a:p>
          <a:p>
            <a:pPr algn="ctr">
              <a:buNone/>
            </a:pPr>
            <a:endParaRPr lang="en-US" altLang="zh-CN" b="1" dirty="0"/>
          </a:p>
          <a:p>
            <a:pPr algn="ctr">
              <a:buNone/>
            </a:pPr>
            <a:r>
              <a:rPr lang="en-US" altLang="zh-CN" dirty="0" smtClean="0"/>
              <a:t>Construct</a:t>
            </a:r>
            <a:r>
              <a:rPr lang="en-US" altLang="zh-CN" b="1" dirty="0" smtClean="0"/>
              <a:t> </a:t>
            </a:r>
            <a:r>
              <a:rPr lang="en-US" altLang="zh-CN" dirty="0" smtClean="0"/>
              <a:t>←→ Search</a:t>
            </a:r>
          </a:p>
          <a:p>
            <a:pPr>
              <a:buNone/>
            </a:pPr>
            <a:endParaRPr lang="en-US" altLang="zh-CN" b="1" dirty="0" smtClean="0"/>
          </a:p>
          <a:p>
            <a:pPr>
              <a:buNone/>
            </a:pPr>
            <a:endParaRPr lang="en-US" altLang="zh-CN" b="1" dirty="0"/>
          </a:p>
          <a:p>
            <a:pPr>
              <a:buNone/>
            </a:pPr>
            <a:r>
              <a:rPr lang="en-US" altLang="zh-CN" b="1" dirty="0" smtClean="0"/>
              <a:t>Types </a:t>
            </a:r>
            <a:r>
              <a:rPr lang="en-US" altLang="zh-CN" b="1" dirty="0" smtClean="0"/>
              <a:t>of search </a:t>
            </a:r>
            <a:r>
              <a:rPr lang="en-US" altLang="zh-CN" b="1" dirty="0" smtClean="0"/>
              <a:t>methods:</a:t>
            </a:r>
          </a:p>
          <a:p>
            <a:pPr>
              <a:buNone/>
            </a:pPr>
            <a:endParaRPr lang="en-US" altLang="zh-CN" sz="2800" b="1" dirty="0" smtClean="0"/>
          </a:p>
          <a:p>
            <a:pPr algn="ctr">
              <a:buNone/>
            </a:pPr>
            <a:r>
              <a:rPr lang="en-US" altLang="zh-CN" sz="2800" dirty="0" smtClean="0"/>
              <a:t>systematic search ←→ </a:t>
            </a:r>
            <a:r>
              <a:rPr lang="en-US" altLang="zh-CN" sz="2800" dirty="0" smtClean="0">
                <a:solidFill>
                  <a:srgbClr val="FF0000"/>
                </a:solidFill>
              </a:rPr>
              <a:t>local search</a:t>
            </a:r>
          </a:p>
          <a:p>
            <a:pPr algn="ctr">
              <a:buNone/>
            </a:pPr>
            <a:r>
              <a:rPr lang="en-US" altLang="zh-CN" sz="2800" dirty="0" smtClean="0">
                <a:sym typeface="+mn-ea"/>
              </a:rPr>
              <a:t>Complete </a:t>
            </a:r>
            <a:r>
              <a:rPr lang="en-US" altLang="zh-CN" sz="2800" dirty="0" smtClean="0">
                <a:sym typeface="+mn-ea"/>
              </a:rPr>
              <a:t>←→ </a:t>
            </a:r>
            <a:r>
              <a:rPr lang="en-US" altLang="zh-CN" sz="2800" dirty="0" smtClean="0">
                <a:sym typeface="+mn-ea"/>
              </a:rPr>
              <a:t>incomplete</a:t>
            </a:r>
            <a:endParaRPr lang="en-US" altLang="zh-CN" sz="2800" dirty="0" smtClean="0"/>
          </a:p>
        </p:txBody>
      </p:sp>
    </p:spTree>
    <p:extLst>
      <p:ext uri="{BB962C8B-B14F-4D97-AF65-F5344CB8AC3E}">
        <p14:creationId xmlns:p14="http://schemas.microsoft.com/office/powerpoint/2010/main" val="16612238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solidFill>
                  <a:srgbClr val="3333CC"/>
                </a:solidFill>
              </a:rPr>
              <a:t>Pivoting Rule: </a:t>
            </a:r>
            <a:r>
              <a:rPr lang="en-US" altLang="zh-CN" dirty="0" smtClean="0"/>
              <a:t>the rule to select a variable in the case that multiple variables has positive values of the scoring function.</a:t>
            </a:r>
          </a:p>
          <a:p>
            <a:endParaRPr lang="en-US" altLang="zh-CN" dirty="0" smtClean="0"/>
          </a:p>
          <a:p>
            <a:r>
              <a:rPr lang="en-US" altLang="zh-CN" dirty="0" smtClean="0">
                <a:solidFill>
                  <a:srgbClr val="3333CC"/>
                </a:solidFill>
              </a:rPr>
              <a:t>Well-known pivoting rules</a:t>
            </a:r>
          </a:p>
          <a:p>
            <a:pPr lvl="1"/>
            <a:r>
              <a:rPr lang="en-US" altLang="zh-CN" dirty="0" smtClean="0"/>
              <a:t>First improvement with lexicographic generation</a:t>
            </a:r>
          </a:p>
          <a:p>
            <a:pPr lvl="1"/>
            <a:r>
              <a:rPr lang="en-US" altLang="zh-CN" dirty="0" smtClean="0"/>
              <a:t>First improvement with random generation</a:t>
            </a:r>
          </a:p>
          <a:p>
            <a:pPr lvl="1"/>
            <a:r>
              <a:rPr lang="en-US" altLang="zh-CN" dirty="0" smtClean="0"/>
              <a:t>Best improvement</a:t>
            </a:r>
          </a:p>
          <a:p>
            <a:pPr lvl="1"/>
            <a:r>
              <a:rPr lang="en-US" altLang="zh-CN" dirty="0" smtClean="0"/>
              <a:t>“Greedy </a:t>
            </a:r>
            <a:r>
              <a:rPr lang="en-US" altLang="zh-CN" dirty="0"/>
              <a:t>or Not? Best Improving versus First </a:t>
            </a:r>
            <a:r>
              <a:rPr lang="en-US" altLang="zh-CN" dirty="0" smtClean="0"/>
              <a:t>Improving Stochastic </a:t>
            </a:r>
            <a:r>
              <a:rPr lang="en-US" altLang="zh-CN" dirty="0"/>
              <a:t>Local Search for </a:t>
            </a:r>
            <a:r>
              <a:rPr lang="en-US" altLang="zh-CN" dirty="0" smtClean="0"/>
              <a:t>MAXSAT” AAAI 2013</a:t>
            </a:r>
          </a:p>
          <a:p>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solidFill>
                  <a:srgbClr val="3333CC"/>
                </a:solidFill>
              </a:rPr>
              <a:t>Tie-breaking Rule: </a:t>
            </a:r>
            <a:r>
              <a:rPr lang="en-US" altLang="zh-CN" dirty="0" smtClean="0"/>
              <a:t>the rule to select a variable in the case that multiple variables has the same best value of scoring function.</a:t>
            </a:r>
          </a:p>
          <a:p>
            <a:pPr lvl="1"/>
            <a:r>
              <a:rPr lang="en-US" altLang="zh-CN" dirty="0" smtClean="0"/>
              <a:t>Is tie-breaking important? That depends…</a:t>
            </a:r>
          </a:p>
          <a:p>
            <a:pPr lvl="1"/>
            <a:r>
              <a:rPr lang="en-US" altLang="zh-CN" dirty="0" smtClean="0"/>
              <a:t>Experimental analysis for its importance</a:t>
            </a:r>
          </a:p>
          <a:p>
            <a:endParaRPr lang="en-US" altLang="zh-CN" dirty="0" smtClean="0"/>
          </a:p>
          <a:p>
            <a:r>
              <a:rPr lang="en-US" altLang="zh-CN" dirty="0" smtClean="0">
                <a:solidFill>
                  <a:srgbClr val="3333CC"/>
                </a:solidFill>
              </a:rPr>
              <a:t>Well-known tie-breaking rules</a:t>
            </a:r>
          </a:p>
          <a:p>
            <a:pPr lvl="1"/>
            <a:r>
              <a:rPr lang="en-US" altLang="zh-CN" dirty="0" smtClean="0"/>
              <a:t>Randomly pick one</a:t>
            </a:r>
          </a:p>
          <a:p>
            <a:pPr lvl="1"/>
            <a:r>
              <a:rPr lang="en-US" altLang="zh-CN" dirty="0" smtClean="0"/>
              <a:t>Pick the oldest one </a:t>
            </a:r>
          </a:p>
          <a:p>
            <a:pPr lvl="1"/>
            <a:r>
              <a:rPr lang="en-US" altLang="zh-CN" dirty="0" smtClean="0"/>
              <a:t>Use other scoring functions to further compare the variables in the tie.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Conflict-directed Random Walk (CDRW)</a:t>
            </a:r>
            <a:endParaRPr lang="en-US" altLang="zh-CN" dirty="0" smtClean="0"/>
          </a:p>
          <a:p>
            <a:r>
              <a:rPr lang="en-US" altLang="zh-CN" dirty="0" smtClean="0"/>
              <a:t>a </a:t>
            </a:r>
            <a:r>
              <a:rPr lang="en-US" altLang="zh-CN" dirty="0" smtClean="0"/>
              <a:t>currently unsatisfied constraint </a:t>
            </a:r>
            <a:r>
              <a:rPr lang="en-US" altLang="zh-CN" i="1" dirty="0" smtClean="0"/>
              <a:t>c is selected uniformly at random. </a:t>
            </a:r>
            <a:endParaRPr lang="en-US" altLang="zh-CN" i="1" dirty="0" smtClean="0"/>
          </a:p>
          <a:p>
            <a:r>
              <a:rPr lang="en-US" altLang="zh-CN" i="1" dirty="0" smtClean="0"/>
              <a:t>Then</a:t>
            </a:r>
            <a:r>
              <a:rPr lang="en-US" altLang="zh-CN" i="1" dirty="0" smtClean="0"/>
              <a:t>, one of the </a:t>
            </a:r>
            <a:r>
              <a:rPr lang="en-US" altLang="zh-CN" dirty="0" smtClean="0"/>
              <a:t>variable appearing in </a:t>
            </a:r>
            <a:r>
              <a:rPr lang="en-US" altLang="zh-CN" i="1" dirty="0" smtClean="0"/>
              <a:t>c is randomly selected and change its value to force c to become satisfied.</a:t>
            </a:r>
          </a:p>
          <a:p>
            <a:endParaRPr lang="en-US" altLang="zh-CN" i="1" dirty="0" smtClean="0"/>
          </a:p>
          <a:p>
            <a:pPr>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WSAT.jpg"/>
          <p:cNvPicPr>
            <a:picLocks noGrp="1" noChangeAspect="1"/>
          </p:cNvPicPr>
          <p:nvPr>
            <p:ph idx="1"/>
          </p:nvPr>
        </p:nvPicPr>
        <p:blipFill>
          <a:blip r:embed="rId2"/>
          <a:stretch>
            <a:fillRect/>
          </a:stretch>
        </p:blipFill>
        <p:spPr>
          <a:xfrm>
            <a:off x="428596" y="1071546"/>
            <a:ext cx="8286605" cy="5054617"/>
          </a:xfrm>
        </p:spPr>
      </p:pic>
      <p:sp>
        <p:nvSpPr>
          <p:cNvPr id="6" name="圆角矩形 5"/>
          <p:cNvSpPr/>
          <p:nvPr/>
        </p:nvSpPr>
        <p:spPr>
          <a:xfrm>
            <a:off x="1714480" y="3857628"/>
            <a:ext cx="6929486"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solidFill>
                  <a:srgbClr val="3333CC"/>
                </a:solidFill>
              </a:rPr>
              <a:t>Adapt CDRW to subset problem</a:t>
            </a:r>
          </a:p>
          <a:p>
            <a:endParaRPr lang="en-US" altLang="zh-CN" dirty="0" smtClean="0">
              <a:solidFill>
                <a:srgbClr val="3333CC"/>
              </a:solidFill>
            </a:endParaRPr>
          </a:p>
          <a:p>
            <a:r>
              <a:rPr lang="en-US" altLang="zh-CN" dirty="0" smtClean="0"/>
              <a:t>In </a:t>
            </a:r>
            <a:r>
              <a:rPr lang="en-US" altLang="zh-CN" dirty="0" smtClean="0"/>
              <a:t>local search for vertex cover problem, each step exchange two vertices, one is removed from the candidate solution, while another is added to the candidate solution.</a:t>
            </a:r>
          </a:p>
          <a:p>
            <a:pPr lvl="1"/>
            <a:r>
              <a:rPr lang="en-US" altLang="zh-CN" dirty="0" smtClean="0"/>
              <a:t>Using conflict-directed random walk style, the adding vertex is always selected from an uncovered edge.</a:t>
            </a:r>
            <a:endParaRPr lang="en-US" altLang="zh-CN" dirty="0"/>
          </a:p>
          <a:p>
            <a:endParaRPr lang="zh-CN" altLang="en-US" dirty="0"/>
          </a:p>
        </p:txBody>
      </p:sp>
    </p:spTree>
    <p:extLst>
      <p:ext uri="{BB962C8B-B14F-4D97-AF65-F5344CB8AC3E}">
        <p14:creationId xmlns:p14="http://schemas.microsoft.com/office/powerpoint/2010/main" val="17099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endParaRPr lang="en-US" altLang="zh-CN" dirty="0" smtClean="0">
              <a:solidFill>
                <a:srgbClr val="3333CC"/>
              </a:solidFill>
            </a:endParaRPr>
          </a:p>
          <a:p>
            <a:r>
              <a:rPr lang="en-US" altLang="zh-CN" dirty="0" smtClean="0"/>
              <a:t>Associate </a:t>
            </a:r>
            <a:r>
              <a:rPr lang="en-US" altLang="zh-CN" dirty="0" err="1" smtClean="0"/>
              <a:t>tabu</a:t>
            </a:r>
            <a:r>
              <a:rPr lang="en-US" altLang="zh-CN" dirty="0" smtClean="0"/>
              <a:t> attributes with solution components such as variables or vertices. </a:t>
            </a:r>
          </a:p>
          <a:p>
            <a:r>
              <a:rPr lang="en-US" altLang="zh-CN" dirty="0" smtClean="0"/>
              <a:t>The solution component that change value recently are labeled ‘</a:t>
            </a:r>
            <a:r>
              <a:rPr lang="en-US" altLang="zh-CN" dirty="0" err="1" smtClean="0"/>
              <a:t>tabu</a:t>
            </a:r>
            <a:r>
              <a:rPr lang="en-US" altLang="zh-CN" dirty="0" smtClean="0"/>
              <a:t>’.</a:t>
            </a:r>
          </a:p>
          <a:p>
            <a:r>
              <a:rPr lang="en-US" altLang="zh-CN" dirty="0" smtClean="0"/>
              <a:t>Forbids reversing the recent changes, by forbidding changing the value of the solution components labeled ‘</a:t>
            </a:r>
            <a:r>
              <a:rPr lang="en-US" altLang="zh-CN" dirty="0" err="1" smtClean="0"/>
              <a:t>tabu</a:t>
            </a:r>
            <a:r>
              <a:rPr lang="en-US" altLang="zh-CN" dirty="0" smtClean="0"/>
              <a:t>’.</a:t>
            </a:r>
          </a:p>
          <a:p>
            <a:endParaRPr lang="zh-CN" altLang="en-US" dirty="0"/>
          </a:p>
        </p:txBody>
      </p:sp>
      <p:sp>
        <p:nvSpPr>
          <p:cNvPr id="4" name="标题 1"/>
          <p:cNvSpPr>
            <a:spLocks noGrp="1"/>
          </p:cNvSpPr>
          <p:nvPr>
            <p:ph type="title"/>
          </p:nvPr>
        </p:nvSpPr>
        <p:spPr>
          <a:xfrm>
            <a:off x="628650" y="76202"/>
            <a:ext cx="7886700" cy="1146433"/>
          </a:xfrm>
        </p:spPr>
        <p:txBody>
          <a:bodyPr/>
          <a:lstStyle/>
          <a:p>
            <a:r>
              <a:rPr lang="en-US" altLang="zh-CN" dirty="0" err="1" smtClean="0"/>
              <a:t>Tabu</a:t>
            </a:r>
            <a:r>
              <a:rPr lang="en-US" altLang="zh-CN" dirty="0" smtClean="0"/>
              <a:t> mechanism</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err="1" smtClean="0"/>
              <a:t>Tabu</a:t>
            </a:r>
            <a:r>
              <a:rPr lang="en-US" altLang="zh-CN" dirty="0" smtClean="0"/>
              <a:t> for SAT</a:t>
            </a:r>
          </a:p>
          <a:p>
            <a:r>
              <a:rPr lang="en-US" altLang="zh-CN" dirty="0" smtClean="0"/>
              <a:t>An FIFO queue: </a:t>
            </a:r>
            <a:r>
              <a:rPr lang="en-US" altLang="zh-CN" dirty="0" err="1" smtClean="0"/>
              <a:t>tabuList</a:t>
            </a:r>
            <a:r>
              <a:rPr lang="en-US" altLang="zh-CN" dirty="0" smtClean="0"/>
              <a:t>[]</a:t>
            </a:r>
          </a:p>
          <a:p>
            <a:r>
              <a:rPr lang="en-US" altLang="zh-CN" dirty="0" smtClean="0"/>
              <a:t>Each step</a:t>
            </a:r>
          </a:p>
          <a:p>
            <a:pPr lvl="1"/>
            <a:r>
              <a:rPr lang="en-US" altLang="zh-CN" dirty="0" smtClean="0"/>
              <a:t>a variable x not in </a:t>
            </a:r>
            <a:r>
              <a:rPr lang="en-US" altLang="zh-CN" dirty="0" err="1" smtClean="0"/>
              <a:t>tabuList</a:t>
            </a:r>
            <a:r>
              <a:rPr lang="en-US" altLang="zh-CN" dirty="0" smtClean="0"/>
              <a:t> is chosen to flip the value</a:t>
            </a:r>
          </a:p>
          <a:p>
            <a:pPr lvl="1"/>
            <a:r>
              <a:rPr lang="en-US" altLang="zh-CN" dirty="0" smtClean="0"/>
              <a:t>Add x to </a:t>
            </a:r>
            <a:r>
              <a:rPr lang="en-US" altLang="zh-CN" dirty="0" err="1" smtClean="0"/>
              <a:t>tabuList</a:t>
            </a:r>
            <a:endParaRPr lang="en-US" altLang="zh-CN" dirty="0" smtClean="0"/>
          </a:p>
          <a:p>
            <a:pPr lvl="1"/>
            <a:r>
              <a:rPr lang="en-US" altLang="zh-CN" dirty="0" smtClean="0"/>
              <a:t>If (</a:t>
            </a:r>
            <a:r>
              <a:rPr lang="en-US" altLang="zh-CN" dirty="0" err="1" smtClean="0"/>
              <a:t>tabulist.size</a:t>
            </a:r>
            <a:r>
              <a:rPr lang="en-US" altLang="zh-CN" dirty="0" smtClean="0"/>
              <a:t> &gt; </a:t>
            </a:r>
            <a:r>
              <a:rPr lang="en-US" altLang="zh-CN" dirty="0" err="1" smtClean="0"/>
              <a:t>tt</a:t>
            </a:r>
            <a:r>
              <a:rPr lang="en-US" altLang="zh-CN" dirty="0" smtClean="0"/>
              <a:t>) remove the first element of </a:t>
            </a:r>
            <a:r>
              <a:rPr lang="en-US" altLang="zh-CN" dirty="0" err="1" smtClean="0"/>
              <a:t>tabuList</a:t>
            </a:r>
            <a:endParaRPr lang="en-US" altLang="zh-CN" dirty="0" smtClean="0"/>
          </a:p>
          <a:p>
            <a:pPr lvl="1"/>
            <a:endParaRPr lang="en-US" altLang="zh-CN" dirty="0" smtClean="0"/>
          </a:p>
          <a:p>
            <a:r>
              <a:rPr lang="en-US" altLang="zh-CN" dirty="0" smtClean="0"/>
              <a:t>Think: how to check whether a variable is </a:t>
            </a:r>
            <a:r>
              <a:rPr lang="en-US" altLang="zh-CN" dirty="0" err="1" smtClean="0"/>
              <a:t>tabu</a:t>
            </a:r>
            <a:r>
              <a:rPr lang="en-US" altLang="zh-CN" dirty="0"/>
              <a:t> </a:t>
            </a:r>
            <a:r>
              <a:rPr lang="en-US" altLang="zh-CN" dirty="0" smtClean="0"/>
              <a:t>more efficiently</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58204" cy="5088628"/>
          </a:xfrm>
        </p:spPr>
        <p:txBody>
          <a:bodyPr>
            <a:normAutofit fontScale="92500" lnSpcReduction="20000"/>
          </a:bodyPr>
          <a:lstStyle/>
          <a:p>
            <a:pPr>
              <a:buNone/>
            </a:pPr>
            <a:r>
              <a:rPr lang="en-US" altLang="zh-CN" dirty="0" smtClean="0">
                <a:solidFill>
                  <a:srgbClr val="FF0000"/>
                </a:solidFill>
              </a:rPr>
              <a:t>Note: </a:t>
            </a:r>
            <a:r>
              <a:rPr lang="en-US" altLang="zh-CN" dirty="0" smtClean="0"/>
              <a:t>Cycles of length at most m can be prevented by</a:t>
            </a:r>
          </a:p>
          <a:p>
            <a:pPr>
              <a:buNone/>
            </a:pPr>
            <a:r>
              <a:rPr lang="en-US" altLang="zh-CN" dirty="0" smtClean="0"/>
              <a:t> tabu mechanism with tabu tenure </a:t>
            </a:r>
            <a:r>
              <a:rPr lang="en-US" altLang="zh-CN" dirty="0" err="1" smtClean="0"/>
              <a:t>tt</a:t>
            </a:r>
            <a:r>
              <a:rPr lang="en-US" altLang="zh-CN" dirty="0" smtClean="0"/>
              <a:t>=m.</a:t>
            </a:r>
          </a:p>
          <a:p>
            <a:pPr>
              <a:buNone/>
            </a:pPr>
            <a:endParaRPr lang="en-US" altLang="zh-CN" dirty="0" smtClean="0"/>
          </a:p>
          <a:p>
            <a:pPr>
              <a:buNone/>
            </a:pPr>
            <a:r>
              <a:rPr lang="en-US" altLang="zh-CN" dirty="0" smtClean="0">
                <a:solidFill>
                  <a:srgbClr val="3333CC"/>
                </a:solidFill>
              </a:rPr>
              <a:t>Trade-off of choosing </a:t>
            </a:r>
            <a:r>
              <a:rPr lang="en-US" altLang="zh-CN" dirty="0" err="1" smtClean="0">
                <a:solidFill>
                  <a:srgbClr val="3333CC"/>
                </a:solidFill>
              </a:rPr>
              <a:t>tt</a:t>
            </a:r>
            <a:r>
              <a:rPr lang="en-US" altLang="zh-CN" dirty="0" smtClean="0">
                <a:solidFill>
                  <a:srgbClr val="3333CC"/>
                </a:solidFill>
              </a:rPr>
              <a:t>:</a:t>
            </a:r>
          </a:p>
          <a:p>
            <a:r>
              <a:rPr lang="en-US" altLang="zh-CN" dirty="0" smtClean="0"/>
              <a:t>tt too low -&gt; fail to prevent cycling</a:t>
            </a:r>
          </a:p>
          <a:p>
            <a:r>
              <a:rPr lang="en-US" altLang="zh-CN" dirty="0" smtClean="0"/>
              <a:t>tt too high -&gt; an excessive restriction of neighborhoods</a:t>
            </a:r>
          </a:p>
          <a:p>
            <a:endParaRPr lang="en-US" altLang="zh-CN" dirty="0" smtClean="0"/>
          </a:p>
          <a:p>
            <a:pPr>
              <a:buNone/>
            </a:pPr>
            <a:r>
              <a:rPr lang="en-US" altLang="zh-CN" dirty="0" smtClean="0">
                <a:solidFill>
                  <a:srgbClr val="3333CC"/>
                </a:solidFill>
              </a:rPr>
              <a:t>Advanced TS methods:</a:t>
            </a:r>
          </a:p>
          <a:p>
            <a:r>
              <a:rPr lang="en-US" altLang="zh-CN" b="1" dirty="0" err="1" smtClean="0"/>
              <a:t>Tabu</a:t>
            </a:r>
            <a:r>
              <a:rPr lang="en-US" altLang="zh-CN" b="1" dirty="0" smtClean="0"/>
              <a:t> with Aspiration</a:t>
            </a:r>
            <a:endParaRPr lang="en-US" altLang="zh-CN" dirty="0"/>
          </a:p>
          <a:p>
            <a:pPr>
              <a:buNone/>
            </a:pPr>
            <a:r>
              <a:rPr lang="en-US" altLang="zh-CN" dirty="0"/>
              <a:t>	</a:t>
            </a:r>
            <a:r>
              <a:rPr lang="en-US" altLang="zh-CN" dirty="0" smtClean="0"/>
              <a:t>a variable can be chosen if its score is very large, regardless of whether it is forbidden by </a:t>
            </a:r>
            <a:r>
              <a:rPr lang="en-US" altLang="zh-CN" dirty="0" err="1" smtClean="0"/>
              <a:t>Tabu</a:t>
            </a:r>
            <a:r>
              <a:rPr lang="en-US" altLang="zh-CN" dirty="0" smtClean="0"/>
              <a:t> strategy;</a:t>
            </a:r>
            <a:endParaRPr lang="en-US" altLang="zh-CN" b="1" dirty="0" smtClean="0"/>
          </a:p>
          <a:p>
            <a:r>
              <a:rPr lang="en-US" altLang="zh-CN" b="1" dirty="0" smtClean="0"/>
              <a:t>Robust Tabu Search </a:t>
            </a:r>
            <a:r>
              <a:rPr lang="en-US" altLang="zh-CN" dirty="0" smtClean="0"/>
              <a:t>[</a:t>
            </a:r>
            <a:r>
              <a:rPr lang="en-US" altLang="zh-CN" dirty="0" err="1" smtClean="0"/>
              <a:t>Taillard</a:t>
            </a:r>
            <a:r>
              <a:rPr lang="en-US" altLang="zh-CN" dirty="0" smtClean="0"/>
              <a:t>, 1991]:</a:t>
            </a:r>
          </a:p>
          <a:p>
            <a:pPr>
              <a:buNone/>
            </a:pPr>
            <a:r>
              <a:rPr lang="en-US" altLang="zh-CN" dirty="0" smtClean="0"/>
              <a:t>	</a:t>
            </a:r>
            <a:r>
              <a:rPr lang="en-US" altLang="zh-CN" sz="3000" dirty="0" smtClean="0"/>
              <a:t>repeatedly choose tt from given interval;</a:t>
            </a:r>
          </a:p>
          <a:p>
            <a:r>
              <a:rPr lang="en-US" altLang="zh-CN" b="1" dirty="0" smtClean="0"/>
              <a:t>Reactive Tabu Search </a:t>
            </a:r>
            <a:r>
              <a:rPr lang="en-US" altLang="zh-CN" dirty="0" smtClean="0"/>
              <a:t>[</a:t>
            </a:r>
            <a:r>
              <a:rPr lang="en-US" altLang="zh-CN" dirty="0" err="1" smtClean="0"/>
              <a:t>Battiti</a:t>
            </a:r>
            <a:r>
              <a:rPr lang="en-US" altLang="zh-CN" dirty="0" smtClean="0"/>
              <a:t> and </a:t>
            </a:r>
            <a:r>
              <a:rPr lang="en-US" altLang="zh-CN" dirty="0" err="1" smtClean="0"/>
              <a:t>Tecchiolli</a:t>
            </a:r>
            <a:r>
              <a:rPr lang="en-US" altLang="zh-CN" dirty="0" smtClean="0"/>
              <a:t>, 1994]:</a:t>
            </a:r>
          </a:p>
          <a:p>
            <a:pPr>
              <a:buNone/>
            </a:pPr>
            <a:r>
              <a:rPr lang="en-US" altLang="zh-CN" dirty="0" smtClean="0"/>
              <a:t>    </a:t>
            </a:r>
            <a:r>
              <a:rPr lang="en-US" altLang="zh-CN" sz="3000" dirty="0" smtClean="0"/>
              <a:t>dynamically adjust tt during search;</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endParaRPr lang="en-US" altLang="zh-CN" dirty="0" smtClean="0"/>
          </a:p>
          <a:p>
            <a:r>
              <a:rPr lang="en-US" altLang="zh-CN" dirty="0" smtClean="0"/>
              <a:t>Typically, there are parameters control the diversification of local search, e.g., </a:t>
            </a:r>
            <a:r>
              <a:rPr lang="en-US" altLang="zh-CN" dirty="0" err="1" smtClean="0"/>
              <a:t>tabu</a:t>
            </a:r>
            <a:r>
              <a:rPr lang="en-US" altLang="zh-CN" dirty="0" smtClean="0"/>
              <a:t> tenure, random walk parameter.</a:t>
            </a:r>
          </a:p>
          <a:p>
            <a:endParaRPr lang="en-US" altLang="zh-CN" dirty="0" smtClean="0"/>
          </a:p>
          <a:p>
            <a:r>
              <a:rPr lang="en-US" altLang="zh-CN" dirty="0" smtClean="0"/>
              <a:t>To make the algorithms with parameters robust, we need adaptive parameter.</a:t>
            </a:r>
          </a:p>
          <a:p>
            <a:pPr>
              <a:buNone/>
            </a:pPr>
            <a:endParaRPr lang="en-US" altLang="zh-CN" dirty="0" smtClean="0"/>
          </a:p>
          <a:p>
            <a:pPr>
              <a:buNone/>
            </a:pPr>
            <a:endParaRPr lang="en-US" altLang="zh-CN" dirty="0" smtClean="0"/>
          </a:p>
          <a:p>
            <a:endParaRPr lang="zh-CN" altLang="en-US" dirty="0"/>
          </a:p>
        </p:txBody>
      </p:sp>
      <p:sp>
        <p:nvSpPr>
          <p:cNvPr id="4" name="标题 1"/>
          <p:cNvSpPr>
            <a:spLocks noGrp="1"/>
          </p:cNvSpPr>
          <p:nvPr>
            <p:ph type="title"/>
          </p:nvPr>
        </p:nvSpPr>
        <p:spPr>
          <a:xfrm>
            <a:off x="628650" y="76202"/>
            <a:ext cx="7886700" cy="1146433"/>
          </a:xfrm>
        </p:spPr>
        <p:txBody>
          <a:bodyPr/>
          <a:lstStyle/>
          <a:p>
            <a:r>
              <a:rPr lang="en-US" altLang="zh-CN" dirty="0" smtClean="0"/>
              <a:t>Adaptive Parameter</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Reactive </a:t>
            </a:r>
            <a:r>
              <a:rPr lang="en-US" altLang="zh-CN" dirty="0" err="1" smtClean="0">
                <a:solidFill>
                  <a:srgbClr val="3333CC"/>
                </a:solidFill>
              </a:rPr>
              <a:t>Tabu</a:t>
            </a:r>
            <a:r>
              <a:rPr lang="en-US" altLang="zh-CN" dirty="0" smtClean="0">
                <a:solidFill>
                  <a:srgbClr val="3333CC"/>
                </a:solidFill>
              </a:rPr>
              <a:t> Search for </a:t>
            </a:r>
            <a:r>
              <a:rPr lang="en-US" altLang="zh-CN" dirty="0" err="1" smtClean="0">
                <a:solidFill>
                  <a:srgbClr val="3333CC"/>
                </a:solidFill>
              </a:rPr>
              <a:t>MaxClique</a:t>
            </a:r>
            <a:r>
              <a:rPr lang="en-US" altLang="zh-CN" dirty="0" smtClean="0">
                <a:solidFill>
                  <a:srgbClr val="3333CC"/>
                </a:solidFill>
              </a:rPr>
              <a:t> [</a:t>
            </a:r>
            <a:r>
              <a:rPr lang="en-US" altLang="zh-CN" dirty="0" err="1" smtClean="0">
                <a:solidFill>
                  <a:srgbClr val="3333CC"/>
                </a:solidFill>
              </a:rPr>
              <a:t>Battiti</a:t>
            </a:r>
            <a:r>
              <a:rPr lang="en-US" altLang="zh-CN" dirty="0" smtClean="0">
                <a:solidFill>
                  <a:srgbClr val="3333CC"/>
                </a:solidFill>
              </a:rPr>
              <a:t> and </a:t>
            </a:r>
            <a:r>
              <a:rPr lang="en-US" altLang="zh-CN" dirty="0" err="1" smtClean="0">
                <a:solidFill>
                  <a:srgbClr val="3333CC"/>
                </a:solidFill>
              </a:rPr>
              <a:t>Tecchiolli</a:t>
            </a:r>
            <a:r>
              <a:rPr lang="en-US" altLang="zh-CN" dirty="0" smtClean="0">
                <a:solidFill>
                  <a:srgbClr val="3333CC"/>
                </a:solidFill>
              </a:rPr>
              <a:t>, 1994]:</a:t>
            </a:r>
          </a:p>
          <a:p>
            <a:pPr>
              <a:buNone/>
            </a:pPr>
            <a:endParaRPr lang="en-US" altLang="zh-CN" sz="2800" dirty="0" smtClean="0">
              <a:solidFill>
                <a:srgbClr val="3333CC"/>
              </a:solidFill>
            </a:endParaRPr>
          </a:p>
          <a:p>
            <a:r>
              <a:rPr lang="en-US" altLang="zh-CN" sz="2000" dirty="0" smtClean="0"/>
              <a:t>Record all found cliques by hash table.</a:t>
            </a:r>
          </a:p>
          <a:p>
            <a:endParaRPr lang="en-US" altLang="zh-CN" sz="2000" dirty="0" smtClean="0"/>
          </a:p>
          <a:p>
            <a:r>
              <a:rPr lang="en-US" altLang="zh-CN" sz="2000" dirty="0" smtClean="0"/>
              <a:t>If a clique is revisited during a short period, increase </a:t>
            </a:r>
            <a:r>
              <a:rPr lang="en-US" altLang="zh-CN" sz="2000" dirty="0" err="1" smtClean="0"/>
              <a:t>tabu</a:t>
            </a:r>
            <a:r>
              <a:rPr lang="en-US" altLang="zh-CN" sz="2000" dirty="0" smtClean="0"/>
              <a:t> tenure </a:t>
            </a:r>
            <a:r>
              <a:rPr lang="en-US" altLang="zh-CN" sz="2000" dirty="0" smtClean="0">
                <a:sym typeface="Wingdings" pitchFamily="2" charset="2"/>
              </a:rPr>
              <a:t> enhance diversification</a:t>
            </a:r>
          </a:p>
          <a:p>
            <a:endParaRPr lang="en-US" altLang="zh-CN" sz="2000" dirty="0" smtClean="0"/>
          </a:p>
          <a:p>
            <a:r>
              <a:rPr lang="en-US" altLang="zh-CN" sz="2000" dirty="0" smtClean="0"/>
              <a:t>If no clique is revisited during a long period, decrease </a:t>
            </a:r>
            <a:r>
              <a:rPr lang="en-US" altLang="zh-CN" sz="2000" dirty="0" err="1" smtClean="0"/>
              <a:t>tabu</a:t>
            </a:r>
            <a:r>
              <a:rPr lang="en-US" altLang="zh-CN" sz="2000" dirty="0" smtClean="0"/>
              <a:t> tenure </a:t>
            </a:r>
            <a:r>
              <a:rPr lang="en-US" altLang="zh-CN" sz="2000" dirty="0" smtClean="0">
                <a:sym typeface="Wingdings" pitchFamily="2" charset="2"/>
              </a:rPr>
              <a:t> enhance intensification</a:t>
            </a:r>
            <a:endParaRPr lang="en-US" altLang="zh-CN" sz="2000" dirty="0" smtClean="0"/>
          </a:p>
          <a:p>
            <a:endParaRPr lang="en-US" altLang="zh-CN" sz="2800" dirty="0" smtClean="0"/>
          </a:p>
          <a:p>
            <a:endParaRPr lang="en-US" altLang="zh-CN" sz="2800"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Backtracking for 4-Queen</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985" y="1556792"/>
            <a:ext cx="7903661" cy="4536504"/>
          </a:xfrm>
        </p:spPr>
      </p:pic>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8</a:t>
            </a:fld>
            <a:endParaRPr lang="zh-CN" altLang="en-US">
              <a:solidFill>
                <a:prstClr val="black">
                  <a:tint val="75000"/>
                </a:prstClr>
              </a:solidFill>
            </a:endParaRPr>
          </a:p>
        </p:txBody>
      </p:sp>
    </p:spTree>
    <p:extLst>
      <p:ext uri="{BB962C8B-B14F-4D97-AF65-F5344CB8AC3E}">
        <p14:creationId xmlns:p14="http://schemas.microsoft.com/office/powerpoint/2010/main" val="28519604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en-US" altLang="zh-CN" dirty="0" smtClean="0">
                <a:solidFill>
                  <a:srgbClr val="3333CC"/>
                </a:solidFill>
              </a:rPr>
              <a:t>Adaptive Noise for SAT (</a:t>
            </a:r>
            <a:r>
              <a:rPr lang="en-US" altLang="zh-CN" dirty="0" err="1" smtClean="0">
                <a:solidFill>
                  <a:srgbClr val="3333CC"/>
                </a:solidFill>
              </a:rPr>
              <a:t>Hoos</a:t>
            </a:r>
            <a:r>
              <a:rPr lang="en-US" altLang="zh-CN" dirty="0" smtClean="0">
                <a:solidFill>
                  <a:srgbClr val="3333CC"/>
                </a:solidFill>
              </a:rPr>
              <a:t> 02)</a:t>
            </a:r>
          </a:p>
          <a:p>
            <a:pPr>
              <a:buNone/>
            </a:pPr>
            <a:endParaRPr lang="en-US" altLang="zh-CN" dirty="0" smtClean="0">
              <a:solidFill>
                <a:srgbClr val="3333CC"/>
              </a:solidFill>
            </a:endParaRPr>
          </a:p>
          <a:p>
            <a:r>
              <a:rPr lang="en-US" altLang="zh-CN" dirty="0" smtClean="0"/>
              <a:t>The probability of performing a random step is controlled by a noise parameter </a:t>
            </a:r>
            <a:r>
              <a:rPr lang="en-US" altLang="zh-CN" dirty="0" err="1" smtClean="0"/>
              <a:t>wp</a:t>
            </a:r>
            <a:r>
              <a:rPr lang="en-US" altLang="zh-CN" dirty="0" smtClean="0"/>
              <a:t> (walking probability), which is adjusted during the search.</a:t>
            </a:r>
          </a:p>
          <a:p>
            <a:endParaRPr lang="en-US" altLang="zh-CN" dirty="0" smtClean="0"/>
          </a:p>
          <a:p>
            <a:r>
              <a:rPr lang="en-US" altLang="zh-CN" dirty="0" smtClean="0"/>
              <a:t>Parameter </a:t>
            </a:r>
            <a:r>
              <a:rPr lang="en-US" altLang="zh-CN" dirty="0" err="1" smtClean="0"/>
              <a:t>wp</a:t>
            </a:r>
            <a:r>
              <a:rPr lang="en-US" altLang="zh-CN" dirty="0" smtClean="0"/>
              <a:t> is initialized as 0;</a:t>
            </a:r>
          </a:p>
          <a:p>
            <a:endParaRPr lang="en-US" altLang="zh-CN" dirty="0" smtClean="0"/>
          </a:p>
          <a:p>
            <a:r>
              <a:rPr lang="en-US" altLang="zh-CN" dirty="0" smtClean="0"/>
              <a:t>If no improvement is observed during a long period, increase </a:t>
            </a:r>
            <a:r>
              <a:rPr lang="en-US" altLang="zh-CN" dirty="0" err="1" smtClean="0"/>
              <a:t>wp</a:t>
            </a:r>
            <a:r>
              <a:rPr lang="en-US" altLang="zh-CN" dirty="0" smtClean="0"/>
              <a:t> </a:t>
            </a:r>
            <a:r>
              <a:rPr lang="en-US" altLang="zh-CN" dirty="0" smtClean="0">
                <a:sym typeface="Wingdings" pitchFamily="2" charset="2"/>
              </a:rPr>
              <a:t> enhance </a:t>
            </a:r>
            <a:r>
              <a:rPr lang="en-US" altLang="zh-CN" dirty="0">
                <a:sym typeface="Wingdings" pitchFamily="2" charset="2"/>
              </a:rPr>
              <a:t>diversification: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(1 − </a:t>
            </a:r>
            <a:r>
              <a:rPr lang="en-US" altLang="zh-CN" dirty="0" err="1">
                <a:sym typeface="Wingdings" pitchFamily="2" charset="2"/>
              </a:rPr>
              <a:t>wp</a:t>
            </a:r>
            <a:r>
              <a:rPr lang="en-US" altLang="zh-CN" dirty="0">
                <a:sym typeface="Wingdings" pitchFamily="2" charset="2"/>
              </a:rPr>
              <a:t>) · </a:t>
            </a:r>
            <a:r>
              <a:rPr lang="el-GR" altLang="zh-CN" dirty="0">
                <a:sym typeface="Wingdings" pitchFamily="2" charset="2"/>
              </a:rPr>
              <a:t>ϕ, </a:t>
            </a:r>
            <a:r>
              <a:rPr lang="en-US" altLang="zh-CN" dirty="0">
                <a:sym typeface="Wingdings" pitchFamily="2" charset="2"/>
              </a:rPr>
              <a:t>where </a:t>
            </a:r>
            <a:r>
              <a:rPr lang="el-GR" altLang="zh-CN" dirty="0">
                <a:sym typeface="Wingdings" pitchFamily="2" charset="2"/>
              </a:rPr>
              <a:t>ϕ = </a:t>
            </a:r>
            <a:r>
              <a:rPr lang="el-GR" altLang="zh-CN" dirty="0" smtClean="0">
                <a:sym typeface="Wingdings" pitchFamily="2" charset="2"/>
              </a:rPr>
              <a:t>0.2</a:t>
            </a:r>
            <a:r>
              <a:rPr lang="en-US" altLang="zh-CN" dirty="0" smtClean="0">
                <a:sym typeface="Wingdings" pitchFamily="2" charset="2"/>
              </a:rPr>
              <a:t>;</a:t>
            </a:r>
          </a:p>
          <a:p>
            <a:endParaRPr lang="en-US" altLang="zh-CN" dirty="0" smtClean="0"/>
          </a:p>
          <a:p>
            <a:r>
              <a:rPr lang="en-US" altLang="zh-CN" dirty="0" smtClean="0"/>
              <a:t>If an improvement is observed, decrease </a:t>
            </a:r>
            <a:r>
              <a:rPr lang="en-US" altLang="zh-CN" dirty="0" err="1" smtClean="0"/>
              <a:t>wp</a:t>
            </a:r>
            <a:r>
              <a:rPr lang="en-US" altLang="zh-CN" dirty="0" smtClean="0"/>
              <a:t> </a:t>
            </a:r>
            <a:r>
              <a:rPr lang="en-US" altLang="zh-CN" dirty="0" smtClean="0">
                <a:sym typeface="Wingdings" pitchFamily="2" charset="2"/>
              </a:rPr>
              <a:t>enhance </a:t>
            </a:r>
            <a:r>
              <a:rPr lang="en-US" altLang="zh-CN" dirty="0">
                <a:sym typeface="Wingdings" pitchFamily="2" charset="2"/>
              </a:rPr>
              <a:t>intensification: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a:t>
            </a:r>
            <a:r>
              <a:rPr lang="en-US" altLang="zh-CN" dirty="0" err="1">
                <a:sym typeface="Wingdings" pitchFamily="2" charset="2"/>
              </a:rPr>
              <a:t>wp</a:t>
            </a:r>
            <a:r>
              <a:rPr lang="en-US" altLang="zh-CN" dirty="0">
                <a:sym typeface="Wingdings" pitchFamily="2" charset="2"/>
              </a:rPr>
              <a:t> · </a:t>
            </a:r>
            <a:r>
              <a:rPr lang="el-GR" altLang="zh-CN" dirty="0">
                <a:sym typeface="Wingdings" pitchFamily="2" charset="2"/>
              </a:rPr>
              <a:t>ϕ/2</a:t>
            </a:r>
            <a:endParaRPr lang="en-US" altLang="zh-CN" dirty="0" smtClean="0">
              <a:sym typeface="Wingdings" pitchFamily="2" charset="2"/>
            </a:endParaRPr>
          </a:p>
          <a:p>
            <a:endParaRPr lang="en-US" altLang="zh-CN" dirty="0">
              <a:sym typeface="Wingdings" pitchFamily="2" charset="2"/>
            </a:endParaRPr>
          </a:p>
          <a:p>
            <a:endParaRPr lang="en-US" altLang="zh-CN" dirty="0" smtClean="0">
              <a:sym typeface="Wingdings" pitchFamily="2" charset="2"/>
            </a:endParaRPr>
          </a:p>
          <a:p>
            <a:endParaRPr lang="en-US" altLang="zh-CN" dirty="0" smtClean="0">
              <a:solidFill>
                <a:srgbClr val="3333CC"/>
              </a:solidFill>
            </a:endParaRPr>
          </a:p>
          <a:p>
            <a:endParaRPr lang="en-US" altLang="zh-CN" dirty="0" smtClean="0">
              <a:solidFill>
                <a:srgbClr val="3333CC"/>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232074"/>
          </a:xfrm>
        </p:spPr>
        <p:txBody>
          <a:bodyPr>
            <a:normAutofit/>
          </a:bodyPr>
          <a:lstStyle/>
          <a:p>
            <a:r>
              <a:rPr lang="en-US" altLang="zh-CN" dirty="0" smtClean="0"/>
              <a:t>Associate </a:t>
            </a:r>
            <a:r>
              <a:rPr lang="en-US" altLang="zh-CN" dirty="0" smtClean="0"/>
              <a:t>a number as the weight of each constraint, measuring the cost of violating this constraint. </a:t>
            </a:r>
          </a:p>
          <a:p>
            <a:r>
              <a:rPr lang="en-US" altLang="zh-CN" dirty="0" smtClean="0">
                <a:solidFill>
                  <a:srgbClr val="FF0000"/>
                </a:solidFill>
              </a:rPr>
              <a:t>The evaluation function is changed to the weighted version</a:t>
            </a:r>
            <a:r>
              <a:rPr lang="en-US" altLang="zh-CN" dirty="0" smtClean="0"/>
              <a:t>.</a:t>
            </a:r>
          </a:p>
          <a:p>
            <a:endParaRPr lang="en-US" altLang="zh-CN" dirty="0" smtClean="0"/>
          </a:p>
          <a:p>
            <a:r>
              <a:rPr lang="en-US" altLang="zh-CN" dirty="0" smtClean="0"/>
              <a:t>Constraint weighting in Iterative Improvement</a:t>
            </a:r>
          </a:p>
          <a:p>
            <a:pPr lvl="1"/>
            <a:r>
              <a:rPr lang="en-US" altLang="zh-CN" dirty="0" smtClean="0"/>
              <a:t>When a constraint is violated, increase its weight by 1 .</a:t>
            </a:r>
          </a:p>
          <a:p>
            <a:pPr lvl="1"/>
            <a:r>
              <a:rPr lang="en-US" altLang="zh-CN" dirty="0" smtClean="0"/>
              <a:t>The constraints with larger weight should be preferred to be satisfied.</a:t>
            </a:r>
          </a:p>
          <a:p>
            <a:pPr lvl="1"/>
            <a:endParaRPr lang="en-US" altLang="zh-CN" dirty="0" smtClean="0"/>
          </a:p>
          <a:p>
            <a:r>
              <a:rPr lang="en-US" altLang="zh-CN" dirty="0" smtClean="0"/>
              <a:t>Constraint weighting in Iterated Local Search</a:t>
            </a:r>
          </a:p>
          <a:p>
            <a:pPr lvl="1"/>
            <a:r>
              <a:rPr lang="en-US" altLang="zh-CN" dirty="0" smtClean="0"/>
              <a:t>At local optima, increase weights of all violated constraints by 1</a:t>
            </a:r>
          </a:p>
          <a:p>
            <a:pPr lvl="1"/>
            <a:r>
              <a:rPr lang="en-US" altLang="zh-CN" dirty="0" smtClean="0"/>
              <a:t>Making a local optimum no longer a local optimum during a period of time.</a:t>
            </a:r>
          </a:p>
          <a:p>
            <a:endParaRPr lang="en-US" altLang="zh-CN" dirty="0" smtClean="0"/>
          </a:p>
          <a:p>
            <a:pPr marL="0" indent="0">
              <a:buNone/>
            </a:pPr>
            <a:endParaRPr lang="zh-CN" altLang="en-US" dirty="0"/>
          </a:p>
        </p:txBody>
      </p:sp>
      <p:sp>
        <p:nvSpPr>
          <p:cNvPr id="4" name="标题 1"/>
          <p:cNvSpPr>
            <a:spLocks noGrp="1"/>
          </p:cNvSpPr>
          <p:nvPr>
            <p:ph type="title"/>
          </p:nvPr>
        </p:nvSpPr>
        <p:spPr>
          <a:xfrm>
            <a:off x="628650" y="76202"/>
            <a:ext cx="7886700" cy="1146433"/>
          </a:xfrm>
        </p:spPr>
        <p:txBody>
          <a:bodyPr/>
          <a:lstStyle/>
          <a:p>
            <a:r>
              <a:rPr lang="en-US" altLang="zh-CN" dirty="0" smtClean="0"/>
              <a:t>Constraint Weighting</a:t>
            </a:r>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525" y="2664619"/>
            <a:ext cx="5981700" cy="2219325"/>
          </a:xfr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525" y="2674144"/>
            <a:ext cx="5981700" cy="2200275"/>
          </a:xfr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287" y="2659856"/>
            <a:ext cx="5972175" cy="2228850"/>
          </a:xfr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050" y="2664619"/>
            <a:ext cx="5962650" cy="2219325"/>
          </a:xfr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287" y="2669381"/>
            <a:ext cx="5972175" cy="2209800"/>
          </a:xfr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4944042"/>
          </a:xfrm>
        </p:spPr>
        <p:txBody>
          <a:bodyPr>
            <a:normAutofit/>
          </a:bodyPr>
          <a:lstStyle/>
          <a:p>
            <a:pPr>
              <a:buNone/>
            </a:pPr>
            <a:r>
              <a:rPr lang="en-US" altLang="zh-CN" dirty="0" smtClean="0">
                <a:solidFill>
                  <a:srgbClr val="3333CC"/>
                </a:solidFill>
              </a:rPr>
              <a:t>Clause Weighting for SAT</a:t>
            </a:r>
            <a:endParaRPr lang="en-US" altLang="zh-CN" dirty="0" smtClean="0"/>
          </a:p>
          <a:p>
            <a:r>
              <a:rPr lang="en-US" altLang="zh-CN" dirty="0" smtClean="0"/>
              <a:t>Date back to the </a:t>
            </a:r>
            <a:r>
              <a:rPr lang="en-US" altLang="zh-CN" dirty="0"/>
              <a:t>Breakout method </a:t>
            </a:r>
            <a:r>
              <a:rPr lang="en-US" altLang="zh-CN" dirty="0" smtClean="0"/>
              <a:t>(1993): increases </a:t>
            </a:r>
            <a:r>
              <a:rPr lang="en-US" altLang="zh-CN" dirty="0"/>
              <a:t>the weight of </a:t>
            </a:r>
            <a:r>
              <a:rPr lang="en-US" altLang="zh-CN" dirty="0" smtClean="0"/>
              <a:t>each unsatisfied clause </a:t>
            </a:r>
            <a:r>
              <a:rPr lang="en-US" altLang="zh-CN" dirty="0"/>
              <a:t>by one when reaching local </a:t>
            </a:r>
            <a:r>
              <a:rPr lang="en-US" altLang="zh-CN" dirty="0" smtClean="0"/>
              <a:t>optima.</a:t>
            </a:r>
          </a:p>
          <a:p>
            <a:pPr lvl="1"/>
            <a:r>
              <a:rPr lang="en-US" altLang="zh-CN" dirty="0" smtClean="0"/>
              <a:t>The </a:t>
            </a:r>
            <a:r>
              <a:rPr lang="en-US" altLang="zh-CN" dirty="0"/>
              <a:t>B</a:t>
            </a:r>
            <a:r>
              <a:rPr lang="en-US" altLang="zh-CN" dirty="0" smtClean="0"/>
              <a:t>reakout method </a:t>
            </a:r>
            <a:r>
              <a:rPr lang="en-US" altLang="zh-CN" dirty="0"/>
              <a:t>allows unrestricted weight growth </a:t>
            </a:r>
            <a:r>
              <a:rPr lang="en-US" altLang="zh-CN" dirty="0" smtClean="0"/>
              <a:t>during.</a:t>
            </a:r>
            <a:endParaRPr lang="en-US" altLang="zh-CN" dirty="0"/>
          </a:p>
          <a:p>
            <a:pPr lvl="1"/>
            <a:endParaRPr lang="en-US" altLang="zh-CN" dirty="0" smtClean="0"/>
          </a:p>
          <a:p>
            <a:r>
              <a:rPr lang="en-US" altLang="zh-CN" dirty="0" smtClean="0"/>
              <a:t>Modern </a:t>
            </a:r>
            <a:r>
              <a:rPr lang="en-US" altLang="zh-CN" dirty="0"/>
              <a:t>clause weighting </a:t>
            </a:r>
            <a:r>
              <a:rPr lang="en-US" altLang="zh-CN" dirty="0" smtClean="0"/>
              <a:t>usually </a:t>
            </a:r>
            <a:r>
              <a:rPr lang="en-US" altLang="zh-CN" dirty="0"/>
              <a:t>have a “smoothing” mechanism </a:t>
            </a:r>
            <a:r>
              <a:rPr lang="en-US" altLang="zh-CN" dirty="0" smtClean="0"/>
              <a:t>to decrease </a:t>
            </a:r>
            <a:r>
              <a:rPr lang="en-US" altLang="zh-CN" dirty="0"/>
              <a:t>clause weights</a:t>
            </a:r>
            <a:r>
              <a:rPr lang="en-US" altLang="zh-CN" dirty="0" smtClean="0"/>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5016050"/>
          </a:xfrm>
        </p:spPr>
        <p:txBody>
          <a:bodyPr>
            <a:normAutofit/>
          </a:bodyPr>
          <a:lstStyle/>
          <a:p>
            <a:pPr>
              <a:buNone/>
            </a:pPr>
            <a:r>
              <a:rPr lang="en-US" altLang="zh-CN" dirty="0" smtClean="0">
                <a:solidFill>
                  <a:srgbClr val="3333CC"/>
                </a:solidFill>
              </a:rPr>
              <a:t>Clause Weighting for SAT</a:t>
            </a:r>
            <a:endParaRPr lang="en-US" altLang="zh-CN" dirty="0" smtClean="0"/>
          </a:p>
          <a:p>
            <a:r>
              <a:rPr lang="en-US" altLang="zh-CN" dirty="0" smtClean="0"/>
              <a:t>discrete </a:t>
            </a:r>
            <a:r>
              <a:rPr lang="en-US" altLang="zh-CN" dirty="0" err="1"/>
              <a:t>Lagrangian</a:t>
            </a:r>
            <a:r>
              <a:rPr lang="en-US" altLang="zh-CN" dirty="0"/>
              <a:t> method (DLM): </a:t>
            </a:r>
            <a:r>
              <a:rPr lang="en-US" altLang="zh-CN" dirty="0" smtClean="0"/>
              <a:t>DLM follows Breakout’s </a:t>
            </a:r>
            <a:r>
              <a:rPr lang="en-US" altLang="zh-CN" dirty="0"/>
              <a:t>weight increment scheme, but additionally decrements clause weights by a </a:t>
            </a:r>
            <a:r>
              <a:rPr lang="en-US" altLang="zh-CN" dirty="0" smtClean="0"/>
              <a:t>constant amount after a fixed number of increases;</a:t>
            </a:r>
          </a:p>
          <a:p>
            <a:r>
              <a:rPr lang="en-US" altLang="zh-CN" dirty="0" smtClean="0"/>
              <a:t>pure </a:t>
            </a:r>
            <a:r>
              <a:rPr lang="en-US" altLang="zh-CN" dirty="0"/>
              <a:t>additive weighting scheme (PAWS): PAWS updates clause </a:t>
            </a:r>
            <a:r>
              <a:rPr lang="en-US" altLang="zh-CN" dirty="0" smtClean="0"/>
              <a:t>weights in </a:t>
            </a:r>
            <a:r>
              <a:rPr lang="en-US" altLang="zh-CN" dirty="0"/>
              <a:t>local optima as follows. First, the clause weights of all </a:t>
            </a:r>
            <a:r>
              <a:rPr lang="en-US" altLang="zh-CN" dirty="0" smtClean="0"/>
              <a:t>unsatisfied clauses </a:t>
            </a:r>
            <a:r>
              <a:rPr lang="en-US" altLang="zh-CN" dirty="0"/>
              <a:t>are increased by one; </a:t>
            </a:r>
            <a:r>
              <a:rPr lang="en-US" altLang="zh-CN" dirty="0" smtClean="0"/>
              <a:t>then, all </a:t>
            </a:r>
            <a:r>
              <a:rPr lang="en-US" altLang="zh-CN" dirty="0"/>
              <a:t>clause weights are decreased by one after a fixed number of increases.</a:t>
            </a:r>
            <a:endParaRPr lang="zh-CN" altLang="en-US" dirty="0"/>
          </a:p>
        </p:txBody>
      </p:sp>
      <p:cxnSp>
        <p:nvCxnSpPr>
          <p:cNvPr id="4" name="直接连接符 3"/>
          <p:cNvCxnSpPr/>
          <p:nvPr/>
        </p:nvCxnSpPr>
        <p:spPr>
          <a:xfrm>
            <a:off x="1691680" y="4437112"/>
            <a:ext cx="21599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27049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Weighting</a:t>
            </a:r>
            <a:endParaRPr lang="zh-CN" altLang="en-US" dirty="0"/>
          </a:p>
        </p:txBody>
      </p:sp>
      <p:sp>
        <p:nvSpPr>
          <p:cNvPr id="3" name="内容占位符 2"/>
          <p:cNvSpPr>
            <a:spLocks noGrp="1"/>
          </p:cNvSpPr>
          <p:nvPr>
            <p:ph idx="1"/>
          </p:nvPr>
        </p:nvSpPr>
        <p:spPr>
          <a:xfrm>
            <a:off x="457200" y="1600200"/>
            <a:ext cx="8229600" cy="4900634"/>
          </a:xfrm>
        </p:spPr>
        <p:txBody>
          <a:bodyPr>
            <a:normAutofit/>
          </a:bodyPr>
          <a:lstStyle/>
          <a:p>
            <a:r>
              <a:rPr lang="en-US" altLang="zh-CN" dirty="0" smtClean="0"/>
              <a:t>Associate </a:t>
            </a:r>
            <a:r>
              <a:rPr lang="en-US" altLang="zh-CN" dirty="0" smtClean="0"/>
              <a:t>a number as the weight of each solution component, measuring the frequency of a solution component being selected. </a:t>
            </a:r>
          </a:p>
          <a:p>
            <a:endParaRPr lang="en-US" altLang="zh-CN" dirty="0" smtClean="0"/>
          </a:p>
          <a:p>
            <a:pPr>
              <a:buNone/>
            </a:pPr>
            <a:r>
              <a:rPr lang="en-US" altLang="zh-CN" dirty="0" smtClean="0">
                <a:solidFill>
                  <a:srgbClr val="3333CC"/>
                </a:solidFill>
              </a:rPr>
              <a:t>Vertex Weighting for </a:t>
            </a:r>
            <a:r>
              <a:rPr lang="en-US" altLang="zh-CN" dirty="0" err="1" smtClean="0">
                <a:solidFill>
                  <a:srgbClr val="3333CC"/>
                </a:solidFill>
              </a:rPr>
              <a:t>MaxClique</a:t>
            </a:r>
            <a:r>
              <a:rPr lang="en-US" altLang="zh-CN" dirty="0" smtClean="0">
                <a:solidFill>
                  <a:srgbClr val="3333CC"/>
                </a:solidFill>
              </a:rPr>
              <a:t> (</a:t>
            </a:r>
            <a:r>
              <a:rPr lang="en-US" altLang="zh-CN" dirty="0" err="1" smtClean="0">
                <a:solidFill>
                  <a:srgbClr val="3333CC"/>
                </a:solidFill>
              </a:rPr>
              <a:t>Pullan</a:t>
            </a:r>
            <a:r>
              <a:rPr lang="en-US" altLang="zh-CN" dirty="0" smtClean="0">
                <a:solidFill>
                  <a:srgbClr val="3333CC"/>
                </a:solidFill>
              </a:rPr>
              <a:t> 06)</a:t>
            </a:r>
          </a:p>
          <a:p>
            <a:r>
              <a:rPr lang="en-US" altLang="zh-CN" dirty="0" smtClean="0"/>
              <a:t>A GRASP framework: construction + local search</a:t>
            </a:r>
          </a:p>
          <a:p>
            <a:r>
              <a:rPr lang="en-US" altLang="zh-CN" dirty="0" smtClean="0"/>
              <a:t>At the end of each local search phase, increase the penalty values of all vertices in the current clique, by one.</a:t>
            </a:r>
          </a:p>
          <a:p>
            <a:r>
              <a:rPr lang="en-US" altLang="zh-CN" dirty="0" smtClean="0"/>
              <a:t>In the constructive phase, when selecting a vertex to add into the candidate solution, prefer vertices with lower penalty.</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a:t>
            </a:r>
            <a:r>
              <a:rPr lang="en-US" altLang="zh-CN" dirty="0" smtClean="0"/>
              <a:t>Local search </a:t>
            </a:r>
            <a:r>
              <a:rPr lang="en-US" altLang="zh-CN" dirty="0"/>
              <a:t>for 4-Queen</a:t>
            </a:r>
            <a:endParaRPr lang="zh-CN" altLang="en-US" dirty="0"/>
          </a:p>
        </p:txBody>
      </p:sp>
      <p:sp>
        <p:nvSpPr>
          <p:cNvPr id="4" name="灯片编号占位符 3"/>
          <p:cNvSpPr>
            <a:spLocks noGrp="1"/>
          </p:cNvSpPr>
          <p:nvPr>
            <p:ph type="sldNum" sz="quarter" idx="12"/>
          </p:nvPr>
        </p:nvSpPr>
        <p:spPr/>
        <p:txBody>
          <a:bodyPr/>
          <a:lstStyle/>
          <a:p>
            <a:pPr defTabSz="685800"/>
            <a:fld id="{5F651E04-FA54-4433-B539-B1040439CA46}" type="slidenum">
              <a:rPr lang="zh-CN" altLang="en-US" smtClean="0">
                <a:solidFill>
                  <a:prstClr val="black">
                    <a:tint val="75000"/>
                  </a:prstClr>
                </a:solidFill>
              </a:rPr>
              <a:pPr defTabSz="685800"/>
              <a:t>9</a:t>
            </a:fld>
            <a:endParaRPr lang="zh-CN" altLang="en-US">
              <a:solidFill>
                <a:prstClr val="black">
                  <a:tint val="75000"/>
                </a:prstClr>
              </a:solidFill>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223649"/>
            <a:ext cx="7111702" cy="5333777"/>
          </a:xfrm>
        </p:spPr>
      </p:pic>
    </p:spTree>
    <p:extLst>
      <p:ext uri="{BB962C8B-B14F-4D97-AF65-F5344CB8AC3E}">
        <p14:creationId xmlns:p14="http://schemas.microsoft.com/office/powerpoint/2010/main" val="28561631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Scoring Functions</a:t>
            </a:r>
            <a:endParaRPr lang="zh-CN" altLang="en-US" dirty="0"/>
          </a:p>
        </p:txBody>
      </p:sp>
      <p:sp>
        <p:nvSpPr>
          <p:cNvPr id="3" name="内容占位符 2"/>
          <p:cNvSpPr>
            <a:spLocks noGrp="1"/>
          </p:cNvSpPr>
          <p:nvPr>
            <p:ph idx="1"/>
          </p:nvPr>
        </p:nvSpPr>
        <p:spPr>
          <a:xfrm>
            <a:off x="457200" y="1600200"/>
            <a:ext cx="8229600" cy="4900634"/>
          </a:xfrm>
        </p:spPr>
        <p:txBody>
          <a:bodyPr>
            <a:normAutofit fontScale="92500"/>
          </a:bodyPr>
          <a:lstStyle/>
          <a:p>
            <a:pPr>
              <a:buNone/>
            </a:pPr>
            <a:r>
              <a:rPr lang="en-US" altLang="zh-CN" sz="2600" dirty="0" smtClean="0">
                <a:solidFill>
                  <a:srgbClr val="3333CC"/>
                </a:solidFill>
              </a:rPr>
              <a:t>A basic Scoring </a:t>
            </a:r>
            <a:r>
              <a:rPr lang="en-US" altLang="zh-CN" sz="2600" dirty="0">
                <a:solidFill>
                  <a:srgbClr val="3333CC"/>
                </a:solidFill>
              </a:rPr>
              <a:t>F</a:t>
            </a:r>
            <a:r>
              <a:rPr lang="en-US" altLang="zh-CN" sz="2600" dirty="0" smtClean="0">
                <a:solidFill>
                  <a:srgbClr val="3333CC"/>
                </a:solidFill>
              </a:rPr>
              <a:t>unction </a:t>
            </a:r>
          </a:p>
          <a:p>
            <a:r>
              <a:rPr lang="en-US" altLang="zh-CN" sz="2200" dirty="0" smtClean="0"/>
              <a:t>Previously, we introduced a scoring function for SAT, which is named ‘score’.</a:t>
            </a:r>
          </a:p>
          <a:p>
            <a:r>
              <a:rPr lang="en-US" altLang="zh-CN" sz="2200" dirty="0" smtClean="0">
                <a:sym typeface="+mn-ea"/>
              </a:rPr>
              <a:t>Under assignment S, score(x) = cost(S)-cost(S‘), where S’ differs from S only in the value of x, cost(S) is the number of unsatisfied clauses under S.</a:t>
            </a:r>
          </a:p>
          <a:p>
            <a:pPr marL="0" indent="0">
              <a:buNone/>
            </a:pPr>
            <a:endParaRPr lang="en-US" altLang="zh-CN" dirty="0" smtClean="0"/>
          </a:p>
          <a:p>
            <a:pPr>
              <a:buNone/>
            </a:pPr>
            <a:r>
              <a:rPr lang="en-US" altLang="zh-CN" dirty="0" smtClean="0">
                <a:solidFill>
                  <a:srgbClr val="3333CC"/>
                </a:solidFill>
              </a:rPr>
              <a:t>Other Scoring functions </a:t>
            </a:r>
          </a:p>
          <a:p>
            <a:r>
              <a:rPr lang="en-US" altLang="zh-CN" dirty="0" smtClean="0"/>
              <a:t>age(x) = the number of steps since x has changed value</a:t>
            </a:r>
          </a:p>
          <a:p>
            <a:r>
              <a:rPr lang="en-US" altLang="zh-CN" dirty="0"/>
              <a:t>f</a:t>
            </a:r>
            <a:r>
              <a:rPr lang="en-US" altLang="zh-CN" dirty="0" smtClean="0"/>
              <a:t>requency(x) = a count on how many times x changes its value</a:t>
            </a:r>
          </a:p>
          <a:p>
            <a:r>
              <a:rPr lang="en-US" altLang="zh-CN" dirty="0" err="1"/>
              <a:t>w</a:t>
            </a:r>
            <a:r>
              <a:rPr lang="en-US" altLang="zh-CN" dirty="0" err="1" smtClean="0"/>
              <a:t>score</a:t>
            </a:r>
            <a:r>
              <a:rPr lang="en-US" altLang="zh-CN" dirty="0" smtClean="0"/>
              <a:t>(x) = the weighted version of score, using clause weighting techniques</a:t>
            </a:r>
          </a:p>
          <a:p>
            <a:r>
              <a:rPr lang="en-US" altLang="zh-CN" dirty="0" smtClean="0"/>
              <a:t>Score(x)+age(x)/T, where T is a parameter</a:t>
            </a:r>
          </a:p>
          <a:p>
            <a:r>
              <a:rPr lang="en-US" altLang="zh-CN" dirty="0" smtClean="0"/>
              <a:t>…</a:t>
            </a:r>
          </a:p>
          <a:p>
            <a:pPr marL="0" indent="0">
              <a:buNone/>
            </a:pPr>
            <a:endParaRPr lang="zh-CN"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Scoring Functions</a:t>
            </a:r>
            <a:endParaRPr lang="zh-CN" altLang="en-US" dirty="0"/>
          </a:p>
        </p:txBody>
      </p:sp>
      <p:sp>
        <p:nvSpPr>
          <p:cNvPr id="3" name="内容占位符 2"/>
          <p:cNvSpPr>
            <a:spLocks noGrp="1"/>
          </p:cNvSpPr>
          <p:nvPr>
            <p:ph idx="1"/>
          </p:nvPr>
        </p:nvSpPr>
        <p:spPr>
          <a:xfrm>
            <a:off x="457200" y="1600200"/>
            <a:ext cx="8229600" cy="4900634"/>
          </a:xfrm>
        </p:spPr>
        <p:txBody>
          <a:bodyPr>
            <a:normAutofit/>
          </a:bodyPr>
          <a:lstStyle/>
          <a:p>
            <a:pPr>
              <a:buNone/>
            </a:pPr>
            <a:r>
              <a:rPr lang="en-US" altLang="zh-CN" dirty="0" smtClean="0">
                <a:solidFill>
                  <a:srgbClr val="3333CC"/>
                </a:solidFill>
              </a:rPr>
              <a:t>A Scoring </a:t>
            </a:r>
            <a:r>
              <a:rPr lang="en-US" altLang="zh-CN" dirty="0">
                <a:solidFill>
                  <a:srgbClr val="3333CC"/>
                </a:solidFill>
              </a:rPr>
              <a:t>F</a:t>
            </a:r>
            <a:r>
              <a:rPr lang="en-US" altLang="zh-CN" dirty="0" smtClean="0">
                <a:solidFill>
                  <a:srgbClr val="3333CC"/>
                </a:solidFill>
              </a:rPr>
              <a:t>unction can be</a:t>
            </a:r>
          </a:p>
          <a:p>
            <a:r>
              <a:rPr lang="en-US" altLang="zh-CN" dirty="0" smtClean="0"/>
              <a:t>a property of the variable, such as score, age, frequency …</a:t>
            </a:r>
          </a:p>
          <a:p>
            <a:r>
              <a:rPr lang="en-US" altLang="zh-CN" dirty="0" smtClean="0"/>
              <a:t>any mathematical expression </a:t>
            </a:r>
            <a:r>
              <a:rPr lang="en-US" altLang="zh-CN" dirty="0"/>
              <a:t>with one or more properties.</a:t>
            </a:r>
            <a:endParaRPr lang="en-US" altLang="zh-CN" dirty="0" smtClean="0"/>
          </a:p>
          <a:p>
            <a:endParaRPr lang="en-US" altLang="zh-CN" dirty="0" smtClean="0"/>
          </a:p>
          <a:p>
            <a:pPr>
              <a:buNone/>
            </a:pPr>
            <a:r>
              <a:rPr lang="en-US" altLang="zh-CN" dirty="0" smtClean="0">
                <a:solidFill>
                  <a:srgbClr val="3333CC"/>
                </a:solidFill>
              </a:rPr>
              <a:t>More Scoring functions </a:t>
            </a:r>
          </a:p>
          <a:p>
            <a:r>
              <a:rPr lang="en-US" altLang="zh-CN" dirty="0" err="1" smtClean="0"/>
              <a:t>A</a:t>
            </a:r>
            <a:r>
              <a:rPr lang="en-US" altLang="zh-CN" baseline="30000" dirty="0" err="1" smtClean="0"/>
              <a:t>score</a:t>
            </a:r>
            <a:r>
              <a:rPr lang="en-US" altLang="zh-CN" baseline="30000" dirty="0" smtClean="0"/>
              <a:t>(x)</a:t>
            </a:r>
            <a:endParaRPr lang="en-US" altLang="zh-CN" baseline="30000" dirty="0"/>
          </a:p>
          <a:p>
            <a:r>
              <a:rPr lang="en-US" altLang="zh-CN" dirty="0"/>
              <a:t>s</a:t>
            </a:r>
            <a:r>
              <a:rPr lang="en-US" altLang="zh-CN" dirty="0" smtClean="0"/>
              <a:t>core(x)</a:t>
            </a:r>
            <a:r>
              <a:rPr lang="en-US" altLang="zh-CN" baseline="30000" dirty="0" smtClean="0"/>
              <a:t>B</a:t>
            </a:r>
          </a:p>
          <a:p>
            <a:r>
              <a:rPr lang="en-US" altLang="zh-CN" baseline="30000" dirty="0" smtClean="0"/>
              <a:t>…</a:t>
            </a:r>
          </a:p>
          <a:p>
            <a:endParaRPr lang="en-US" altLang="zh-CN" baseline="30000" dirty="0"/>
          </a:p>
          <a:p>
            <a:pPr marL="0" indent="0">
              <a:buNone/>
            </a:pPr>
            <a:r>
              <a:rPr lang="en-US" altLang="zh-CN" dirty="0" smtClean="0">
                <a:solidFill>
                  <a:srgbClr val="3333CC"/>
                </a:solidFill>
              </a:rPr>
              <a:t>Dynamic Scoring </a:t>
            </a:r>
            <a:r>
              <a:rPr lang="en-US" altLang="zh-CN" dirty="0">
                <a:solidFill>
                  <a:srgbClr val="3333CC"/>
                </a:solidFill>
              </a:rPr>
              <a:t>functions </a:t>
            </a:r>
            <a:endParaRPr lang="en-US" altLang="zh-CN" dirty="0" smtClean="0">
              <a:solidFill>
                <a:srgbClr val="3333CC"/>
              </a:solidFill>
            </a:endParaRPr>
          </a:p>
          <a:p>
            <a:r>
              <a:rPr lang="en-US" altLang="zh-CN" dirty="0" smtClean="0"/>
              <a:t>Change the parameters or the expression of the scoring function during the search</a:t>
            </a:r>
            <a:endParaRPr lang="en-US" altLang="zh-CN" dirty="0"/>
          </a:p>
          <a:p>
            <a:pPr marL="0" indent="0">
              <a:buNone/>
            </a:pPr>
            <a:endParaRPr lang="en-US" altLang="zh-CN" dirty="0">
              <a:solidFill>
                <a:srgbClr val="3333CC"/>
              </a:solidFill>
            </a:endParaRPr>
          </a:p>
          <a:p>
            <a:pPr marL="0" indent="0">
              <a:buNone/>
            </a:pP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643182"/>
            <a:ext cx="8229600" cy="1143000"/>
          </a:xfrm>
        </p:spPr>
        <p:txBody>
          <a:bodyPr>
            <a:normAutofit/>
          </a:bodyPr>
          <a:lstStyle/>
          <a:p>
            <a:r>
              <a:rPr lang="en-US" altLang="zh-CN" dirty="0" smtClean="0">
                <a:sym typeface="+mn-ea"/>
              </a:rPr>
              <a:t>Local Search for SAT</a:t>
            </a:r>
            <a:endParaRPr lang="zh-CN" altLang="en-US" dirty="0"/>
          </a:p>
        </p:txBody>
      </p:sp>
    </p:spTree>
    <p:extLst>
      <p:ext uri="{BB962C8B-B14F-4D97-AF65-F5344CB8AC3E}">
        <p14:creationId xmlns:p14="http://schemas.microsoft.com/office/powerpoint/2010/main" val="24010528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of Variables</a:t>
            </a:r>
            <a:endParaRPr lang="zh-CN" altLang="en-US" dirty="0"/>
          </a:p>
        </p:txBody>
      </p:sp>
      <p:sp>
        <p:nvSpPr>
          <p:cNvPr id="3" name="内容占位符 2"/>
          <p:cNvSpPr>
            <a:spLocks noGrp="1"/>
          </p:cNvSpPr>
          <p:nvPr>
            <p:ph idx="1"/>
          </p:nvPr>
        </p:nvSpPr>
        <p:spPr/>
        <p:txBody>
          <a:bodyPr>
            <a:normAutofit/>
          </a:bodyPr>
          <a:lstStyle/>
          <a:p>
            <a:r>
              <a:rPr lang="en-US" altLang="zh-CN" sz="2400" dirty="0"/>
              <a:t>make(x): the number of currently </a:t>
            </a:r>
            <a:r>
              <a:rPr lang="en-US" altLang="zh-CN" sz="2400" dirty="0" smtClean="0"/>
              <a:t>unsatisfied </a:t>
            </a:r>
            <a:r>
              <a:rPr lang="en-US" altLang="zh-CN" sz="2400" dirty="0"/>
              <a:t>clauses </a:t>
            </a:r>
            <a:r>
              <a:rPr lang="en-US" altLang="zh-CN" sz="2400" dirty="0" smtClean="0"/>
              <a:t>that would </a:t>
            </a:r>
            <a:r>
              <a:rPr lang="en-US" altLang="zh-CN" sz="2400" dirty="0"/>
              <a:t>become </a:t>
            </a:r>
            <a:r>
              <a:rPr lang="en-US" altLang="zh-CN" sz="2400" dirty="0" smtClean="0"/>
              <a:t>satisfied </a:t>
            </a:r>
            <a:r>
              <a:rPr lang="en-US" altLang="zh-CN" sz="2400" dirty="0"/>
              <a:t>by </a:t>
            </a:r>
            <a:r>
              <a:rPr lang="en-US" altLang="zh-CN" sz="2400" dirty="0" smtClean="0"/>
              <a:t>flipping </a:t>
            </a:r>
            <a:r>
              <a:rPr lang="en-US" altLang="zh-CN" sz="2400" dirty="0"/>
              <a:t>x.</a:t>
            </a:r>
          </a:p>
          <a:p>
            <a:r>
              <a:rPr lang="en-US" altLang="zh-CN" sz="2400" dirty="0"/>
              <a:t>break(x): the number of currently </a:t>
            </a:r>
            <a:r>
              <a:rPr lang="en-US" altLang="zh-CN" sz="2400" dirty="0" smtClean="0"/>
              <a:t>satisfied </a:t>
            </a:r>
            <a:r>
              <a:rPr lang="en-US" altLang="zh-CN" sz="2400" dirty="0"/>
              <a:t>clauses that </a:t>
            </a:r>
            <a:r>
              <a:rPr lang="en-US" altLang="zh-CN" sz="2400" dirty="0" smtClean="0"/>
              <a:t>would become unsatisfied </a:t>
            </a:r>
            <a:r>
              <a:rPr lang="en-US" altLang="zh-CN" sz="2400" dirty="0"/>
              <a:t>by </a:t>
            </a:r>
            <a:r>
              <a:rPr lang="en-US" altLang="zh-CN" sz="2400" dirty="0" smtClean="0"/>
              <a:t>flipping </a:t>
            </a:r>
            <a:r>
              <a:rPr lang="en-US" altLang="zh-CN" sz="2400" dirty="0"/>
              <a:t>x.</a:t>
            </a:r>
          </a:p>
          <a:p>
            <a:r>
              <a:rPr lang="en-US" altLang="zh-CN" sz="2400" dirty="0"/>
              <a:t>score(x): </a:t>
            </a:r>
            <a:r>
              <a:rPr lang="en-US" altLang="zh-CN" sz="2400" dirty="0" smtClean="0"/>
              <a:t>cost(F, s) -</a:t>
            </a:r>
            <a:r>
              <a:rPr lang="zh-CN" altLang="en-US" sz="2400" dirty="0" smtClean="0"/>
              <a:t> </a:t>
            </a:r>
            <a:r>
              <a:rPr lang="en-US" altLang="zh-CN" sz="2400" dirty="0" smtClean="0"/>
              <a:t>cost(</a:t>
            </a:r>
            <a:r>
              <a:rPr lang="en-US" altLang="zh-CN" sz="2400" dirty="0" err="1" smtClean="0"/>
              <a:t>F,s</a:t>
            </a:r>
            <a:r>
              <a:rPr lang="en-US" altLang="zh-CN" sz="2400" dirty="0" smtClean="0"/>
              <a:t>’), </a:t>
            </a:r>
            <a:r>
              <a:rPr lang="en-US" altLang="zh-CN" sz="2400" dirty="0"/>
              <a:t>i.e., the number </a:t>
            </a:r>
            <a:r>
              <a:rPr lang="en-US" altLang="zh-CN" sz="2400" dirty="0" smtClean="0"/>
              <a:t>of currently </a:t>
            </a:r>
            <a:r>
              <a:rPr lang="en-US" altLang="zh-CN" sz="2400" dirty="0"/>
              <a:t>unsatisfied </a:t>
            </a:r>
            <a:r>
              <a:rPr lang="en-US" altLang="zh-CN" sz="2400" dirty="0" smtClean="0"/>
              <a:t>clauses </a:t>
            </a:r>
            <a:r>
              <a:rPr lang="en-US" altLang="zh-CN" sz="2400" dirty="0"/>
              <a:t>minus the number of unsatisfied </a:t>
            </a:r>
            <a:r>
              <a:rPr lang="en-US" altLang="zh-CN" sz="2400" dirty="0" smtClean="0"/>
              <a:t>clauses </a:t>
            </a:r>
            <a:r>
              <a:rPr lang="en-US" altLang="zh-CN" sz="2400" dirty="0"/>
              <a:t>if x were to be </a:t>
            </a:r>
            <a:r>
              <a:rPr lang="en-US" altLang="zh-CN" sz="2400" dirty="0" smtClean="0"/>
              <a:t>flipped</a:t>
            </a:r>
            <a:r>
              <a:rPr lang="en-US" altLang="zh-CN" sz="2400" dirty="0"/>
              <a:t>.</a:t>
            </a:r>
          </a:p>
          <a:p>
            <a:r>
              <a:rPr lang="en-US" altLang="zh-CN" sz="2400" dirty="0"/>
              <a:t>It is easy to see that score(x) = </a:t>
            </a:r>
            <a:r>
              <a:rPr lang="en-US" altLang="zh-CN" sz="2400" dirty="0" smtClean="0"/>
              <a:t>make(x)-break(x</a:t>
            </a:r>
            <a:r>
              <a:rPr lang="en-US" altLang="zh-CN" sz="2400" dirty="0"/>
              <a:t>).</a:t>
            </a:r>
          </a:p>
          <a:p>
            <a:r>
              <a:rPr lang="en-US" altLang="zh-CN" sz="2400" dirty="0"/>
              <a:t>age(x): the number of steps since the last time x </a:t>
            </a:r>
            <a:r>
              <a:rPr lang="en-US" altLang="zh-CN" sz="2400" dirty="0" smtClean="0"/>
              <a:t>was flipped</a:t>
            </a:r>
            <a:r>
              <a:rPr lang="en-US" altLang="zh-CN" sz="2400" dirty="0"/>
              <a:t>.</a:t>
            </a:r>
            <a:endParaRPr lang="zh-CN" altLang="en-US" sz="2400" dirty="0"/>
          </a:p>
        </p:txBody>
      </p:sp>
    </p:spTree>
    <p:extLst>
      <p:ext uri="{BB962C8B-B14F-4D97-AF65-F5344CB8AC3E}">
        <p14:creationId xmlns:p14="http://schemas.microsoft.com/office/powerpoint/2010/main" val="213152729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Scoring Functions of Variables</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18246"/>
            <a:ext cx="6668712" cy="4389532"/>
          </a:xfrm>
        </p:spPr>
      </p:pic>
    </p:spTree>
    <p:extLst>
      <p:ext uri="{BB962C8B-B14F-4D97-AF65-F5344CB8AC3E}">
        <p14:creationId xmlns:p14="http://schemas.microsoft.com/office/powerpoint/2010/main" val="35156544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Different types of local search</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Local search algorithms for SAT mainly fall into two types:</a:t>
            </a:r>
          </a:p>
          <a:p>
            <a:r>
              <a:rPr lang="en-US" altLang="zh-CN" sz="2400" dirty="0">
                <a:solidFill>
                  <a:srgbClr val="FF0000"/>
                </a:solidFill>
              </a:rPr>
              <a:t>focused local search</a:t>
            </a:r>
            <a:r>
              <a:rPr lang="en-US" altLang="zh-CN" sz="2400" dirty="0"/>
              <a:t>: always picks the </a:t>
            </a:r>
            <a:r>
              <a:rPr lang="en-US" altLang="zh-CN" sz="2400" dirty="0" smtClean="0"/>
              <a:t>flip </a:t>
            </a:r>
            <a:r>
              <a:rPr lang="en-US" altLang="zh-CN" sz="2400" dirty="0"/>
              <a:t>variable from </a:t>
            </a:r>
            <a:r>
              <a:rPr lang="en-US" altLang="zh-CN" sz="2400" dirty="0" smtClean="0"/>
              <a:t>an unsatisfied clause.</a:t>
            </a:r>
          </a:p>
          <a:p>
            <a:r>
              <a:rPr lang="en-US" altLang="zh-CN" sz="2400" dirty="0" smtClean="0">
                <a:solidFill>
                  <a:srgbClr val="FF0000"/>
                </a:solidFill>
              </a:rPr>
              <a:t>two-mode </a:t>
            </a:r>
            <a:r>
              <a:rPr lang="en-US" altLang="zh-CN" sz="2400" dirty="0">
                <a:solidFill>
                  <a:srgbClr val="FF0000"/>
                </a:solidFill>
              </a:rPr>
              <a:t>local search</a:t>
            </a:r>
            <a:r>
              <a:rPr lang="en-US" altLang="zh-CN" sz="2400" dirty="0"/>
              <a:t>: switches between </a:t>
            </a:r>
            <a:r>
              <a:rPr lang="en-US" altLang="zh-CN" sz="2400" dirty="0" smtClean="0"/>
              <a:t>intensification mode(usually using global search) and </a:t>
            </a:r>
            <a:r>
              <a:rPr lang="en-US" altLang="zh-CN" sz="2400" dirty="0"/>
              <a:t>diversification mode </a:t>
            </a:r>
            <a:r>
              <a:rPr lang="en-US" altLang="zh-CN" sz="2400" dirty="0" smtClean="0"/>
              <a:t>(usually using focused </a:t>
            </a:r>
            <a:r>
              <a:rPr lang="en-US" altLang="zh-CN" sz="2400" dirty="0"/>
              <a:t>local </a:t>
            </a:r>
            <a:r>
              <a:rPr lang="en-US" altLang="zh-CN" sz="2400" dirty="0" smtClean="0"/>
              <a:t>search).</a:t>
            </a:r>
          </a:p>
          <a:p>
            <a:endParaRPr lang="en-US" altLang="zh-CN" sz="2400" dirty="0"/>
          </a:p>
          <a:p>
            <a:r>
              <a:rPr lang="en-US" altLang="zh-CN" sz="2400" dirty="0"/>
              <a:t>There is also a </a:t>
            </a:r>
            <a:r>
              <a:rPr lang="en-US" altLang="zh-CN" sz="2400" dirty="0" smtClean="0"/>
              <a:t>significant </a:t>
            </a:r>
            <a:r>
              <a:rPr lang="en-US" altLang="zh-CN" sz="2400" dirty="0"/>
              <a:t>line of research concerns </a:t>
            </a:r>
            <a:r>
              <a:rPr lang="en-US" altLang="zh-CN" sz="2400" dirty="0" smtClean="0"/>
              <a:t>about weighting techniques.</a:t>
            </a:r>
            <a:endParaRPr lang="zh-CN" altLang="en-US" sz="2400" dirty="0"/>
          </a:p>
        </p:txBody>
      </p:sp>
    </p:spTree>
    <p:extLst>
      <p:ext uri="{BB962C8B-B14F-4D97-AF65-F5344CB8AC3E}">
        <p14:creationId xmlns:p14="http://schemas.microsoft.com/office/powerpoint/2010/main" val="18748295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err="1" smtClean="0"/>
              <a:t>WalkSAT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916832"/>
            <a:ext cx="8175207" cy="4176464"/>
          </a:xfrm>
          <a:prstGeom prst="rect">
            <a:avLst/>
          </a:prstGeom>
        </p:spPr>
      </p:pic>
    </p:spTree>
    <p:extLst>
      <p:ext uri="{BB962C8B-B14F-4D97-AF65-F5344CB8AC3E}">
        <p14:creationId xmlns:p14="http://schemas.microsoft.com/office/powerpoint/2010/main" val="10729187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smtClean="0"/>
              <a:t>Novelty</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98" y="1988840"/>
            <a:ext cx="6560030" cy="3832948"/>
          </a:xfrm>
          <a:prstGeom prst="rect">
            <a:avLst/>
          </a:prstGeom>
        </p:spPr>
      </p:pic>
    </p:spTree>
    <p:extLst>
      <p:ext uri="{BB962C8B-B14F-4D97-AF65-F5344CB8AC3E}">
        <p14:creationId xmlns:p14="http://schemas.microsoft.com/office/powerpoint/2010/main" val="36278144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smtClean="0"/>
              <a:t>R-Novelty</a:t>
            </a:r>
          </a:p>
          <a:p>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276872"/>
            <a:ext cx="6552728" cy="3935962"/>
          </a:xfrm>
          <a:prstGeom prst="rect">
            <a:avLst/>
          </a:prstGeom>
        </p:spPr>
      </p:pic>
    </p:spTree>
    <p:extLst>
      <p:ext uri="{BB962C8B-B14F-4D97-AF65-F5344CB8AC3E}">
        <p14:creationId xmlns:p14="http://schemas.microsoft.com/office/powerpoint/2010/main" val="296086029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Focused local search</a:t>
            </a:r>
            <a:endParaRPr lang="zh-CN" altLang="en-US" dirty="0"/>
          </a:p>
        </p:txBody>
      </p:sp>
      <p:sp>
        <p:nvSpPr>
          <p:cNvPr id="3" name="内容占位符 2"/>
          <p:cNvSpPr>
            <a:spLocks noGrp="1"/>
          </p:cNvSpPr>
          <p:nvPr>
            <p:ph idx="1"/>
          </p:nvPr>
        </p:nvSpPr>
        <p:spPr/>
        <p:txBody>
          <a:bodyPr/>
          <a:lstStyle/>
          <a:p>
            <a:r>
              <a:rPr lang="en-US" altLang="zh-CN" dirty="0" smtClean="0"/>
              <a:t>Novelty+</a:t>
            </a:r>
          </a:p>
          <a:p>
            <a:pPr lvl="1"/>
            <a:r>
              <a:rPr lang="en-US" altLang="zh-CN" dirty="0" smtClean="0"/>
              <a:t>With </a:t>
            </a:r>
            <a:r>
              <a:rPr lang="en-US" altLang="zh-CN" dirty="0"/>
              <a:t>with a </a:t>
            </a:r>
            <a:r>
              <a:rPr lang="en-US" altLang="zh-CN" dirty="0" smtClean="0"/>
              <a:t>fixed </a:t>
            </a:r>
            <a:r>
              <a:rPr lang="en-US" altLang="zh-CN" dirty="0"/>
              <a:t>probability </a:t>
            </a:r>
            <a:r>
              <a:rPr lang="en-US" altLang="zh-CN" dirty="0" err="1"/>
              <a:t>wp</a:t>
            </a:r>
            <a:r>
              <a:rPr lang="en-US" altLang="zh-CN" dirty="0"/>
              <a:t> , choose a random variable </a:t>
            </a:r>
            <a:r>
              <a:rPr lang="en-US" altLang="zh-CN" dirty="0" smtClean="0"/>
              <a:t>from the </a:t>
            </a:r>
            <a:r>
              <a:rPr lang="en-US" altLang="zh-CN" dirty="0"/>
              <a:t>selected clause;</a:t>
            </a:r>
          </a:p>
          <a:p>
            <a:pPr lvl="1"/>
            <a:r>
              <a:rPr lang="en-US" altLang="zh-CN" dirty="0"/>
              <a:t>in the remaining cases, the steps are similar to </a:t>
            </a:r>
            <a:r>
              <a:rPr lang="en-US" altLang="zh-CN" dirty="0" smtClean="0"/>
              <a:t>Novelty.</a:t>
            </a:r>
          </a:p>
          <a:p>
            <a:pPr lvl="1"/>
            <a:endParaRPr lang="en-US" altLang="zh-CN" dirty="0"/>
          </a:p>
          <a:p>
            <a:pPr marL="457200" lvl="1" indent="0">
              <a:buNone/>
            </a:pPr>
            <a:r>
              <a:rPr lang="en-US" altLang="zh-CN" dirty="0" smtClean="0"/>
              <a:t>Makes it PAC (probabilistic approximately complete)</a:t>
            </a:r>
            <a:endParaRPr lang="zh-CN" altLang="en-US" dirty="0"/>
          </a:p>
        </p:txBody>
      </p:sp>
    </p:spTree>
    <p:extLst>
      <p:ext uri="{BB962C8B-B14F-4D97-AF65-F5344CB8AC3E}">
        <p14:creationId xmlns:p14="http://schemas.microsoft.com/office/powerpoint/2010/main" val="889319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1851</TotalTime>
  <Words>4573</Words>
  <Application>Microsoft Office PowerPoint</Application>
  <PresentationFormat>全屏显示(4:3)</PresentationFormat>
  <Paragraphs>707</Paragraphs>
  <Slides>112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112</vt:i4>
      </vt:variant>
    </vt:vector>
  </HeadingPairs>
  <TitlesOfParts>
    <vt:vector size="121" baseType="lpstr">
      <vt:lpstr>黑体</vt:lpstr>
      <vt:lpstr>宋体</vt:lpstr>
      <vt:lpstr>Arial</vt:lpstr>
      <vt:lpstr>Calibri</vt:lpstr>
      <vt:lpstr>Cambria Math</vt:lpstr>
      <vt:lpstr>Constantia</vt:lpstr>
      <vt:lpstr>Times New Roman</vt:lpstr>
      <vt:lpstr>Wingdings</vt:lpstr>
      <vt:lpstr>3_Office Theme</vt:lpstr>
      <vt:lpstr>Local Search (1)</vt:lpstr>
      <vt:lpstr>PowerPoint 演示文稿</vt:lpstr>
      <vt:lpstr>What is Heuristic? </vt:lpstr>
      <vt:lpstr>What is Heuristic? </vt:lpstr>
      <vt:lpstr>What is Heuristic? </vt:lpstr>
      <vt:lpstr>What is Heuristic? </vt:lpstr>
      <vt:lpstr>Types of Heuristic Methods</vt:lpstr>
      <vt:lpstr>Example: Backtracking for 4-Queen</vt:lpstr>
      <vt:lpstr>Example: Local search for 4-Queen</vt:lpstr>
      <vt:lpstr>A Quick Glance at Local Search</vt:lpstr>
      <vt:lpstr>Local Search (LS) Algorithms for Decision Problems</vt:lpstr>
      <vt:lpstr>Local Search (LS) Algorithms for Optimization Problems</vt:lpstr>
      <vt:lpstr>A geometrical viewpoint of Local Search</vt:lpstr>
      <vt:lpstr>Pros. and Cons. of Local Search</vt:lpstr>
      <vt:lpstr>When to use Local Search</vt:lpstr>
      <vt:lpstr>PowerPoint 演示文稿</vt:lpstr>
      <vt:lpstr>Representation in local search</vt:lpstr>
      <vt:lpstr>A Simple Local Search</vt:lpstr>
      <vt:lpstr>PowerPoint 演示文稿</vt:lpstr>
      <vt:lpstr>PowerPoint 演示文稿</vt:lpstr>
      <vt:lpstr>PowerPoint 演示文稿</vt:lpstr>
      <vt:lpstr>Simple SLS methods</vt:lpstr>
      <vt:lpstr>PowerPoint 演示文稿</vt:lpstr>
      <vt:lpstr>run a small example</vt:lpstr>
      <vt:lpstr>Score of Variables</vt:lpstr>
      <vt:lpstr>Score of Variables</vt:lpstr>
      <vt:lpstr>Score of Variables</vt:lpstr>
      <vt:lpstr>PowerPoint 演示文稿</vt:lpstr>
      <vt:lpstr>PowerPoint 演示文稿</vt:lpstr>
      <vt:lpstr>PowerPoint 演示文稿</vt:lpstr>
      <vt:lpstr>PowerPoint 演示文稿</vt:lpstr>
      <vt:lpstr>PowerPoint 演示文稿</vt:lpstr>
      <vt:lpstr>PowerPoint 演示文稿</vt:lpstr>
      <vt:lpstr>General SLS Framework</vt:lpstr>
      <vt:lpstr>Simple SLS Methods</vt:lpstr>
      <vt:lpstr>Trade-off in Local Search</vt:lpstr>
      <vt:lpstr>Variable Neighbourhood Descent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Hybrid SLS Methods</vt:lpstr>
      <vt:lpstr>PowerPoint 演示文稿</vt:lpstr>
      <vt:lpstr>PowerPoint 演示文稿</vt:lpstr>
      <vt:lpstr>Iterated Local Search for SAT</vt:lpstr>
      <vt:lpstr>PowerPoint 演示文稿</vt:lpstr>
      <vt:lpstr>Trade-off in Local Search</vt:lpstr>
      <vt:lpstr>Trade-off in Local Search</vt:lpstr>
      <vt:lpstr>Greedy Randomized Adaptive Search (GRASP)</vt:lpstr>
      <vt:lpstr>PowerPoint 演示文稿</vt:lpstr>
      <vt:lpstr>PowerPoint 演示文稿</vt:lpstr>
      <vt:lpstr>GRASP for SAT</vt:lpstr>
      <vt:lpstr>Population based SLS Methods</vt:lpstr>
      <vt:lpstr>PowerPoint 演示文稿</vt:lpstr>
      <vt:lpstr>Evolutionary Algorithms</vt:lpstr>
      <vt:lpstr>PowerPoint 演示文稿</vt:lpstr>
      <vt:lpstr>PowerPoint 演示文稿</vt:lpstr>
      <vt:lpstr>PowerPoint 演示文稿</vt:lpstr>
      <vt:lpstr>PowerPoint 演示文稿</vt:lpstr>
      <vt:lpstr>A memetic algorithm for SAT</vt:lpstr>
      <vt:lpstr>PowerPoint 演示文稿</vt:lpstr>
      <vt:lpstr>Types of evolutionary algorithms</vt:lpstr>
      <vt:lpstr>PowerPoint 演示文稿</vt:lpstr>
      <vt:lpstr>Algorithmic Techniques </vt:lpstr>
      <vt:lpstr>PowerPoint 演示文稿</vt:lpstr>
      <vt:lpstr>PowerPoint 演示文稿</vt:lpstr>
      <vt:lpstr>PowerPoint 演示文稿</vt:lpstr>
      <vt:lpstr>PowerPoint 演示文稿</vt:lpstr>
      <vt:lpstr>PowerPoint 演示文稿</vt:lpstr>
      <vt:lpstr>PowerPoint 演示文稿</vt:lpstr>
      <vt:lpstr>Tabu mechanism</vt:lpstr>
      <vt:lpstr>PowerPoint 演示文稿</vt:lpstr>
      <vt:lpstr>PowerPoint 演示文稿</vt:lpstr>
      <vt:lpstr>Adaptive Parameter</vt:lpstr>
      <vt:lpstr>PowerPoint 演示文稿</vt:lpstr>
      <vt:lpstr>PowerPoint 演示文稿</vt:lpstr>
      <vt:lpstr>Constraint Weighting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Component Weighting</vt:lpstr>
      <vt:lpstr>Scoring Functions</vt:lpstr>
      <vt:lpstr>Scoring Functions</vt:lpstr>
      <vt:lpstr>Local Search for SAT</vt:lpstr>
      <vt:lpstr>Properties of Variables</vt:lpstr>
      <vt:lpstr>Scoring Functions of Variables</vt:lpstr>
      <vt:lpstr>Different types of local search</vt:lpstr>
      <vt:lpstr>Focused local search</vt:lpstr>
      <vt:lpstr>Focused local search</vt:lpstr>
      <vt:lpstr>Focused local search</vt:lpstr>
      <vt:lpstr>Focused local search</vt:lpstr>
      <vt:lpstr>Focused local search</vt:lpstr>
      <vt:lpstr>Focused local search</vt:lpstr>
      <vt:lpstr>Two mode local search</vt:lpstr>
      <vt:lpstr>PowerPoint 演示文稿</vt:lpstr>
      <vt:lpstr>PowerPoint 演示文稿</vt:lpstr>
      <vt:lpstr>PowerPoint 演示文稿</vt:lpstr>
      <vt:lpstr>PowerPoint 演示文稿</vt:lpstr>
      <vt:lpstr>Clause Weighting</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to Local Search</dc:title>
  <dc:creator>cai</dc:creator>
  <cp:lastModifiedBy>ios</cp:lastModifiedBy>
  <cp:revision>238</cp:revision>
  <cp:lastPrinted>2016-05-03T09:16:00Z</cp:lastPrinted>
  <dcterms:created xsi:type="dcterms:W3CDTF">2011-04-07T12:41:00Z</dcterms:created>
  <dcterms:modified xsi:type="dcterms:W3CDTF">2020-06-01T04:56:27Z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