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552" r:id="rId2"/>
    <p:sldId id="553" r:id="rId3"/>
    <p:sldId id="554" r:id="rId4"/>
    <p:sldId id="555" r:id="rId5"/>
    <p:sldId id="556" r:id="rId6"/>
    <p:sldId id="559" r:id="rId7"/>
    <p:sldId id="557" r:id="rId8"/>
    <p:sldId id="558" r:id="rId9"/>
    <p:sldId id="560" r:id="rId10"/>
    <p:sldId id="561" r:id="rId11"/>
    <p:sldId id="562" r:id="rId12"/>
    <p:sldId id="563" r:id="rId13"/>
    <p:sldId id="564" r:id="rId14"/>
    <p:sldId id="565" r:id="rId15"/>
    <p:sldId id="570" r:id="rId16"/>
    <p:sldId id="566" r:id="rId17"/>
    <p:sldId id="567" r:id="rId18"/>
    <p:sldId id="568" r:id="rId19"/>
    <p:sldId id="569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4" r:id="rId31"/>
    <p:sldId id="582" r:id="rId32"/>
    <p:sldId id="583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F06A006-FB35-42CD-A9BB-A346781CE9E8}">
          <p14:sldIdLst>
            <p14:sldId id="552"/>
          </p14:sldIdLst>
        </p14:section>
        <p14:section name="CC" id="{160354D2-1E41-481A-9B9F-F87A2CD8B5CB}">
          <p14:sldIdLst>
            <p14:sldId id="553"/>
            <p14:sldId id="554"/>
            <p14:sldId id="555"/>
            <p14:sldId id="556"/>
            <p14:sldId id="559"/>
            <p14:sldId id="557"/>
            <p14:sldId id="558"/>
            <p14:sldId id="560"/>
            <p14:sldId id="561"/>
            <p14:sldId id="562"/>
            <p14:sldId id="563"/>
            <p14:sldId id="564"/>
            <p14:sldId id="565"/>
            <p14:sldId id="570"/>
            <p14:sldId id="566"/>
            <p14:sldId id="567"/>
            <p14:sldId id="568"/>
            <p14:sldId id="569"/>
            <p14:sldId id="571"/>
            <p14:sldId id="572"/>
            <p14:sldId id="573"/>
            <p14:sldId id="574"/>
            <p14:sldId id="575"/>
          </p14:sldIdLst>
        </p14:section>
        <p14:section name="Second Level Score" id="{C2118E4A-2299-4C9A-8F43-19424F01E82D}">
          <p14:sldIdLst>
            <p14:sldId id="576"/>
            <p14:sldId id="577"/>
            <p14:sldId id="578"/>
            <p14:sldId id="579"/>
            <p14:sldId id="580"/>
            <p14:sldId id="584"/>
            <p14:sldId id="582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963" autoAdjust="0"/>
  </p:normalViewPr>
  <p:slideViewPr>
    <p:cSldViewPr>
      <p:cViewPr varScale="1">
        <p:scale>
          <a:sx n="93" d="100"/>
          <a:sy n="93" d="100"/>
        </p:scale>
        <p:origin x="11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710192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74361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6194A8-D959-4B28-B08E-AF02D31C907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40617" y="4125784"/>
            <a:ext cx="78867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4900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80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4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5756D2-8E48-4AD7-94D8-5B5F24B8FCC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1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634FA91-98E4-4B57-B82A-C0117543FF6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2"/>
            <a:ext cx="7886700" cy="1146433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471488" indent="-214313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36A74D4-CDEB-48A3-88C3-DEE684537A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6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CACB53B-3C81-49EC-845C-A4F5DCB88F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92217C00-979F-419B-ADD3-75B5987018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9E29F6ED-8478-49DE-925D-86C3F161CCA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0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7B3769-FC8D-4DE4-BDD1-8F1F1408C6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B5E64A-7698-409C-A894-E65D34EB89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1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BCBDCDB-973E-4B6F-984C-15FBAA8DBF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5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63F88DD-0CC9-4A16-A715-DECF5BEE134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9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9224"/>
            <a:ext cx="7886700" cy="1146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71601"/>
            <a:ext cx="7981950" cy="480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6FBF579B-1AC8-49D6-8FF7-F5E54397F8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33400" y="1175657"/>
            <a:ext cx="78867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53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4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google.com/url?sa=i&amp;url=https%3A%2F%2Fcontent.iospress.com%2Farticles%2Fintelligenza-artificiale%2Fia094&amp;psig=AOvVaw2IAcg0sxolkXh9RVKtGhmQ&amp;ust=1591678905889000&amp;source=images&amp;cd=vfe&amp;ved=0CAIQjRxqFwoTCIi8j5O48ekCFQAAAAAdAAAAABA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Local Search (2)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Shaowei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Cai</a:t>
            </a:r>
            <a:r>
              <a:rPr lang="en-US" altLang="zh-CN" sz="2400" dirty="0" smtClean="0"/>
              <a:t>, UCAS, 2020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 the analysis of 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it works? When it does not work?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effectiveness </a:t>
            </a:r>
            <a:r>
              <a:rPr lang="en-US" altLang="zh-CN" dirty="0"/>
              <a:t>of CC is related to the neighborhood of variables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46" y="2451980"/>
            <a:ext cx="6583112" cy="44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85580"/>
            <a:ext cx="7807821" cy="515333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116434"/>
            <a:ext cx="7991431" cy="340079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5" y="1352932"/>
            <a:ext cx="7919965" cy="518072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CC Becomes </a:t>
            </a:r>
            <a:r>
              <a:rPr lang="en-US" altLang="zh-CN" dirty="0" smtClean="0"/>
              <a:t>Ineffective on random k-SAT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0" y="2132856"/>
            <a:ext cx="7956883" cy="338437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Variants of CC for 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typical CC strategy for SAT is Neighboring Variables </a:t>
            </a:r>
            <a:r>
              <a:rPr lang="en-US" altLang="zh-CN" dirty="0" smtClean="0"/>
              <a:t>based CC</a:t>
            </a:r>
            <a:r>
              <a:rPr lang="en-US" altLang="zh-CN" dirty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can have </a:t>
            </a:r>
            <a:r>
              <a:rPr lang="en-US" altLang="zh-CN" dirty="0" smtClean="0"/>
              <a:t>different CC  variants by defining different configuration and checking methods.</a:t>
            </a:r>
          </a:p>
          <a:p>
            <a:pPr lvl="1"/>
            <a:r>
              <a:rPr lang="en-US" altLang="zh-CN" dirty="0"/>
              <a:t>In Clause States based CC (CSCC), the </a:t>
            </a:r>
            <a:r>
              <a:rPr lang="en-US" altLang="zh-CN" dirty="0" smtClean="0"/>
              <a:t>configuration </a:t>
            </a:r>
            <a:r>
              <a:rPr lang="en-US" altLang="zh-CN" dirty="0"/>
              <a:t>of a </a:t>
            </a:r>
            <a:r>
              <a:rPr lang="en-US" altLang="zh-CN" dirty="0" smtClean="0"/>
              <a:t>variable x </a:t>
            </a:r>
            <a:r>
              <a:rPr lang="en-US" altLang="zh-CN" dirty="0"/>
              <a:t>is a vector that consists of the states of all the clauses in which </a:t>
            </a:r>
            <a:r>
              <a:rPr lang="en-US" altLang="zh-CN" dirty="0" smtClean="0"/>
              <a:t>x appears.</a:t>
            </a:r>
          </a:p>
          <a:p>
            <a:pPr lvl="1"/>
            <a:r>
              <a:rPr lang="en-US" altLang="zh-CN" dirty="0" smtClean="0"/>
              <a:t>Quantitative CC, the CC value is an integer.</a:t>
            </a:r>
          </a:p>
          <a:p>
            <a:pPr lvl="1"/>
            <a:r>
              <a:rPr lang="en-US" altLang="zh-CN" dirty="0" smtClean="0"/>
              <a:t>Dynamic Threshold CC, a dynamic checking mechanism</a:t>
            </a:r>
          </a:p>
          <a:p>
            <a:pPr lvl="1"/>
            <a:r>
              <a:rPr lang="en-US" altLang="zh-CN" dirty="0" smtClean="0"/>
              <a:t>Double CC, combining NVCC and CSCC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 for Vertex Cover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an undirected graph G = (V, E) and C the current candidate </a:t>
                </a:r>
                <a:r>
                  <a:rPr lang="en-US" altLang="zh-CN" dirty="0"/>
                  <a:t>solution, </a:t>
                </a:r>
                <a:r>
                  <a:rPr lang="en-US" altLang="zh-CN" dirty="0" smtClean="0"/>
                  <a:t>configuration </a:t>
                </a:r>
                <a:r>
                  <a:rPr lang="en-US" altLang="zh-CN" dirty="0"/>
                  <a:t>for v is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, </a:t>
                </a:r>
                <a:r>
                  <a:rPr lang="en-US" altLang="zh-CN" dirty="0" smtClean="0"/>
                  <a:t>which consists </a:t>
                </a:r>
                <a:r>
                  <a:rPr lang="en-US" altLang="zh-CN" dirty="0"/>
                  <a:t>of state of all its neighboring vertices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CC for VC</a:t>
                </a:r>
              </a:p>
              <a:p>
                <a:pPr lvl="1"/>
                <a:r>
                  <a:rPr lang="en-US" altLang="zh-CN" dirty="0"/>
                  <a:t>When selecting a vertex for adding into C, check whether </a:t>
                </a:r>
                <a:r>
                  <a:rPr lang="en-US" altLang="zh-CN" dirty="0" smtClean="0"/>
                  <a:t>its configuration </a:t>
                </a:r>
                <a:r>
                  <a:rPr lang="en-US" altLang="zh-CN" dirty="0"/>
                  <a:t>has changed since its last removal from C. </a:t>
                </a:r>
                <a:r>
                  <a:rPr lang="en-US" altLang="zh-CN" dirty="0" smtClean="0"/>
                  <a:t>If not</a:t>
                </a:r>
                <a:r>
                  <a:rPr lang="en-US" altLang="zh-CN" dirty="0"/>
                  <a:t>, it is forbidden to add back to C.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852936"/>
            <a:ext cx="1128915" cy="10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During the search procedure, the vertex with CC[v] = 0 are forbidden </a:t>
                </a:r>
                <a:r>
                  <a:rPr lang="en-US" altLang="zh-CN" dirty="0"/>
                  <a:t>to be added to the current candidate solution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Maintain </a:t>
                </a:r>
                <a:r>
                  <a:rPr lang="en-US" altLang="zh-CN" dirty="0"/>
                  <a:t>the CC </a:t>
                </a:r>
                <a:r>
                  <a:rPr lang="en-US" altLang="zh-CN" dirty="0" smtClean="0"/>
                  <a:t>array: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In the beginning, all CC[v] are initialized to 1.</a:t>
                </a:r>
              </a:p>
              <a:p>
                <a:pPr lvl="1"/>
                <a:r>
                  <a:rPr lang="en-US" altLang="zh-CN" dirty="0"/>
                  <a:t>When removing </a:t>
                </a:r>
                <a:r>
                  <a:rPr lang="en-US" altLang="zh-CN" dirty="0" smtClean="0"/>
                  <a:t>u </a:t>
                </a:r>
                <a:r>
                  <a:rPr lang="en-US" altLang="zh-CN" dirty="0"/>
                  <a:t>from C, </a:t>
                </a:r>
                <a:r>
                  <a:rPr lang="en-US" altLang="zh-CN" dirty="0" smtClean="0"/>
                  <a:t>CC[u] </a:t>
                </a:r>
                <a:r>
                  <a:rPr lang="en-US" altLang="zh-CN" dirty="0"/>
                  <a:t>is reset to 0.</a:t>
                </a:r>
              </a:p>
              <a:p>
                <a:pPr lvl="1"/>
                <a:r>
                  <a:rPr lang="en-US" altLang="zh-CN" dirty="0"/>
                  <a:t>When u changes its state, 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 smtClean="0"/>
                  <a:t>, CC[v</a:t>
                </a:r>
                <a:r>
                  <a:rPr lang="en-US" altLang="zh-CN" dirty="0"/>
                  <a:t>] is set </a:t>
                </a:r>
                <a:r>
                  <a:rPr lang="en-US" altLang="zh-CN" dirty="0" smtClean="0"/>
                  <a:t>to 1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2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Use CC in local search for VC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each exchanging step</a:t>
                </a:r>
              </a:p>
              <a:p>
                <a:pPr lvl="1"/>
                <a:r>
                  <a:rPr lang="en-US" altLang="zh-CN" dirty="0"/>
                  <a:t>choose a vertex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a vertex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C with CC[v]=1;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update CC values of u, v and their neighboring vertices;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 experiment analysis of 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Studying the proportion of vertices with CC[v]=1 among all candidate vertices (or, proportion of vertices forbidden by CC).</a:t>
            </a:r>
          </a:p>
          <a:p>
            <a:endParaRPr lang="en-US" altLang="zh-CN" dirty="0"/>
          </a:p>
          <a:p>
            <a:r>
              <a:rPr lang="en-US" altLang="zh-CN" dirty="0" smtClean="0"/>
              <a:t>Studying </a:t>
            </a:r>
            <a:r>
              <a:rPr lang="en-US" altLang="zh-CN" dirty="0"/>
              <a:t>the cycles in a well known local search algorithm </a:t>
            </a:r>
            <a:r>
              <a:rPr lang="en-US" altLang="zh-CN" dirty="0" smtClean="0"/>
              <a:t>for minimum </a:t>
            </a:r>
            <a:r>
              <a:rPr lang="en-US" altLang="zh-CN" dirty="0"/>
              <a:t>vertex cover named </a:t>
            </a:r>
            <a:r>
              <a:rPr lang="en-US" altLang="zh-CN" dirty="0" err="1"/>
              <a:t>NuMVC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661512"/>
            <a:ext cx="8311035" cy="26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Cycling Problem of Local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Cycling problem, i.e., revisiting candidate solutions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key factor to bad performance</a:t>
            </a:r>
          </a:p>
          <a:p>
            <a:pPr lvl="1"/>
            <a:r>
              <a:rPr lang="en-US" altLang="zh-CN" dirty="0"/>
              <a:t>wastes time</a:t>
            </a:r>
          </a:p>
          <a:p>
            <a:pPr lvl="1"/>
            <a:r>
              <a:rPr lang="en-US" altLang="zh-CN" dirty="0"/>
              <a:t>prevents it from getting out of local minima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Cycling </a:t>
            </a:r>
            <a:r>
              <a:rPr lang="en-US" altLang="zh-CN" dirty="0"/>
              <a:t>is an inherent problem of local search</a:t>
            </a:r>
          </a:p>
          <a:p>
            <a:pPr lvl="1"/>
            <a:r>
              <a:rPr lang="en-US" altLang="zh-CN" dirty="0"/>
              <a:t>local search does not allow to memorize all previously </a:t>
            </a:r>
            <a:r>
              <a:rPr lang="en-US" altLang="zh-CN" dirty="0" smtClean="0"/>
              <a:t>visited parts </a:t>
            </a:r>
            <a:r>
              <a:rPr lang="en-US" altLang="zh-CN" dirty="0"/>
              <a:t>of the search space.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 for Clique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Maximum weight clique problem (MWCP): each vertex </a:t>
            </a:r>
            <a:r>
              <a:rPr lang="en-US" altLang="zh-CN" dirty="0" smtClean="0"/>
              <a:t>is associated </a:t>
            </a:r>
            <a:r>
              <a:rPr lang="en-US" altLang="zh-CN" dirty="0"/>
              <a:t>with a positive integer, the task is to </a:t>
            </a:r>
            <a:r>
              <a:rPr lang="en-US" altLang="zh-CN" dirty="0" smtClean="0"/>
              <a:t>find </a:t>
            </a:r>
            <a:r>
              <a:rPr lang="en-US" altLang="zh-CN" dirty="0"/>
              <a:t>a </a:t>
            </a:r>
            <a:r>
              <a:rPr lang="en-US" altLang="zh-CN" dirty="0" smtClean="0"/>
              <a:t> clique with the </a:t>
            </a:r>
            <a:r>
              <a:rPr lang="en-US" altLang="zh-CN" dirty="0"/>
              <a:t>largest weight.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827958"/>
            <a:ext cx="2741420" cy="26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operators: Add, Swap, Drop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7371816" cy="1368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00" y="3389549"/>
            <a:ext cx="3974182" cy="314936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9592" y="436779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latin typeface="Constantia" panose="02030602050306030303" pitchFamily="18" charset="0"/>
              </a:rPr>
              <a:t>AddSet</a:t>
            </a:r>
            <a:r>
              <a:rPr lang="en-US" altLang="zh-CN" sz="2000" dirty="0">
                <a:latin typeface="Constantia" panose="02030602050306030303" pitchFamily="18" charset="0"/>
              </a:rPr>
              <a:t> = {2}, </a:t>
            </a:r>
          </a:p>
          <a:p>
            <a:r>
              <a:rPr lang="en-US" altLang="zh-CN" sz="2000" dirty="0" err="1">
                <a:latin typeface="Constantia" panose="02030602050306030303" pitchFamily="18" charset="0"/>
              </a:rPr>
              <a:t>Dropset</a:t>
            </a:r>
            <a:r>
              <a:rPr lang="en-US" altLang="zh-CN" sz="2000" dirty="0">
                <a:latin typeface="Constantia" panose="02030602050306030303" pitchFamily="18" charset="0"/>
              </a:rPr>
              <a:t> = {1, 3, 4}, </a:t>
            </a:r>
          </a:p>
          <a:p>
            <a:r>
              <a:rPr lang="en-US" altLang="zh-CN" sz="2000" dirty="0" err="1">
                <a:latin typeface="Constantia" panose="02030602050306030303" pitchFamily="18" charset="0"/>
              </a:rPr>
              <a:t>SwapSet</a:t>
            </a:r>
            <a:r>
              <a:rPr lang="en-US" altLang="zh-CN" sz="2000" dirty="0">
                <a:latin typeface="Constantia" panose="02030602050306030303" pitchFamily="18" charset="0"/>
              </a:rPr>
              <a:t> = {(3,5),(1,6)}</a:t>
            </a:r>
            <a:endParaRPr lang="zh-CN" alt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considerations on CC for MWCP</a:t>
            </a:r>
          </a:p>
          <a:p>
            <a:pPr lvl="1"/>
            <a:r>
              <a:rPr lang="en-US" altLang="zh-CN" dirty="0"/>
              <a:t>Add: allow the selected vertex's neighbors to be added.</a:t>
            </a:r>
          </a:p>
          <a:p>
            <a:pPr lvl="1"/>
            <a:r>
              <a:rPr lang="en-US" altLang="zh-CN" dirty="0"/>
              <a:t>Drop: indicates no improving operation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 </a:t>
            </a:r>
            <a:r>
              <a:rPr lang="en-US" altLang="zh-CN" dirty="0"/>
              <a:t>local optimum 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is </a:t>
            </a:r>
            <a:r>
              <a:rPr lang="en-US" altLang="zh-CN" dirty="0"/>
              <a:t>rolling back by removing a vertex. </a:t>
            </a:r>
            <a:r>
              <a:rPr lang="en-US" altLang="zh-CN" dirty="0" smtClean="0"/>
              <a:t>=&gt; </a:t>
            </a:r>
            <a:r>
              <a:rPr lang="en-US" altLang="zh-CN" dirty="0"/>
              <a:t>the removed </a:t>
            </a:r>
            <a:r>
              <a:rPr lang="en-US" altLang="zh-CN" dirty="0" smtClean="0"/>
              <a:t>vertex should </a:t>
            </a:r>
            <a:r>
              <a:rPr lang="en-US" altLang="zh-CN" dirty="0"/>
              <a:t>not be encouraged to be added to the clique.</a:t>
            </a:r>
          </a:p>
          <a:p>
            <a:pPr lvl="1"/>
            <a:r>
              <a:rPr lang="en-US" altLang="zh-CN" dirty="0"/>
              <a:t>Swap: to another clique nearby, no sure a better clique  </a:t>
            </a:r>
          </a:p>
          <a:p>
            <a:pPr marL="257175" lvl="1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adopt </a:t>
            </a:r>
            <a:r>
              <a:rPr lang="en-US" altLang="zh-CN" dirty="0"/>
              <a:t>a conservative </a:t>
            </a:r>
            <a:r>
              <a:rPr lang="en-US" altLang="zh-CN" dirty="0" smtClean="0"/>
              <a:t>strategy: not </a:t>
            </a:r>
            <a:r>
              <a:rPr lang="en-US" altLang="zh-CN" dirty="0"/>
              <a:t>encouraging </a:t>
            </a:r>
            <a:r>
              <a:rPr lang="en-US" altLang="zh-CN" dirty="0" smtClean="0"/>
              <a:t>more </a:t>
            </a:r>
            <a:r>
              <a:rPr lang="en-US" altLang="zh-CN" dirty="0" err="1" smtClean="0"/>
              <a:t>neighbouring</a:t>
            </a:r>
            <a:r>
              <a:rPr lang="en-US" altLang="zh-CN" dirty="0" smtClean="0"/>
              <a:t> </a:t>
            </a:r>
            <a:r>
              <a:rPr lang="en-US" altLang="zh-CN" dirty="0"/>
              <a:t>vertices of the swapped vertices.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CC strategy for Clique problems is specified below</a:t>
                </a:r>
              </a:p>
              <a:p>
                <a:pPr lvl="1"/>
                <a:r>
                  <a:rPr lang="en-US" altLang="zh-CN" dirty="0" smtClean="0"/>
                  <a:t>Initial Rule</a:t>
                </a:r>
                <a:r>
                  <a:rPr lang="en-US" altLang="zh-CN" dirty="0"/>
                  <a:t>. In the beginning of the search </a:t>
                </a:r>
                <a:r>
                  <a:rPr lang="en-US" altLang="zh-CN" dirty="0" smtClean="0"/>
                  <a:t>procedure, CC(v</a:t>
                </a:r>
                <a:r>
                  <a:rPr lang="en-US" altLang="zh-CN" dirty="0"/>
                  <a:t>) is set to 1 for each vertex v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Add Rule</a:t>
                </a:r>
                <a:r>
                  <a:rPr lang="en-US" altLang="zh-CN" dirty="0"/>
                  <a:t>. When v is added into the current </a:t>
                </a:r>
                <a:r>
                  <a:rPr lang="en-US" altLang="zh-CN" dirty="0" smtClean="0"/>
                  <a:t>clique, CC(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) </a:t>
                </a:r>
                <a:r>
                  <a:rPr lang="en-US" altLang="zh-CN" dirty="0"/>
                  <a:t>is set to 1 for each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Drop Rule</a:t>
                </a:r>
                <a:r>
                  <a:rPr lang="en-US" altLang="zh-CN" dirty="0"/>
                  <a:t>. When a vertex v is removed from the </a:t>
                </a:r>
                <a:r>
                  <a:rPr lang="en-US" altLang="zh-CN" dirty="0" smtClean="0"/>
                  <a:t>current clique</a:t>
                </a:r>
                <a:r>
                  <a:rPr lang="en-US" altLang="zh-CN" dirty="0"/>
                  <a:t>, CC(v) is switched to 0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Swap Rule</a:t>
                </a:r>
                <a:r>
                  <a:rPr lang="en-US" altLang="zh-CN" dirty="0"/>
                  <a:t>. When u is removed from the current </a:t>
                </a:r>
                <a:r>
                  <a:rPr lang="en-US" altLang="zh-CN" dirty="0" smtClean="0"/>
                  <a:t>clique and </a:t>
                </a:r>
                <a:r>
                  <a:rPr lang="en-US" altLang="zh-CN" dirty="0"/>
                  <a:t>v is added into this clique, CC(u) is switched to 0.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 r="-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 you think about CC for other problems?</a:t>
            </a:r>
          </a:p>
          <a:p>
            <a:pPr lvl="1"/>
            <a:r>
              <a:rPr lang="en-US" altLang="zh-CN" dirty="0" smtClean="0"/>
              <a:t>Coloring</a:t>
            </a:r>
          </a:p>
          <a:p>
            <a:pPr lvl="1"/>
            <a:r>
              <a:rPr lang="en-US" altLang="zh-CN" dirty="0" smtClean="0"/>
              <a:t>TSP</a:t>
            </a:r>
          </a:p>
          <a:p>
            <a:pPr lvl="1"/>
            <a:r>
              <a:rPr lang="en-US" altLang="zh-CN" dirty="0" smtClean="0"/>
              <a:t>Set Cover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Satisfaction degree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5411508" cy="172819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4149080"/>
            <a:ext cx="72728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Constantia" panose="02030602050306030303" pitchFamily="18" charset="0"/>
              </a:rPr>
              <a:t>Both clauses are satisfied.</a:t>
            </a:r>
          </a:p>
          <a:p>
            <a:r>
              <a:rPr lang="en-US" altLang="zh-CN" sz="2200" dirty="0" smtClean="0">
                <a:latin typeface="Constantia" panose="02030602050306030303" pitchFamily="18" charset="0"/>
              </a:rPr>
              <a:t>But c1 </a:t>
            </a:r>
            <a:r>
              <a:rPr lang="en-US" altLang="zh-CN" sz="2200" dirty="0">
                <a:latin typeface="Constantia" panose="02030602050306030303" pitchFamily="18" charset="0"/>
              </a:rPr>
              <a:t>is a 4-satised clause, while c2 has 1-satised</a:t>
            </a:r>
            <a:r>
              <a:rPr lang="en-US" altLang="zh-CN" sz="2200" dirty="0" smtClean="0">
                <a:latin typeface="Constantia" panose="02030602050306030303" pitchFamily="18" charset="0"/>
              </a:rPr>
              <a:t>.</a:t>
            </a:r>
          </a:p>
          <a:p>
            <a:endParaRPr lang="en-US" altLang="zh-CN" sz="2200" dirty="0">
              <a:latin typeface="Constantia" panose="02030602050306030303" pitchFamily="18" charset="0"/>
            </a:endParaRPr>
          </a:p>
          <a:p>
            <a:endParaRPr lang="en-US" altLang="zh-CN" sz="2200" dirty="0" smtClean="0">
              <a:latin typeface="Constantia" panose="02030602050306030303" pitchFamily="18" charset="0"/>
            </a:endParaRPr>
          </a:p>
          <a:p>
            <a:r>
              <a:rPr lang="en-US" altLang="zh-CN" sz="2200" dirty="0">
                <a:latin typeface="Constantia" panose="02030602050306030303" pitchFamily="18" charset="0"/>
              </a:rPr>
              <a:t>1-satised clauses are the most endangered satisfied clauses</a:t>
            </a:r>
            <a:r>
              <a:rPr lang="en-US" altLang="zh-CN" sz="2200" dirty="0" smtClean="0">
                <a:latin typeface="Constantia" panose="02030602050306030303" pitchFamily="18" charset="0"/>
              </a:rPr>
              <a:t>. </a:t>
            </a:r>
            <a:r>
              <a:rPr lang="en-US" altLang="zh-CN" sz="22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critical clauses</a:t>
            </a:r>
            <a:endParaRPr lang="en-US" altLang="zh-CN" sz="2200" dirty="0">
              <a:latin typeface="Constantia" panose="02030602050306030303" pitchFamily="18" charset="0"/>
            </a:endParaRPr>
          </a:p>
          <a:p>
            <a:endParaRPr lang="zh-CN" altLang="en-US" sz="22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Second Level Scoring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0" i="1" dirty="0" smtClean="0">
                    <a:latin typeface="Cambria Math" panose="02040503050406030204" pitchFamily="18" charset="0"/>
                  </a:rPr>
                  <a:t>Second Level Scoring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𝑚𝑎𝑘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(x) is the number of </a:t>
                </a:r>
                <a:r>
                  <a:rPr lang="en-US" altLang="zh-CN" dirty="0" smtClean="0"/>
                  <a:t>1-satifised </a:t>
                </a:r>
                <a:r>
                  <a:rPr lang="en-US" altLang="zh-CN" dirty="0"/>
                  <a:t>clauses that </a:t>
                </a:r>
                <a:r>
                  <a:rPr lang="en-US" altLang="zh-CN" dirty="0" smtClean="0"/>
                  <a:t>would become </a:t>
                </a:r>
                <a:r>
                  <a:rPr lang="en-US" altLang="zh-CN" dirty="0"/>
                  <a:t>2-satised by </a:t>
                </a:r>
                <a:r>
                  <a:rPr lang="en-US" altLang="zh-CN" dirty="0" smtClean="0"/>
                  <a:t>flipping </a:t>
                </a:r>
                <a:r>
                  <a:rPr lang="en-US" altLang="zh-CN" dirty="0"/>
                  <a:t>x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𝑏𝑟𝑒𝑎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/>
                  <a:t>x) is the number of </a:t>
                </a:r>
                <a:r>
                  <a:rPr lang="en-US" altLang="zh-CN" dirty="0" smtClean="0"/>
                  <a:t>2-satifised </a:t>
                </a:r>
                <a:r>
                  <a:rPr lang="en-US" altLang="zh-CN" dirty="0"/>
                  <a:t>clauses that would become </a:t>
                </a:r>
                <a:r>
                  <a:rPr lang="en-US" altLang="zh-CN" dirty="0" smtClean="0"/>
                  <a:t>1-satised </a:t>
                </a:r>
                <a:r>
                  <a:rPr lang="en-US" altLang="zh-CN" dirty="0"/>
                  <a:t>by flipping x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𝑏𝑟𝑒𝑎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Break ties</a:t>
                </a:r>
              </a:p>
              <a:p>
                <a:pPr lvl="1"/>
                <a:r>
                  <a:rPr lang="en-US" altLang="zh-CN" dirty="0"/>
                  <a:t>Hybrid scoring functions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1"/>
                <a:ext cx="8359080" cy="4984752"/>
              </a:xfrm>
            </p:spPr>
            <p:txBody>
              <a:bodyPr/>
              <a:lstStyle/>
              <a:p>
                <a:r>
                  <a:rPr lang="en-US" altLang="zh-CN" dirty="0" smtClean="0"/>
                  <a:t>A useful observation is that for a variable x,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equals the sum of </a:t>
                </a:r>
                <a:r>
                  <a:rPr lang="en-US" altLang="zh-CN" dirty="0" smtClean="0"/>
                  <a:t>contributions of </a:t>
                </a:r>
                <a:r>
                  <a:rPr lang="en-US" altLang="zh-CN" dirty="0"/>
                  <a:t>all clauses to it.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Also</a:t>
                </a:r>
                <a:r>
                  <a:rPr lang="en-US" altLang="zh-CN" dirty="0"/>
                  <a:t>, it is obvious that clauses in which x does not appear always contribute </a:t>
                </a:r>
                <a:r>
                  <a:rPr lang="en-US" altLang="zh-CN" dirty="0" smtClean="0"/>
                  <a:t>0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/>
                  <a:t>Suppose </a:t>
                </a:r>
                <a:r>
                  <a:rPr lang="en-US" altLang="zh-CN" dirty="0" err="1" smtClean="0"/>
                  <a:t>num_true_lit</a:t>
                </a:r>
                <a:r>
                  <a:rPr lang="en-US" altLang="zh-CN" dirty="0" smtClean="0"/>
                  <a:t> of a clause c changes </a:t>
                </a:r>
                <a:r>
                  <a:rPr lang="en-US" altLang="zh-CN" dirty="0"/>
                  <a:t>from t − 1 to t.</a:t>
                </a:r>
              </a:p>
              <a:p>
                <a:pPr lvl="1"/>
                <a:r>
                  <a:rPr lang="en-US" altLang="zh-CN" dirty="0"/>
                  <a:t>If neither t − </a:t>
                </a:r>
                <a:r>
                  <a:rPr lang="en-US" altLang="zh-CN" dirty="0" smtClean="0"/>
                  <a:t>1 nor </a:t>
                </a:r>
                <a:r>
                  <a:rPr lang="en-US" altLang="zh-CN" dirty="0"/>
                  <a:t>t is 1 or 2, then flipping x causes no change to any variable’s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So, we only need to consider the following three cases</a:t>
                </a:r>
                <a:r>
                  <a:rPr lang="en-US" altLang="zh-CN" dirty="0" smtClean="0"/>
                  <a:t>.</a:t>
                </a:r>
              </a:p>
              <a:p>
                <a:pPr lvl="2"/>
                <a:r>
                  <a:rPr lang="en-US" altLang="zh-CN" dirty="0" err="1"/>
                  <a:t>num_true_lit</a:t>
                </a:r>
                <a:r>
                  <a:rPr lang="en-US" altLang="zh-CN" dirty="0"/>
                  <a:t> changes from 2 to </a:t>
                </a:r>
                <a:r>
                  <a:rPr lang="en-US" altLang="zh-CN" dirty="0" smtClean="0"/>
                  <a:t>3</a:t>
                </a:r>
              </a:p>
              <a:p>
                <a:pPr lvl="2"/>
                <a:r>
                  <a:rPr lang="en-US" altLang="zh-CN" dirty="0" err="1"/>
                  <a:t>num_true_lit</a:t>
                </a:r>
                <a:r>
                  <a:rPr lang="en-US" altLang="zh-CN" dirty="0"/>
                  <a:t> changes from 1 to </a:t>
                </a:r>
                <a:r>
                  <a:rPr lang="en-US" altLang="zh-CN" dirty="0" smtClean="0"/>
                  <a:t>2</a:t>
                </a:r>
              </a:p>
              <a:p>
                <a:pPr lvl="2"/>
                <a:r>
                  <a:rPr lang="en-US" altLang="zh-CN" dirty="0" err="1"/>
                  <a:t>num_true_lit</a:t>
                </a:r>
                <a:r>
                  <a:rPr lang="en-US" altLang="zh-CN" dirty="0"/>
                  <a:t> changes from 0 to </a:t>
                </a:r>
                <a:r>
                  <a:rPr lang="en-US" altLang="zh-CN" dirty="0" smtClean="0"/>
                  <a:t>1</a:t>
                </a:r>
              </a:p>
              <a:p>
                <a:r>
                  <a:rPr lang="en-US" altLang="zh-CN" dirty="0"/>
                  <a:t>Suppose </a:t>
                </a:r>
                <a:r>
                  <a:rPr lang="en-US" altLang="zh-CN" dirty="0" err="1"/>
                  <a:t>num_true_lit</a:t>
                </a:r>
                <a:r>
                  <a:rPr lang="en-US" altLang="zh-CN" dirty="0"/>
                  <a:t> of a clause c changes from </a:t>
                </a:r>
                <a:r>
                  <a:rPr lang="en-US" altLang="zh-CN" dirty="0" smtClean="0"/>
                  <a:t>t+1  </a:t>
                </a:r>
                <a:r>
                  <a:rPr lang="en-US" altLang="zh-CN" dirty="0"/>
                  <a:t>to t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Similarly…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1"/>
                <a:ext cx="8359080" cy="4984752"/>
              </a:xfrm>
              <a:blipFill>
                <a:blip r:embed="rId2"/>
                <a:stretch>
                  <a:fillRect l="-1021" t="-1711" r="-1751" b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on second level score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Proposition: For </a:t>
                </a:r>
                <a:r>
                  <a:rPr lang="en-US" altLang="zh-CN" sz="2000" dirty="0"/>
                  <a:t>a random 3-SAT formula </a:t>
                </a:r>
                <a:r>
                  <a:rPr lang="en-US" altLang="zh-CN" sz="2000" dirty="0" smtClean="0"/>
                  <a:t>F(</a:t>
                </a:r>
                <a:r>
                  <a:rPr lang="en-US" altLang="zh-CN" sz="2000" dirty="0" err="1" smtClean="0"/>
                  <a:t>n,m</a:t>
                </a:r>
                <a:r>
                  <a:rPr lang="en-US" altLang="zh-CN" sz="2000" dirty="0"/>
                  <a:t>), under any solution s to </a:t>
                </a:r>
                <a:r>
                  <a:rPr lang="en-US" altLang="zh-CN" sz="2000" dirty="0" smtClean="0"/>
                  <a:t>the formula</a:t>
                </a:r>
                <a:r>
                  <a:rPr lang="en-US" altLang="zh-CN" sz="2000" dirty="0"/>
                  <a:t>, the number of 1-satised clauses is more than </a:t>
                </a:r>
                <a:r>
                  <a:rPr lang="en-US" altLang="zh-CN" sz="2000" dirty="0" smtClean="0"/>
                  <a:t>m/2.</a:t>
                </a:r>
                <a:endParaRPr lang="en-US" altLang="zh-CN" sz="2000" dirty="0"/>
              </a:p>
              <a:p>
                <a:r>
                  <a:rPr lang="en-US" altLang="zh-CN" sz="2000" dirty="0" smtClean="0"/>
                  <a:t>Proof: Since </a:t>
                </a:r>
                <a:r>
                  <a:rPr lang="en-US" altLang="zh-CN" sz="2000" dirty="0"/>
                  <a:t>half literals are positive and half are negative, for </a:t>
                </a:r>
                <a:r>
                  <a:rPr lang="en-US" altLang="zh-CN" sz="2000" dirty="0" smtClean="0"/>
                  <a:t>any complete </a:t>
                </a:r>
                <a:r>
                  <a:rPr lang="en-US" altLang="zh-CN" sz="2000" dirty="0"/>
                  <a:t>assignment, the number of true literals is half of </a:t>
                </a:r>
                <a:r>
                  <a:rPr lang="en-US" altLang="zh-CN" sz="2000" dirty="0" smtClean="0"/>
                  <a:t>all literals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(k=3)                                                     (14)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8" t="-1269" r="-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71" y="3143059"/>
            <a:ext cx="5626389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204864"/>
            <a:ext cx="7314527" cy="223224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Previous Methods to deal with cycling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Naive methods</a:t>
            </a:r>
          </a:p>
          <a:p>
            <a:pPr lvl="1"/>
            <a:r>
              <a:rPr lang="en-US" altLang="zh-CN" dirty="0"/>
              <a:t>Random walk</a:t>
            </a:r>
          </a:p>
          <a:p>
            <a:pPr lvl="1"/>
            <a:r>
              <a:rPr lang="en-US" altLang="zh-CN" dirty="0"/>
              <a:t>Non-improving search</a:t>
            </a:r>
          </a:p>
          <a:p>
            <a:pPr lvl="1"/>
            <a:r>
              <a:rPr lang="en-US" altLang="zh-CN" dirty="0" smtClean="0"/>
              <a:t>Restart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tabu</a:t>
            </a:r>
            <a:r>
              <a:rPr lang="en-US" altLang="zh-CN" dirty="0"/>
              <a:t> mechanism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forbids </a:t>
            </a:r>
            <a:r>
              <a:rPr lang="en-US" altLang="zh-CN" dirty="0"/>
              <a:t>reversing the recent </a:t>
            </a:r>
            <a:r>
              <a:rPr lang="en-US" altLang="zh-CN" dirty="0" smtClean="0"/>
              <a:t>changes, where </a:t>
            </a:r>
            <a:r>
              <a:rPr lang="en-US" altLang="zh-CN" dirty="0"/>
              <a:t>the strength of forbidding is controlled by a </a:t>
            </a:r>
            <a:r>
              <a:rPr lang="en-US" altLang="zh-CN" dirty="0" smtClean="0"/>
              <a:t>parameter called </a:t>
            </a:r>
            <a:r>
              <a:rPr lang="en-US" altLang="zh-CN" dirty="0" err="1"/>
              <a:t>tabu</a:t>
            </a:r>
            <a:r>
              <a:rPr lang="en-US" altLang="zh-CN" dirty="0"/>
              <a:t> tenure [1989].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Other techniques</a:t>
            </a:r>
          </a:p>
          <a:p>
            <a:pPr lvl="1"/>
            <a:r>
              <a:rPr lang="en-US" altLang="zh-CN" dirty="0" smtClean="0"/>
              <a:t>Path relinking</a:t>
            </a:r>
          </a:p>
          <a:p>
            <a:pPr lvl="1"/>
            <a:r>
              <a:rPr lang="en-US" altLang="zh-CN" dirty="0" smtClean="0"/>
              <a:t>Probabilistic Sampling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2"/>
            <a:ext cx="7981950" cy="1146433"/>
          </a:xfrm>
        </p:spPr>
        <p:txBody>
          <a:bodyPr/>
          <a:lstStyle/>
          <a:p>
            <a:r>
              <a:rPr lang="en-US" altLang="zh-CN" dirty="0"/>
              <a:t>Path Relinking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</a:t>
            </a:r>
            <a:r>
              <a:rPr lang="en-US" altLang="zh-CN" dirty="0"/>
              <a:t>generate the desired paths, it is only necessary to select </a:t>
            </a:r>
            <a:r>
              <a:rPr lang="en-US" altLang="zh-CN" dirty="0" smtClean="0"/>
              <a:t>moves that </a:t>
            </a:r>
            <a:r>
              <a:rPr lang="en-US" altLang="zh-CN" dirty="0"/>
              <a:t>perform the following role: </a:t>
            </a:r>
            <a:endParaRPr lang="en-US" altLang="zh-CN" dirty="0" smtClean="0"/>
          </a:p>
          <a:p>
            <a:r>
              <a:rPr lang="en-US" altLang="zh-CN" dirty="0" smtClean="0"/>
              <a:t>upon </a:t>
            </a:r>
            <a:r>
              <a:rPr lang="en-US" altLang="zh-CN" dirty="0"/>
              <a:t>starting from an </a:t>
            </a:r>
            <a:r>
              <a:rPr lang="en-US" altLang="zh-CN" dirty="0" smtClean="0"/>
              <a:t>initiating solution</a:t>
            </a:r>
            <a:r>
              <a:rPr lang="en-US" altLang="zh-CN" dirty="0"/>
              <a:t>, the moves must </a:t>
            </a:r>
            <a:r>
              <a:rPr lang="en-US" altLang="zh-CN" dirty="0" smtClean="0"/>
              <a:t>progressively </a:t>
            </a:r>
          </a:p>
          <a:p>
            <a:pPr lvl="1"/>
            <a:r>
              <a:rPr lang="en-US" altLang="zh-CN" dirty="0" smtClean="0"/>
              <a:t>introduce </a:t>
            </a:r>
            <a:r>
              <a:rPr lang="en-US" altLang="zh-CN" dirty="0"/>
              <a:t>attributes contributed by a guiding solution.</a:t>
            </a:r>
          </a:p>
          <a:p>
            <a:pPr lvl="1"/>
            <a:r>
              <a:rPr lang="en-US" altLang="zh-CN" dirty="0"/>
              <a:t>reduce the distance between attributes of the initiating </a:t>
            </a:r>
            <a:r>
              <a:rPr lang="en-US" altLang="zh-CN" dirty="0" smtClean="0"/>
              <a:t>and guiding </a:t>
            </a:r>
            <a:r>
              <a:rPr lang="en-US" altLang="zh-CN" dirty="0"/>
              <a:t>solutions.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Path relinking based intensification strategies for a simulation ...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4149080"/>
            <a:ext cx="71913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2"/>
            <a:ext cx="7981950" cy="1146433"/>
          </a:xfrm>
        </p:spPr>
        <p:txBody>
          <a:bodyPr/>
          <a:lstStyle/>
          <a:p>
            <a:r>
              <a:rPr lang="en-US" altLang="zh-CN" dirty="0" smtClean="0"/>
              <a:t>Sampling from candidate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solving large scale problem, selecting an element is time consuming as the candidate set is too large.</a:t>
            </a:r>
          </a:p>
          <a:p>
            <a:pPr lvl="1"/>
            <a:r>
              <a:rPr lang="en-US" altLang="zh-CN" dirty="0" smtClean="0"/>
              <a:t>Sampling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4A9AC72-44AF-4883-8777-F5FADBDDFD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585" y="2924944"/>
                <a:ext cx="7560840" cy="336779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657225" marR="0" indent="-20002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842963" marR="0" indent="-1809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023938" marR="0" indent="-1682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AutoNum type="arabicParenR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Constantia" panose="02030602050306030303" pitchFamily="18" charset="0"/>
                    <a:cs typeface="+mn-cs"/>
                  </a:rPr>
                  <a:t>Randomly sample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onstantia" panose="02030602050306030303" pitchFamily="18" charset="0"/>
                        <a:cs typeface="+mn-cs"/>
                      </a:rPr>
                      <m:t>𝑘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Constantia" panose="02030602050306030303" pitchFamily="18" charset="0"/>
                    <a:cs typeface="+mn-cs"/>
                  </a:rPr>
                  <a:t> elements</a:t>
                </a:r>
                <a:endParaRPr lang="en-US" altLang="zh-CN" sz="2400" dirty="0">
                  <a:solidFill>
                    <a:schemeClr val="tx1"/>
                  </a:solidFill>
                  <a:latin typeface="Constantia" panose="02030602050306030303" pitchFamily="18" charset="0"/>
                  <a:cs typeface="+mn-cs"/>
                </a:endParaRPr>
              </a:p>
              <a:p>
                <a:pPr marL="342900" indent="-342900">
                  <a:buAutoNum type="arabicParenR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Constantia" panose="02030602050306030303" pitchFamily="18" charset="0"/>
                    <a:cs typeface="+mn-cs"/>
                  </a:rPr>
                  <a:t>Select the one with largest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onstantia" panose="02030602050306030303" pitchFamily="18" charset="0"/>
                        <a:cs typeface="+mn-cs"/>
                      </a:rPr>
                      <m:t>𝑜𝑏𝑗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onstantia" panose="02030602050306030303" pitchFamily="18" charset="0"/>
                    <a:cs typeface="+mn-cs"/>
                  </a:rPr>
                  <a:t> among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onstantia" panose="02030602050306030303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onstantia" panose="02030602050306030303" pitchFamily="18" charset="0"/>
                    <a:cs typeface="+mn-cs"/>
                  </a:rPr>
                  <a:t> samples</a:t>
                </a:r>
              </a:p>
              <a:p>
                <a:pPr marL="0" lvl="1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Constantia" panose="02030602050306030303" pitchFamily="18" charset="0"/>
                </a:endParaRPr>
              </a:p>
              <a:p>
                <a:pPr marL="0" lvl="1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4A9AC72-44AF-4883-8777-F5FADBDD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2924944"/>
                <a:ext cx="7560840" cy="3367792"/>
              </a:xfrm>
              <a:prstGeom prst="rect">
                <a:avLst/>
              </a:prstGeom>
              <a:blipFill>
                <a:blip r:embed="rId2"/>
                <a:stretch>
                  <a:fillRect l="-2258" t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with Corners Rounded 228">
                <a:extLst>
                  <a:ext uri="{FF2B5EF4-FFF2-40B4-BE49-F238E27FC236}">
                    <a16:creationId xmlns:a16="http://schemas.microsoft.com/office/drawing/2014/main" id="{BEE1A861-2670-4327-9C23-D6A0E0ED05AB}"/>
                  </a:ext>
                </a:extLst>
              </p:cNvPr>
              <p:cNvSpPr/>
              <p:nvPr/>
            </p:nvSpPr>
            <p:spPr bwMode="auto">
              <a:xfrm>
                <a:off x="4140307" y="4653136"/>
                <a:ext cx="4438505" cy="2135316"/>
              </a:xfrm>
              <a:prstGeom prst="wedgeRoundRectCallout">
                <a:avLst>
                  <a:gd name="adj1" fmla="val -55481"/>
                  <a:gd name="adj2" fmla="val -90072"/>
                  <a:gd name="adj3" fmla="val 16667"/>
                </a:avLst>
              </a:prstGeom>
              <a:solidFill>
                <a:schemeClr val="accent6"/>
              </a:solidFill>
              <a:ln w="19050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宋体"/>
                    <a:cs typeface="Calibri"/>
                  </a:rPr>
                  <a:t>Theoretical Guidance for BMS:</a:t>
                </a:r>
              </a:p>
              <a:p>
                <a:endParaRPr lang="en-US" altLang="zh-CN" sz="900" dirty="0">
                  <a:solidFill>
                    <a:schemeClr val="tx1"/>
                  </a:solidFill>
                  <a:ea typeface="宋体"/>
                  <a:cs typeface="Calibri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/>
                          <a:cs typeface="Calibri"/>
                        </a:rPr>
                        <m:t>𝑘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/>
                          <a:cs typeface="Calibri"/>
                        </a:rPr>
                        <m:t>≥⌈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/>
                              <a:cs typeface="Calibri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  <m:t>[1−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/>
                                      <a:cs typeface="Calibri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/>
                                      <a:cs typeface="Calibri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/>
                                      <a:cs typeface="Calibri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  <m:t>𝜌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/>
                          <a:cs typeface="Calibri"/>
                        </a:rPr>
                        <m:t>⌉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宋体"/>
                  <a:cs typeface="Calibri"/>
                </a:endParaRPr>
              </a:p>
              <a:p>
                <a:pPr lvl="0">
                  <a:defRPr/>
                </a:pPr>
                <a:endParaRPr lang="en-US" altLang="zh-CN" sz="900" dirty="0">
                  <a:solidFill>
                    <a:schemeClr val="tx1"/>
                  </a:solidFill>
                  <a:ea typeface="宋体"/>
                  <a:cs typeface="Calibri"/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ea typeface="宋体"/>
                    <a:cs typeface="Calibri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Calibri"/>
                      </a:rPr>
                      <m:t>𝜌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a typeface="宋体"/>
                    <a:cs typeface="Calibri"/>
                  </a:rPr>
                  <a:t> is the percentile among all results and </a:t>
                </a:r>
                <a:r>
                  <a:rPr lang="en-US" altLang="zh-CN" sz="1600" dirty="0" err="1">
                    <a:solidFill>
                      <a:schemeClr val="tx1"/>
                    </a:solidFill>
                    <a:ea typeface="宋体"/>
                    <a:cs typeface="Calibri"/>
                  </a:rPr>
                  <a:t>Pr</a:t>
                </a:r>
                <a:r>
                  <a:rPr lang="en-US" altLang="zh-CN" sz="1600" dirty="0">
                    <a:solidFill>
                      <a:schemeClr val="tx1"/>
                    </a:solidFill>
                    <a:ea typeface="宋体"/>
                    <a:cs typeface="Calibri"/>
                  </a:rPr>
                  <a:t> is the corresponding confidence</a:t>
                </a:r>
              </a:p>
            </p:txBody>
          </p:sp>
        </mc:Choice>
        <mc:Fallback>
          <p:sp>
            <p:nvSpPr>
              <p:cNvPr id="8" name="Speech Bubble: Rectangle with Corners Rounded 228">
                <a:extLst>
                  <a:ext uri="{FF2B5EF4-FFF2-40B4-BE49-F238E27FC236}">
                    <a16:creationId xmlns:a16="http://schemas.microsoft.com/office/drawing/2014/main" id="{BEE1A861-2670-4327-9C23-D6A0E0ED0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0307" y="4653136"/>
                <a:ext cx="4438505" cy="2135316"/>
              </a:xfrm>
              <a:prstGeom prst="wedgeRoundRectCallout">
                <a:avLst>
                  <a:gd name="adj1" fmla="val -55481"/>
                  <a:gd name="adj2" fmla="val -90072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0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Address cycling problem by </a:t>
            </a:r>
            <a:r>
              <a:rPr lang="en-US" altLang="zh-CN" dirty="0" smtClean="0"/>
              <a:t>Configuration </a:t>
            </a:r>
            <a:r>
              <a:rPr lang="en-US" altLang="zh-CN" dirty="0"/>
              <a:t>Checking (CC) [2011</a:t>
            </a:r>
            <a:r>
              <a:rPr lang="en-US" altLang="zh-CN" dirty="0" smtClean="0"/>
              <a:t>].</a:t>
            </a:r>
          </a:p>
          <a:p>
            <a:endParaRPr lang="en-US" altLang="zh-CN" dirty="0"/>
          </a:p>
          <a:p>
            <a:r>
              <a:rPr lang="en-US" altLang="zh-CN" dirty="0"/>
              <a:t>CC is found </a:t>
            </a:r>
            <a:r>
              <a:rPr lang="en-US" altLang="zh-CN" dirty="0" smtClean="0"/>
              <a:t>effective </a:t>
            </a:r>
            <a:r>
              <a:rPr lang="en-US" altLang="zh-CN" dirty="0"/>
              <a:t>for the following types of problems:</a:t>
            </a:r>
          </a:p>
          <a:p>
            <a:pPr lvl="1"/>
            <a:r>
              <a:rPr lang="en-US" altLang="zh-CN" dirty="0"/>
              <a:t>Assignment Problems: to </a:t>
            </a:r>
            <a:r>
              <a:rPr lang="en-US" altLang="zh-CN" dirty="0" smtClean="0"/>
              <a:t>find </a:t>
            </a:r>
            <a:r>
              <a:rPr lang="en-US" altLang="zh-CN" dirty="0"/>
              <a:t>an assignment to all </a:t>
            </a:r>
            <a:r>
              <a:rPr lang="en-US" altLang="zh-CN" dirty="0" smtClean="0"/>
              <a:t>variables such </a:t>
            </a:r>
            <a:r>
              <a:rPr lang="en-US" altLang="zh-CN" dirty="0"/>
              <a:t>that </a:t>
            </a:r>
            <a:r>
              <a:rPr lang="en-US" altLang="zh-CN" dirty="0" err="1" smtClean="0"/>
              <a:t>satifises</a:t>
            </a:r>
            <a:r>
              <a:rPr lang="en-US" altLang="zh-CN" dirty="0" smtClean="0"/>
              <a:t> </a:t>
            </a:r>
            <a:r>
              <a:rPr lang="en-US" altLang="zh-CN" dirty="0"/>
              <a:t>the constraints (and optimized).</a:t>
            </a:r>
          </a:p>
          <a:p>
            <a:pPr lvl="1"/>
            <a:r>
              <a:rPr lang="en-US" altLang="zh-CN" dirty="0"/>
              <a:t>Subset Problems: to </a:t>
            </a:r>
            <a:r>
              <a:rPr lang="en-US" altLang="zh-CN" dirty="0" smtClean="0"/>
              <a:t>find </a:t>
            </a:r>
            <a:r>
              <a:rPr lang="en-US" altLang="zh-CN" dirty="0"/>
              <a:t>a subset from a universe set </a:t>
            </a:r>
            <a:r>
              <a:rPr lang="en-US" altLang="zh-CN" dirty="0" smtClean="0"/>
              <a:t>such that satisfies </a:t>
            </a:r>
            <a:r>
              <a:rPr lang="en-US" altLang="zh-CN" dirty="0"/>
              <a:t>the constraints (and optimized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simple CC for 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𝑜𝑐𝑐𝑢𝑟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𝑐𝑙𝑎𝑢𝑠𝑒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 smtClean="0"/>
                  <a:t>configuration</a:t>
                </a:r>
                <a:r>
                  <a:rPr lang="en-US" altLang="zh-CN" dirty="0"/>
                  <a:t>: the configuration of a variable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is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consisting of truth value of all variables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under current assignment 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dirty="0" smtClean="0"/>
                  <a:t>).</a:t>
                </a:r>
                <a:endParaRPr lang="en-US" altLang="zh-CN" dirty="0"/>
              </a:p>
              <a:p>
                <a:r>
                  <a:rPr lang="en-US" altLang="zh-CN" b="1" dirty="0"/>
                  <a:t>A simple </a:t>
                </a:r>
                <a:r>
                  <a:rPr lang="en-US" altLang="zh-CN" b="1" dirty="0" smtClean="0"/>
                  <a:t>CC for </a:t>
                </a:r>
                <a:r>
                  <a:rPr lang="en-US" altLang="zh-CN" b="1" dirty="0"/>
                  <a:t>SAT</a:t>
                </a:r>
                <a:r>
                  <a:rPr lang="en-US" altLang="zh-CN" dirty="0"/>
                  <a:t>: if the configuration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has not changed since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's last flip, then it should not be flipped.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2D70E2-659D-4801-B818-26228F56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74284"/>
            <a:ext cx="5439314" cy="28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9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CC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to filter candidate variables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to give preference to CC variables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Used in many successful local search SAT and MaxSAT algorithms.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Naïve Implementation of CC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An </a:t>
                </a:r>
                <a:r>
                  <a:rPr lang="en-US" altLang="zh-CN" dirty="0"/>
                  <a:t>accurate implementation of CC</a:t>
                </a:r>
              </a:p>
              <a:p>
                <a:pPr lvl="1"/>
                <a:r>
                  <a:rPr lang="en-US" altLang="zh-CN" dirty="0"/>
                  <a:t>Store the </a:t>
                </a:r>
                <a:r>
                  <a:rPr lang="en-US" altLang="zh-CN" dirty="0" smtClean="0"/>
                  <a:t>configuration </a:t>
                </a:r>
                <a:r>
                  <a:rPr lang="en-US" altLang="zh-CN" dirty="0"/>
                  <a:t>(i.e., truth values of all its </a:t>
                </a:r>
                <a:r>
                  <a:rPr lang="en-US" altLang="zh-CN" dirty="0" smtClean="0"/>
                  <a:t>neighbors) for </a:t>
                </a:r>
                <a:r>
                  <a:rPr lang="en-US" altLang="zh-CN" dirty="0"/>
                  <a:t>a variable x when it is </a:t>
                </a:r>
                <a:r>
                  <a:rPr lang="en-US" altLang="zh-CN" dirty="0" smtClean="0"/>
                  <a:t>flipped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Check the </a:t>
                </a:r>
                <a:r>
                  <a:rPr lang="en-US" altLang="zh-CN" dirty="0" smtClean="0"/>
                  <a:t>configuration </a:t>
                </a:r>
                <a:r>
                  <a:rPr lang="en-US" altLang="zh-CN" dirty="0"/>
                  <a:t>when considering </a:t>
                </a:r>
                <a:r>
                  <a:rPr lang="en-US" altLang="zh-CN" dirty="0" smtClean="0"/>
                  <a:t>flipping </a:t>
                </a:r>
                <a:r>
                  <a:rPr lang="en-US" altLang="zh-CN" dirty="0"/>
                  <a:t>a </a:t>
                </a:r>
                <a:r>
                  <a:rPr lang="en-US" altLang="zh-CN" dirty="0" smtClean="0"/>
                  <a:t>variable</a:t>
                </a:r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/>
                  <a:t>For a formula F,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It </a:t>
                </a:r>
                <a:r>
                  <a:rPr lang="en-US" altLang="zh-CN" dirty="0"/>
                  <a:t>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for both storing and checking the </a:t>
                </a:r>
                <a:r>
                  <a:rPr lang="en-US" altLang="zh-CN" dirty="0" smtClean="0"/>
                  <a:t>configuration for </a:t>
                </a:r>
                <a:r>
                  <a:rPr lang="en-US" altLang="zh-CN" dirty="0"/>
                  <a:t>a variable.</a:t>
                </a:r>
              </a:p>
              <a:p>
                <a:r>
                  <a:rPr lang="en-US" altLang="zh-CN" dirty="0"/>
                  <a:t>Thus, the worst case complexity of CC in each step is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altLang="zh-CN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 r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Efficient Implementation of CC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Observation</a:t>
                </a:r>
                <a:r>
                  <a:rPr lang="en-US" altLang="zh-CN" dirty="0"/>
                  <a:t>: when a variable is </a:t>
                </a:r>
                <a:r>
                  <a:rPr lang="en-US" altLang="zh-CN" dirty="0" smtClean="0"/>
                  <a:t>flipped</a:t>
                </a:r>
                <a:r>
                  <a:rPr lang="en-US" altLang="zh-CN" dirty="0"/>
                  <a:t>, the </a:t>
                </a:r>
                <a:r>
                  <a:rPr lang="en-US" altLang="zh-CN" dirty="0" smtClean="0"/>
                  <a:t>configuration </a:t>
                </a:r>
                <a:r>
                  <a:rPr lang="en-US" altLang="zh-CN" dirty="0"/>
                  <a:t>of all </a:t>
                </a:r>
                <a:r>
                  <a:rPr lang="en-US" altLang="zh-CN" dirty="0" smtClean="0"/>
                  <a:t>its neighboring </a:t>
                </a:r>
                <a:r>
                  <a:rPr lang="en-US" altLang="zh-CN" dirty="0"/>
                  <a:t>variables has changed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Efficient Implementation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 smtClean="0"/>
                  <a:t>Auxiliary data structure --- CC array </a:t>
                </a:r>
              </a:p>
              <a:p>
                <a:pPr lvl="1"/>
                <a:r>
                  <a:rPr lang="en-US" altLang="zh-CN" dirty="0" smtClean="0"/>
                  <a:t>CC[x</a:t>
                </a:r>
                <a:r>
                  <a:rPr lang="en-US" altLang="zh-CN" dirty="0"/>
                  <a:t>] = 1 means the configuration of x has been changed since x's last flip;</a:t>
                </a:r>
              </a:p>
              <a:p>
                <a:pPr lvl="1"/>
                <a:r>
                  <a:rPr lang="en-US" altLang="zh-CN" dirty="0"/>
                  <a:t>CC[x] = 0 on the contrary. 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Maintain the CC array</a:t>
                </a:r>
              </a:p>
              <a:p>
                <a:pPr lvl="1"/>
                <a:r>
                  <a:rPr lang="en-US" altLang="zh-CN" dirty="0"/>
                  <a:t>Rule 1: In the beginning, for each variable x, CC[x] </a:t>
                </a:r>
                <a:r>
                  <a:rPr lang="en-US" altLang="zh-CN" dirty="0" smtClean="0"/>
                  <a:t>is initialized </a:t>
                </a:r>
                <a:r>
                  <a:rPr lang="en-US" altLang="zh-CN" dirty="0"/>
                  <a:t>as 1.</a:t>
                </a:r>
              </a:p>
              <a:p>
                <a:pPr lvl="1"/>
                <a:r>
                  <a:rPr lang="en-US" altLang="zh-CN" dirty="0"/>
                  <a:t>Rule 2: When </a:t>
                </a:r>
                <a:r>
                  <a:rPr lang="en-US" altLang="zh-CN" dirty="0" smtClean="0"/>
                  <a:t>flipping </a:t>
                </a:r>
                <a:r>
                  <a:rPr lang="en-US" altLang="zh-CN" dirty="0"/>
                  <a:t>x, CC[x] is reset to 0, and for </a:t>
                </a:r>
                <a:r>
                  <a:rPr lang="en-US" altLang="zh-CN" dirty="0" smtClean="0"/>
                  <a:t>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CC[y</a:t>
                </a:r>
                <a:r>
                  <a:rPr lang="en-US" altLang="zh-CN" dirty="0"/>
                  <a:t>] is set to 1.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2411" r="-2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Implementation of CC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Complexity of the approximate implementation</a:t>
                </a:r>
              </a:p>
              <a:p>
                <a:pPr lvl="1"/>
                <a:r>
                  <a:rPr lang="en-US" altLang="zh-CN" dirty="0"/>
                  <a:t>O(1) for checking whether a variable is </a:t>
                </a:r>
                <a:r>
                  <a:rPr lang="en-US" altLang="zh-CN" dirty="0" smtClean="0"/>
                  <a:t>configuration changed (check </a:t>
                </a:r>
                <a:r>
                  <a:rPr lang="en-US" altLang="zh-CN" dirty="0"/>
                  <a:t>whether CC[x]=1).</a:t>
                </a:r>
              </a:p>
              <a:p>
                <a:pPr lvl="1"/>
                <a:r>
                  <a:rPr lang="en-US" altLang="zh-CN" dirty="0"/>
                  <a:t>update CC values for N(x</a:t>
                </a:r>
                <a:r>
                  <a:rPr lang="en-US" altLang="zh-CN" dirty="0" smtClean="0"/>
                  <a:t>).</a:t>
                </a:r>
              </a:p>
              <a:p>
                <a:pPr lvl="1"/>
                <a:r>
                  <a:rPr lang="en-US" altLang="zh-CN" dirty="0"/>
                  <a:t>Thus, the worst case complexity of CC in each step </a:t>
                </a:r>
                <a:r>
                  <a:rPr lang="en-US" altLang="zh-CN" dirty="0" smtClean="0"/>
                  <a:t>is </a:t>
                </a:r>
              </a:p>
              <a:p>
                <a:pPr marL="257175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altLang="zh-CN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/>
                  <a:t>Indeed, the number of candidate variables for </a:t>
                </a:r>
                <a:r>
                  <a:rPr lang="en-US" altLang="zh-CN" dirty="0" smtClean="0"/>
                  <a:t>flipping </a:t>
                </a:r>
                <a:r>
                  <a:rPr lang="en-US" altLang="zh-CN" dirty="0"/>
                  <a:t>is much </a:t>
                </a:r>
                <a:r>
                  <a:rPr lang="en-US" altLang="zh-CN" dirty="0" smtClean="0"/>
                  <a:t>smaller than </a:t>
                </a:r>
                <a:r>
                  <a:rPr lang="en-US" altLang="zh-CN" dirty="0"/>
                  <a:t>n.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1737</Words>
  <Application>Microsoft Office PowerPoint</Application>
  <PresentationFormat>全屏显示(4:3)</PresentationFormat>
  <Paragraphs>199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宋体</vt:lpstr>
      <vt:lpstr>Arial</vt:lpstr>
      <vt:lpstr>Calibri</vt:lpstr>
      <vt:lpstr>Cambria Math</vt:lpstr>
      <vt:lpstr>Constantia</vt:lpstr>
      <vt:lpstr>Segoe UI Semilight</vt:lpstr>
      <vt:lpstr>Wingdings</vt:lpstr>
      <vt:lpstr>3_Office Theme</vt:lpstr>
      <vt:lpstr>Local Search (2)</vt:lpstr>
      <vt:lpstr>The Cycling Problem of Local Search</vt:lpstr>
      <vt:lpstr>Previous Methods to deal with cycling</vt:lpstr>
      <vt:lpstr>PowerPoint 演示文稿</vt:lpstr>
      <vt:lpstr>A simple CC for SAT</vt:lpstr>
      <vt:lpstr>PowerPoint 演示文稿</vt:lpstr>
      <vt:lpstr>Naïve Implementation of CC</vt:lpstr>
      <vt:lpstr>Efficient Implementation of CC</vt:lpstr>
      <vt:lpstr>Efficient Implementation of CC</vt:lpstr>
      <vt:lpstr>On the analysis of CC</vt:lpstr>
      <vt:lpstr>PowerPoint 演示文稿</vt:lpstr>
      <vt:lpstr>PowerPoint 演示文稿</vt:lpstr>
      <vt:lpstr>PowerPoint 演示文稿</vt:lpstr>
      <vt:lpstr>When CC Becomes Ineffective on random k-SAT</vt:lpstr>
      <vt:lpstr>Variants of CC for SAT</vt:lpstr>
      <vt:lpstr>CC for Vertex Cover</vt:lpstr>
      <vt:lpstr>PowerPoint 演示文稿</vt:lpstr>
      <vt:lpstr>PowerPoint 演示文稿</vt:lpstr>
      <vt:lpstr>On experiment analysis of CC</vt:lpstr>
      <vt:lpstr>CC for Clique problems</vt:lpstr>
      <vt:lpstr>PowerPoint 演示文稿</vt:lpstr>
      <vt:lpstr>PowerPoint 演示文稿</vt:lpstr>
      <vt:lpstr>PowerPoint 演示文稿</vt:lpstr>
      <vt:lpstr>PowerPoint 演示文稿</vt:lpstr>
      <vt:lpstr>Satisfaction degree</vt:lpstr>
      <vt:lpstr>Second Level Scoring Functions</vt:lpstr>
      <vt:lpstr>Implementation</vt:lpstr>
      <vt:lpstr>Analysis on second level score</vt:lpstr>
      <vt:lpstr>PowerPoint 演示文稿</vt:lpstr>
      <vt:lpstr>PowerPoint 演示文稿</vt:lpstr>
      <vt:lpstr>Path Relinking</vt:lpstr>
      <vt:lpstr>Sampling from candidate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to Local Search</dc:title>
  <dc:creator>cai</dc:creator>
  <cp:lastModifiedBy>caisw</cp:lastModifiedBy>
  <cp:revision>252</cp:revision>
  <cp:lastPrinted>2016-05-03T09:16:00Z</cp:lastPrinted>
  <dcterms:created xsi:type="dcterms:W3CDTF">2011-04-07T12:41:00Z</dcterms:created>
  <dcterms:modified xsi:type="dcterms:W3CDTF">2020-06-08T07:32:06Z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