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552" r:id="rId2"/>
    <p:sldId id="559" r:id="rId3"/>
    <p:sldId id="560" r:id="rId4"/>
    <p:sldId id="561" r:id="rId5"/>
    <p:sldId id="562" r:id="rId6"/>
    <p:sldId id="563" r:id="rId7"/>
    <p:sldId id="565" r:id="rId8"/>
    <p:sldId id="566" r:id="rId9"/>
    <p:sldId id="567" r:id="rId10"/>
    <p:sldId id="569" r:id="rId11"/>
    <p:sldId id="568" r:id="rId12"/>
    <p:sldId id="570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9" r:id="rId29"/>
    <p:sldId id="590" r:id="rId30"/>
    <p:sldId id="588" r:id="rId31"/>
    <p:sldId id="591" r:id="rId32"/>
    <p:sldId id="587" r:id="rId33"/>
    <p:sldId id="59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06A006-FB35-42CD-A9BB-A346781CE9E8}">
          <p14:sldIdLst>
            <p14:sldId id="552"/>
          </p14:sldIdLst>
        </p14:section>
        <p14:section name="experiments" id="{160354D2-1E41-481A-9B9F-F87A2CD8B5CB}">
          <p14:sldIdLst>
            <p14:sldId id="559"/>
            <p14:sldId id="560"/>
            <p14:sldId id="561"/>
            <p14:sldId id="562"/>
            <p14:sldId id="563"/>
            <p14:sldId id="565"/>
            <p14:sldId id="566"/>
            <p14:sldId id="567"/>
            <p14:sldId id="569"/>
            <p14:sldId id="568"/>
            <p14:sldId id="570"/>
            <p14:sldId id="572"/>
            <p14:sldId id="573"/>
            <p14:sldId id="574"/>
            <p14:sldId id="575"/>
            <p14:sldId id="576"/>
          </p14:sldIdLst>
        </p14:section>
        <p14:section name="Second Level Score" id="{C2118E4A-2299-4C9A-8F43-19424F01E82D}">
          <p14:sldIdLst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9"/>
            <p14:sldId id="590"/>
            <p14:sldId id="588"/>
            <p14:sldId id="591"/>
            <p14:sldId id="587"/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963" autoAdjust="0"/>
  </p:normalViewPr>
  <p:slideViewPr>
    <p:cSldViewPr>
      <p:cViewPr varScale="1">
        <p:scale>
          <a:sx n="64" d="100"/>
          <a:sy n="64" d="100"/>
        </p:scale>
        <p:origin x="13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10192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74361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6194A8-D959-4B28-B08E-AF02D31C90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0617" y="4125784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8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4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5756D2-8E48-4AD7-94D8-5B5F24B8FC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634FA91-98E4-4B57-B82A-C0117543FF6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2"/>
            <a:ext cx="7886700" cy="1146433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471488" indent="-214313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36A74D4-CDEB-48A3-88C3-DEE684537A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6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CACB53B-3C81-49EC-845C-A4F5DCB88F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2217C00-979F-419B-ADD3-75B598701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E29F6ED-8478-49DE-925D-86C3F161CCA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7B3769-FC8D-4DE4-BDD1-8F1F1408C6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B5E64A-7698-409C-A894-E65D34EB89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BCBDCDB-973E-4B6F-984C-15FBAA8DBF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63F88DD-0CC9-4A16-A715-DECF5BEE13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9224"/>
            <a:ext cx="7886700" cy="114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1"/>
            <a:ext cx="7981950" cy="48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FBF579B-1AC8-49D6-8FF7-F5E54397F8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2020-06-14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1175657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53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Local Search (3): 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en-US" altLang="zh-CN" sz="3600" smtClean="0"/>
              <a:t>Evaluation </a:t>
            </a:r>
            <a:r>
              <a:rPr lang="en-US" altLang="zh-CN" sz="3600" dirty="0" smtClean="0"/>
              <a:t>and Analysis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Shaowei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Cai</a:t>
            </a:r>
            <a:r>
              <a:rPr lang="en-US" altLang="zh-CN" sz="2400" dirty="0" smtClean="0"/>
              <a:t>, UCAS, 2020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Categories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Categorical data </a:t>
            </a:r>
            <a:r>
              <a:rPr lang="en-US" altLang="zh-CN" dirty="0"/>
              <a:t>are qualitative rather than quantitative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smtClean="0"/>
              <a:t>Ordinal data </a:t>
            </a:r>
            <a:r>
              <a:rPr lang="en-US" altLang="zh-CN" dirty="0"/>
              <a:t>can be ranked (first, second, third) but have no </a:t>
            </a:r>
            <a:r>
              <a:rPr lang="en-US" altLang="zh-CN" dirty="0" smtClean="0"/>
              <a:t>scale</a:t>
            </a:r>
          </a:p>
          <a:p>
            <a:r>
              <a:rPr lang="en-US" altLang="zh-CN" i="1" dirty="0"/>
              <a:t>Interval </a:t>
            </a:r>
            <a:r>
              <a:rPr lang="en-US" altLang="zh-CN" i="1" dirty="0" smtClean="0"/>
              <a:t>data</a:t>
            </a:r>
          </a:p>
          <a:p>
            <a:r>
              <a:rPr lang="en-US" altLang="zh-CN" i="1" dirty="0"/>
              <a:t>Ratio </a:t>
            </a:r>
            <a:r>
              <a:rPr lang="en-US" altLang="zh-CN" i="1" dirty="0" smtClean="0"/>
              <a:t>data</a:t>
            </a:r>
          </a:p>
          <a:p>
            <a:r>
              <a:rPr lang="en-US" altLang="zh-CN" i="1" dirty="0"/>
              <a:t>Counts and </a:t>
            </a:r>
            <a:r>
              <a:rPr lang="en-US" altLang="zh-CN" i="1" dirty="0" smtClean="0"/>
              <a:t>amounts</a:t>
            </a:r>
          </a:p>
          <a:p>
            <a:r>
              <a:rPr lang="en-US" altLang="zh-CN" i="1" dirty="0"/>
              <a:t>Differences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Categories of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Descriptive </a:t>
            </a:r>
            <a:r>
              <a:rPr lang="en-US" altLang="zh-CN" i="1" dirty="0" smtClean="0"/>
              <a:t>statistics: </a:t>
            </a:r>
            <a:r>
              <a:rPr lang="en-US" altLang="zh-CN" dirty="0" smtClean="0"/>
              <a:t>providing </a:t>
            </a:r>
            <a:r>
              <a:rPr lang="en-US" altLang="zh-CN" dirty="0"/>
              <a:t>concise descriptions of </a:t>
            </a:r>
            <a:r>
              <a:rPr lang="en-US" altLang="zh-CN" dirty="0" smtClean="0"/>
              <a:t>the essential </a:t>
            </a:r>
            <a:r>
              <a:rPr lang="en-US" altLang="zh-CN" dirty="0"/>
              <a:t>properties of a data </a:t>
            </a:r>
            <a:r>
              <a:rPr lang="en-US" altLang="zh-CN" dirty="0" smtClean="0"/>
              <a:t>sample.</a:t>
            </a:r>
            <a:endParaRPr lang="en-US" altLang="zh-CN" i="1" dirty="0"/>
          </a:p>
          <a:p>
            <a:r>
              <a:rPr lang="en-US" altLang="zh-CN" i="1" dirty="0" smtClean="0"/>
              <a:t>Exploratory </a:t>
            </a:r>
            <a:r>
              <a:rPr lang="en-US" altLang="zh-CN" i="1" dirty="0"/>
              <a:t>data </a:t>
            </a:r>
            <a:r>
              <a:rPr lang="en-US" altLang="zh-CN" i="1" dirty="0" smtClean="0"/>
              <a:t>analysis: </a:t>
            </a:r>
            <a:r>
              <a:rPr lang="en-US" altLang="zh-CN" dirty="0" smtClean="0"/>
              <a:t>discovering </a:t>
            </a:r>
            <a:r>
              <a:rPr lang="en-US" altLang="zh-CN" dirty="0"/>
              <a:t>patterns and relationships </a:t>
            </a:r>
            <a:r>
              <a:rPr lang="en-US" altLang="zh-CN" dirty="0" smtClean="0"/>
              <a:t>in the </a:t>
            </a:r>
            <a:r>
              <a:rPr lang="en-US" altLang="zh-CN" dirty="0"/>
              <a:t>data.</a:t>
            </a:r>
          </a:p>
          <a:p>
            <a:r>
              <a:rPr lang="en-US" altLang="zh-CN" i="1" dirty="0" smtClean="0"/>
              <a:t>Graphical </a:t>
            </a:r>
            <a:r>
              <a:rPr lang="en-US" altLang="zh-CN" i="1" dirty="0"/>
              <a:t>data analysis </a:t>
            </a:r>
            <a:r>
              <a:rPr lang="en-US" altLang="zh-CN" dirty="0"/>
              <a:t>emphasizes the use of graphs and visualization </a:t>
            </a:r>
            <a:r>
              <a:rPr lang="en-US" altLang="zh-CN" dirty="0" smtClean="0"/>
              <a:t>techniques to </a:t>
            </a:r>
            <a:r>
              <a:rPr lang="en-US" altLang="zh-CN" dirty="0"/>
              <a:t>understand the sample. </a:t>
            </a:r>
            <a:endParaRPr lang="en-US" altLang="zh-CN" dirty="0" smtClean="0"/>
          </a:p>
          <a:p>
            <a:r>
              <a:rPr lang="en-US" altLang="zh-CN" i="1" dirty="0"/>
              <a:t>inferential 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287072" cy="52977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Descriptive statistics is concerned </a:t>
            </a:r>
            <a:r>
              <a:rPr lang="en-US" altLang="zh-CN" dirty="0"/>
              <a:t>with finding </a:t>
            </a:r>
            <a:r>
              <a:rPr lang="en-US" altLang="zh-CN" dirty="0" smtClean="0"/>
              <a:t>concise summaries </a:t>
            </a:r>
            <a:r>
              <a:rPr lang="en-US" altLang="zh-CN" dirty="0"/>
              <a:t>of key properties of data </a:t>
            </a:r>
            <a:r>
              <a:rPr lang="en-US" altLang="zh-CN" dirty="0" smtClean="0"/>
              <a:t>samples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i="1" dirty="0"/>
              <a:t>location</a:t>
            </a:r>
            <a:r>
              <a:rPr lang="en-US" altLang="zh-CN" dirty="0"/>
              <a:t>, or central tendency of the data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i="1" dirty="0"/>
              <a:t>dispersion</a:t>
            </a:r>
            <a:r>
              <a:rPr lang="en-US" altLang="zh-CN" dirty="0"/>
              <a:t>, or how much spread there is away from the </a:t>
            </a:r>
            <a:r>
              <a:rPr lang="en-US" altLang="zh-CN" dirty="0" smtClean="0"/>
              <a:t>center</a:t>
            </a:r>
          </a:p>
          <a:p>
            <a:pPr lvl="1"/>
            <a:r>
              <a:rPr lang="en-US" altLang="zh-CN" i="1" dirty="0"/>
              <a:t>Location and dispersion are the yin and yang of </a:t>
            </a:r>
            <a:r>
              <a:rPr lang="en-US" altLang="zh-CN" i="1" dirty="0" smtClean="0"/>
              <a:t>data summaries; do </a:t>
            </a:r>
            <a:r>
              <a:rPr lang="en-US" altLang="zh-CN" i="1" dirty="0"/>
              <a:t>not report one without the other</a:t>
            </a:r>
            <a:r>
              <a:rPr lang="en-US" altLang="zh-CN" i="1" dirty="0" smtClean="0"/>
              <a:t>.</a:t>
            </a:r>
            <a:endParaRPr lang="en-US" altLang="zh-CN" dirty="0"/>
          </a:p>
          <a:p>
            <a:endParaRPr lang="en-US" altLang="zh-CN" i="1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9287"/>
            <a:ext cx="5472608" cy="29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</a:t>
            </a:r>
            <a:r>
              <a:rPr lang="en-US" altLang="zh-CN" b="1" i="1" dirty="0" smtClean="0"/>
              <a:t>Statistics</a:t>
            </a:r>
            <a:br>
              <a:rPr lang="en-US" altLang="zh-CN" b="1" i="1" dirty="0" smtClean="0"/>
            </a:br>
            <a:r>
              <a:rPr lang="en-US" altLang="zh-CN" b="1" i="1" dirty="0" smtClean="0"/>
              <a:t>--- </a:t>
            </a:r>
            <a:r>
              <a:rPr lang="en-US" altLang="zh-CN" b="1" i="1" dirty="0"/>
              <a:t>Common Summary Statistics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287072" cy="52977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</a:t>
                </a:r>
                <a:r>
                  <a:rPr lang="en-US" altLang="zh-CN" dirty="0"/>
                  <a:t>sample of </a:t>
                </a:r>
                <a:r>
                  <a:rPr lang="en-US" altLang="zh-CN" i="1" dirty="0"/>
                  <a:t>t </a:t>
                </a:r>
                <a:r>
                  <a:rPr lang="en-US" altLang="zh-CN" dirty="0"/>
                  <a:t>numbers representing measurements from </a:t>
                </a:r>
                <a:r>
                  <a:rPr lang="en-US" altLang="zh-CN" i="1" dirty="0" smtClean="0"/>
                  <a:t>t </a:t>
                </a:r>
                <a:r>
                  <a:rPr lang="en-US" altLang="zh-CN" dirty="0" smtClean="0"/>
                  <a:t>tests </a:t>
                </a:r>
                <a:r>
                  <a:rPr lang="en-US" altLang="zh-CN" dirty="0"/>
                  <a:t>of algorithm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denoted </a:t>
                </a:r>
                <a:r>
                  <a:rPr lang="en-US" altLang="zh-CN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), sorted </a:t>
                </a:r>
                <a:r>
                  <a:rPr lang="en-US" altLang="zh-CN" dirty="0" smtClean="0"/>
                  <a:t>with increasing order.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i="1" dirty="0" smtClean="0"/>
                  <a:t>order statistic (including min, max, median)</a:t>
                </a:r>
              </a:p>
              <a:p>
                <a:pPr lvl="1"/>
                <a:r>
                  <a:rPr lang="en-US" altLang="zh-CN" i="1" dirty="0" smtClean="0"/>
                  <a:t>Mean</a:t>
                </a:r>
              </a:p>
              <a:p>
                <a:pPr lvl="1"/>
                <a:r>
                  <a:rPr lang="en-US" altLang="zh-CN" i="1" dirty="0" smtClean="0"/>
                  <a:t>variance (or </a:t>
                </a:r>
                <a:r>
                  <a:rPr lang="en-US" altLang="zh-CN" i="1" dirty="0"/>
                  <a:t>standard deviation</a:t>
                </a:r>
                <a:r>
                  <a:rPr lang="en-US" altLang="zh-CN" i="1" dirty="0" smtClean="0"/>
                  <a:t>)</a:t>
                </a:r>
              </a:p>
              <a:p>
                <a:pPr lvl="1"/>
                <a:r>
                  <a:rPr lang="en-US" altLang="zh-CN" i="1" dirty="0"/>
                  <a:t>interquartile range </a:t>
                </a:r>
                <a:r>
                  <a:rPr lang="en-US" altLang="zh-CN" dirty="0"/>
                  <a:t>(IQR</a:t>
                </a:r>
                <a:r>
                  <a:rPr lang="en-US" altLang="zh-CN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statistic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robust </a:t>
                </a:r>
                <a:r>
                  <a:rPr lang="en-US" altLang="zh-CN" dirty="0"/>
                  <a:t>if it does not change much between different </a:t>
                </a:r>
                <a:r>
                  <a:rPr lang="en-US" altLang="zh-CN" dirty="0" smtClean="0"/>
                  <a:t>samples drawn </a:t>
                </a:r>
                <a:r>
                  <a:rPr lang="en-US" altLang="zh-CN" dirty="0"/>
                  <a:t>from the same distribution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A statistic that is not robust </a:t>
                </a:r>
                <a:r>
                  <a:rPr lang="en-US" altLang="zh-CN" dirty="0" smtClean="0"/>
                  <a:t>fails </a:t>
                </a:r>
                <a:r>
                  <a:rPr lang="en-US" altLang="zh-CN" dirty="0"/>
                  <a:t>to predict what outcomes will be observed by </a:t>
                </a:r>
                <a:r>
                  <a:rPr lang="en-US" altLang="zh-CN" dirty="0" smtClean="0"/>
                  <a:t>others</a:t>
                </a:r>
              </a:p>
              <a:p>
                <a:pPr lvl="1"/>
                <a:r>
                  <a:rPr lang="en-US" altLang="zh-CN" dirty="0"/>
                  <a:t>The mean and standard deviation statistics are not robust to </a:t>
                </a:r>
                <a:r>
                  <a:rPr lang="en-US" altLang="zh-CN" dirty="0" smtClean="0"/>
                  <a:t>outliers</a:t>
                </a:r>
              </a:p>
              <a:p>
                <a:pPr lvl="1"/>
                <a:r>
                  <a:rPr lang="en-US" altLang="zh-CN" dirty="0"/>
                  <a:t>The median and IQR are robust because they are based on ranks and </a:t>
                </a:r>
                <a:r>
                  <a:rPr lang="en-US" altLang="zh-CN" dirty="0" smtClean="0"/>
                  <a:t>not magnitudes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lvl="1"/>
                <a:endParaRPr lang="en-US" altLang="zh-CN" i="1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287072" cy="5297759"/>
              </a:xfrm>
              <a:blipFill>
                <a:blip r:embed="rId2"/>
                <a:stretch>
                  <a:fillRect l="-1177" t="-1611" r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Kurtosis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76" y="1344368"/>
            <a:ext cx="5616624" cy="531402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429" y="1484784"/>
            <a:ext cx="93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Kurtosis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2" y="2204864"/>
            <a:ext cx="3373994" cy="1852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470" y="4271283"/>
            <a:ext cx="309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CDF of a normal distribution</a:t>
            </a:r>
          </a:p>
          <a:p>
            <a:endParaRPr lang="en-US" altLang="zh-CN" dirty="0"/>
          </a:p>
          <a:p>
            <a:r>
              <a:rPr lang="en-US" altLang="zh-CN" dirty="0" smtClean="0"/>
              <a:t>(a) Shows normal distribution, </a:t>
            </a:r>
            <a:r>
              <a:rPr lang="en-US" altLang="zh-CN" dirty="0"/>
              <a:t>but with x and y </a:t>
            </a:r>
            <a:r>
              <a:rPr lang="en-US" altLang="zh-CN" dirty="0" smtClean="0"/>
              <a:t>axes reversed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9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Skewness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2186"/>
            <a:ext cx="7947606" cy="247730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085" y="4611258"/>
            <a:ext cx="82638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>
                <a:latin typeface="Constantia" panose="02030602050306030303" pitchFamily="18" charset="0"/>
              </a:rPr>
              <a:t>the standard deviation and the IQR are misleading statistics of dispersion for skewed data because “dispersion” is normally understood as being the same on both sides of the center. </a:t>
            </a:r>
          </a:p>
        </p:txBody>
      </p:sp>
    </p:spTree>
    <p:extLst>
      <p:ext uri="{BB962C8B-B14F-4D97-AF65-F5344CB8AC3E}">
        <p14:creationId xmlns:p14="http://schemas.microsoft.com/office/powerpoint/2010/main" val="37639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Statics for skewed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Statistics for skewed data sets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summarize dispersion separately on each side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report the </a:t>
                </a:r>
                <a:r>
                  <a:rPr lang="en-US" altLang="zh-CN" i="1" dirty="0"/>
                  <a:t>hinges </a:t>
                </a:r>
                <a:r>
                  <a:rPr lang="en-US" altLang="zh-CN" dirty="0"/>
                  <a:t>of the data </a:t>
                </a:r>
                <a:r>
                  <a:rPr lang="en-US" altLang="zh-CN" dirty="0" smtClean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i="1" dirty="0"/>
                  <a:t>d</a:t>
                </a:r>
                <a:r>
                  <a:rPr lang="en-US" altLang="zh-CN" i="1" dirty="0" smtClean="0"/>
                  <a:t>ata transformation: </a:t>
                </a:r>
                <a:r>
                  <a:rPr lang="en-US" altLang="zh-CN" i="1" dirty="0"/>
                  <a:t>a</a:t>
                </a:r>
                <a:r>
                  <a:rPr lang="en-US" altLang="zh-CN" i="1" dirty="0" smtClean="0"/>
                  <a:t>pply </a:t>
                </a:r>
                <a:r>
                  <a:rPr lang="en-US" altLang="zh-CN" i="1" dirty="0"/>
                  <a:t>logarithmic transformation, or more generally a </a:t>
                </a:r>
                <a:r>
                  <a:rPr lang="en-US" altLang="zh-CN" i="1" dirty="0" smtClean="0"/>
                  <a:t>power transformation</a:t>
                </a:r>
                <a:r>
                  <a:rPr lang="en-US" altLang="zh-CN" i="1" dirty="0"/>
                  <a:t>, to impose symmetry in a skewed data </a:t>
                </a:r>
                <a:r>
                  <a:rPr lang="en-US" altLang="zh-CN" i="1" dirty="0" smtClean="0"/>
                  <a:t>sample</a:t>
                </a:r>
              </a:p>
              <a:p>
                <a:pPr lvl="1"/>
                <a:endParaRPr lang="en-US" altLang="zh-CN" i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37" y="3463911"/>
            <a:ext cx="3484626" cy="24162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2" y="3711931"/>
            <a:ext cx="3860998" cy="20765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0692" y="5788488"/>
            <a:ext cx="465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Boxplot </a:t>
            </a:r>
            <a:r>
              <a:rPr lang="en-US" altLang="zh-CN" dirty="0" smtClean="0"/>
              <a:t>summaries of the </a:t>
            </a:r>
            <a:r>
              <a:rPr lang="en-US" altLang="zh-CN" dirty="0"/>
              <a:t>hinges of samples A through </a:t>
            </a:r>
            <a:r>
              <a:rPr lang="en-US" altLang="zh-CN" dirty="0" smtClean="0"/>
              <a:t>E (E is </a:t>
            </a:r>
            <a:r>
              <a:rPr lang="en-US" altLang="zh-CN" dirty="0"/>
              <a:t>split into two groups).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24923" y="5788487"/>
            <a:ext cx="387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empirical density plot of data set D after </a:t>
            </a:r>
            <a:r>
              <a:rPr lang="en-US" altLang="zh-CN" dirty="0" smtClean="0"/>
              <a:t>logarithmic transformation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Making </a:t>
            </a:r>
            <a:r>
              <a:rPr lang="en-US" altLang="zh-CN" b="1" i="1" dirty="0"/>
              <a:t>Inferences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 dirty="0"/>
              <a:t>Hypothesis </a:t>
            </a:r>
            <a:r>
              <a:rPr lang="en-US" altLang="zh-CN" sz="2000" i="1" dirty="0" smtClean="0"/>
              <a:t>testing: </a:t>
            </a:r>
            <a:r>
              <a:rPr lang="en-US" altLang="zh-CN" sz="2000" dirty="0"/>
              <a:t>which answers yes-or-no questions about the </a:t>
            </a:r>
            <a:r>
              <a:rPr lang="en-US" altLang="zh-CN" sz="2000" dirty="0" smtClean="0"/>
              <a:t>model. Use </a:t>
            </a:r>
            <a:r>
              <a:rPr lang="en-US" altLang="zh-CN" sz="2000" i="1" dirty="0" smtClean="0"/>
              <a:t>statistical significance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to quantify </a:t>
            </a:r>
            <a:r>
              <a:rPr lang="en-US" altLang="zh-CN" sz="2000" dirty="0"/>
              <a:t>the likelihood that the </a:t>
            </a:r>
            <a:r>
              <a:rPr lang="en-US" altLang="zh-CN" sz="2000" dirty="0" smtClean="0"/>
              <a:t>result of </a:t>
            </a:r>
            <a:r>
              <a:rPr lang="en-US" altLang="zh-CN" sz="2000" dirty="0"/>
              <a:t>a hypothesis test is due to random chance rather than an intrinsic property </a:t>
            </a:r>
            <a:r>
              <a:rPr lang="en-US" altLang="zh-CN" sz="2000" dirty="0" smtClean="0"/>
              <a:t>of the </a:t>
            </a:r>
            <a:r>
              <a:rPr lang="en-US" altLang="zh-CN" sz="2000" dirty="0"/>
              <a:t>model.</a:t>
            </a:r>
            <a:endParaRPr lang="en-US" altLang="zh-CN" sz="2000" i="1" dirty="0" smtClean="0"/>
          </a:p>
          <a:p>
            <a:r>
              <a:rPr lang="en-US" altLang="zh-CN" i="1" dirty="0"/>
              <a:t>Parameter </a:t>
            </a:r>
            <a:r>
              <a:rPr lang="en-US" altLang="zh-CN" i="1" dirty="0" smtClean="0"/>
              <a:t>estimation: </a:t>
            </a:r>
            <a:r>
              <a:rPr lang="en-US" altLang="zh-CN" sz="2000" dirty="0"/>
              <a:t>finding good estimates of parameters such as μ and σ, together with confidence intervals that bound the accuracy of </a:t>
            </a:r>
            <a:r>
              <a:rPr lang="en-US" altLang="zh-CN" sz="2000" dirty="0" smtClean="0"/>
              <a:t>those estimates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of Stochastic </a:t>
            </a:r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r>
              <a:rPr lang="en-US" altLang="zh-CN" dirty="0"/>
              <a:t>stochastic local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No guarantee </a:t>
            </a:r>
            <a:r>
              <a:rPr lang="en-US" altLang="zh-CN" dirty="0"/>
              <a:t>that an (optimal) solution will eventually be </a:t>
            </a:r>
            <a:r>
              <a:rPr lang="en-US" altLang="zh-CN" dirty="0" smtClean="0"/>
              <a:t>found.</a:t>
            </a:r>
          </a:p>
          <a:p>
            <a:pPr lvl="1"/>
            <a:r>
              <a:rPr lang="en-US" altLang="zh-CN" dirty="0"/>
              <a:t>However, in </a:t>
            </a:r>
            <a:r>
              <a:rPr lang="en-US" altLang="zh-CN" dirty="0" smtClean="0"/>
              <a:t>the case </a:t>
            </a:r>
            <a:r>
              <a:rPr lang="en-US" altLang="zh-CN" dirty="0"/>
              <a:t>of a decision problem, if a solution is returned, it is guaranteed to be correct.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time </a:t>
            </a:r>
            <a:r>
              <a:rPr lang="en-US" altLang="zh-CN" dirty="0"/>
              <a:t>required for finding a solution (in case a solution is found) is a random variable.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 Vegas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2635"/>
            <a:ext cx="8136904" cy="249984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984627"/>
            <a:ext cx="90364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nstantia" panose="02030602050306030303" pitchFamily="18" charset="0"/>
              </a:rPr>
              <a:t>In </a:t>
            </a:r>
            <a:r>
              <a:rPr lang="en-US" altLang="zh-CN" sz="2200" dirty="0">
                <a:latin typeface="Constantia" panose="02030602050306030303" pitchFamily="18" charset="0"/>
              </a:rPr>
              <a:t>TCS, </a:t>
            </a:r>
            <a:r>
              <a:rPr lang="en-US" altLang="zh-CN" sz="2200" dirty="0">
                <a:latin typeface="Constantia" panose="02030602050306030303" pitchFamily="18" charset="0"/>
              </a:rPr>
              <a:t>usually two (equivalent) definitions of </a:t>
            </a:r>
            <a:r>
              <a:rPr lang="en-US" altLang="zh-CN" sz="2200" dirty="0">
                <a:latin typeface="Constantia" panose="02030602050306030303" pitchFamily="18" charset="0"/>
              </a:rPr>
              <a:t>Las Vegas algorithms </a:t>
            </a:r>
            <a:r>
              <a:rPr lang="en-US" altLang="zh-CN" sz="2200" dirty="0">
                <a:latin typeface="Constantia" panose="02030602050306030303" pitchFamily="18" charset="0"/>
              </a:rPr>
              <a:t>are used. </a:t>
            </a:r>
            <a:r>
              <a:rPr lang="en-US" altLang="zh-CN" sz="2200" dirty="0" smtClean="0">
                <a:latin typeface="Constantia" panose="02030602050306030303" pitchFamily="18" charset="0"/>
              </a:rPr>
              <a:t>Both </a:t>
            </a:r>
            <a:r>
              <a:rPr lang="en-US" altLang="zh-CN" sz="2200" dirty="0">
                <a:latin typeface="Constantia" panose="02030602050306030303" pitchFamily="18" charset="0"/>
              </a:rPr>
              <a:t>of these definitions assume that the algorithm </a:t>
            </a:r>
            <a:r>
              <a:rPr lang="en-US" altLang="zh-CN" sz="2200" dirty="0">
                <a:latin typeface="Constantia" panose="02030602050306030303" pitchFamily="18" charset="0"/>
              </a:rPr>
              <a:t>terminates in </a:t>
            </a:r>
            <a:r>
              <a:rPr lang="en-US" altLang="zh-CN" sz="2200" dirty="0">
                <a:latin typeface="Constantia" panose="02030602050306030303" pitchFamily="18" charset="0"/>
              </a:rPr>
              <a:t>finite time; they mainly differ in that the first definition </a:t>
            </a:r>
            <a:r>
              <a:rPr lang="en-US" altLang="zh-CN" sz="2200" dirty="0">
                <a:latin typeface="Constantia" panose="02030602050306030303" pitchFamily="18" charset="0"/>
              </a:rPr>
              <a:t>requires </a:t>
            </a:r>
            <a:r>
              <a:rPr lang="en-US" altLang="zh-CN" sz="2200" dirty="0">
                <a:latin typeface="Constantia" panose="02030602050306030303" pitchFamily="18" charset="0"/>
              </a:rPr>
              <a:t>the algorithm to return a solution, while the second definition </a:t>
            </a:r>
            <a:r>
              <a:rPr lang="en-US" altLang="zh-CN" sz="2200" dirty="0">
                <a:latin typeface="Constantia" panose="02030602050306030303" pitchFamily="18" charset="0"/>
              </a:rPr>
              <a:t>requires that </a:t>
            </a:r>
            <a:r>
              <a:rPr lang="en-US" altLang="zh-CN" sz="2200" dirty="0">
                <a:latin typeface="Constantia" panose="02030602050306030303" pitchFamily="18" charset="0"/>
              </a:rPr>
              <a:t>the probability of returning a correct solution is larger or </a:t>
            </a:r>
            <a:r>
              <a:rPr lang="en-US" altLang="zh-CN" sz="2200" dirty="0">
                <a:latin typeface="Constantia" panose="02030602050306030303" pitchFamily="18" charset="0"/>
              </a:rPr>
              <a:t>equal than 0.5.</a:t>
            </a:r>
            <a:endParaRPr lang="zh-CN" altLang="en-US" sz="2200" dirty="0">
              <a:latin typeface="Constantia" panose="020306020503060303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150" y="5925466"/>
            <a:ext cx="88012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nstantia" panose="02030602050306030303" pitchFamily="18" charset="0"/>
              </a:rPr>
              <a:t>Any </a:t>
            </a:r>
            <a:r>
              <a:rPr lang="en-US" altLang="zh-CN" sz="2200" dirty="0">
                <a:latin typeface="Constantia" panose="02030602050306030303" pitchFamily="18" charset="0"/>
              </a:rPr>
              <a:t>SLS algorithm for a decision problem is a </a:t>
            </a:r>
            <a:r>
              <a:rPr lang="en-US" altLang="zh-CN" sz="2200" dirty="0">
                <a:latin typeface="Constantia" panose="02030602050306030303" pitchFamily="18" charset="0"/>
              </a:rPr>
              <a:t>Las Vegas algorithm</a:t>
            </a:r>
            <a:r>
              <a:rPr lang="en-US" altLang="zh-CN" sz="2000" dirty="0" smtClean="0">
                <a:latin typeface="TimesTen-Roman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6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Good experiments</a:t>
            </a:r>
          </a:p>
          <a:p>
            <a:pPr lvl="1"/>
            <a:r>
              <a:rPr lang="en-US" altLang="zh-CN" i="1" dirty="0" smtClean="0"/>
              <a:t>Reproducible: </a:t>
            </a:r>
            <a:r>
              <a:rPr lang="en-US" altLang="zh-CN" dirty="0"/>
              <a:t>performs the </a:t>
            </a:r>
            <a:r>
              <a:rPr lang="en-US" altLang="zh-CN" dirty="0" smtClean="0"/>
              <a:t>same experiment </a:t>
            </a:r>
            <a:r>
              <a:rPr lang="en-US" altLang="zh-CN" dirty="0"/>
              <a:t>should get similar results.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Efficient: </a:t>
            </a:r>
            <a:r>
              <a:rPr lang="en-US" altLang="zh-CN" dirty="0" smtClean="0"/>
              <a:t>produces </a:t>
            </a:r>
            <a:r>
              <a:rPr lang="en-US" altLang="zh-CN" dirty="0"/>
              <a:t>correct results without wasting time </a:t>
            </a:r>
            <a:r>
              <a:rPr lang="en-US" altLang="zh-CN" dirty="0" smtClean="0"/>
              <a:t>and resources.</a:t>
            </a:r>
          </a:p>
          <a:p>
            <a:pPr lvl="1"/>
            <a:r>
              <a:rPr lang="en-US" altLang="zh-CN" i="1" dirty="0" smtClean="0"/>
              <a:t>Generality: </a:t>
            </a:r>
            <a:r>
              <a:rPr lang="en-US" altLang="zh-CN" dirty="0"/>
              <a:t>the </a:t>
            </a:r>
            <a:r>
              <a:rPr lang="en-US" altLang="zh-CN" dirty="0" smtClean="0"/>
              <a:t>conclusions drawn </a:t>
            </a:r>
            <a:r>
              <a:rPr lang="en-US" altLang="zh-CN" dirty="0"/>
              <a:t>from one experiment apply broadly rather than </a:t>
            </a:r>
            <a:r>
              <a:rPr lang="en-US" altLang="zh-CN" dirty="0" smtClean="0"/>
              <a:t>narrowly</a:t>
            </a:r>
          </a:p>
          <a:p>
            <a:pPr lvl="1"/>
            <a:r>
              <a:rPr lang="en-US" altLang="zh-CN" i="1" dirty="0" smtClean="0"/>
              <a:t>Newsworthiness</a:t>
            </a:r>
            <a:r>
              <a:rPr lang="en-US" altLang="zh-CN" dirty="0" smtClean="0"/>
              <a:t>: </a:t>
            </a:r>
            <a:r>
              <a:rPr lang="en-US" altLang="zh-CN" dirty="0"/>
              <a:t>interesting and useful to the research </a:t>
            </a:r>
            <a:r>
              <a:rPr lang="en-US" altLang="zh-CN" dirty="0" smtClean="0"/>
              <a:t>community, and </a:t>
            </a:r>
            <a:r>
              <a:rPr lang="en-US" altLang="zh-CN" dirty="0"/>
              <a:t>therefore publishable.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Las Vegas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166559" cy="144016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49" y="3727481"/>
            <a:ext cx="8005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tantia" panose="02030602050306030303" pitchFamily="18" charset="0"/>
              </a:rPr>
              <a:t>the solution quality achieved within a bounded run-time is a random variable;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tantia" panose="02030602050306030303" pitchFamily="18" charset="0"/>
              </a:rPr>
              <a:t>the run-time required for achieving or exceeding a given solution quality is a random variable.</a:t>
            </a:r>
            <a:endParaRPr lang="zh-CN" alt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 Vegas and Monte Carlo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Las Vegas algorithms can be seen as a special case </a:t>
            </a:r>
            <a:r>
              <a:rPr lang="en-US" altLang="zh-CN" dirty="0" smtClean="0"/>
              <a:t>of the larger class </a:t>
            </a:r>
            <a:r>
              <a:rPr lang="en-US" altLang="zh-CN" dirty="0"/>
              <a:t>of </a:t>
            </a:r>
            <a:r>
              <a:rPr lang="en-US" altLang="zh-CN" i="1" dirty="0"/>
              <a:t>Monte Carlo </a:t>
            </a:r>
            <a:r>
              <a:rPr lang="en-US" altLang="zh-CN" i="1" dirty="0" smtClean="0"/>
              <a:t>Algorithms.</a:t>
            </a:r>
          </a:p>
          <a:p>
            <a:endParaRPr lang="en-US" altLang="zh-CN" i="1" dirty="0"/>
          </a:p>
          <a:p>
            <a:r>
              <a:rPr lang="en-US" altLang="zh-CN" dirty="0"/>
              <a:t>Monte Carlo algorithms are </a:t>
            </a:r>
            <a:r>
              <a:rPr lang="en-US" altLang="zh-CN" dirty="0" err="1"/>
              <a:t>randomised</a:t>
            </a:r>
            <a:r>
              <a:rPr lang="en-US" altLang="zh-CN" dirty="0"/>
              <a:t> algorithms with randomly </a:t>
            </a:r>
            <a:r>
              <a:rPr lang="en-US" altLang="zh-CN" dirty="0" smtClean="0"/>
              <a:t>distributed run-times.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Monte Carlo algorithm can sometimes return an </a:t>
            </a:r>
            <a:r>
              <a:rPr lang="en-US" altLang="zh-CN" dirty="0" smtClean="0"/>
              <a:t>incorrect answer</a:t>
            </a:r>
          </a:p>
          <a:p>
            <a:pPr lvl="1"/>
            <a:r>
              <a:rPr lang="en-US" altLang="zh-CN" dirty="0"/>
              <a:t>while for </a:t>
            </a:r>
            <a:r>
              <a:rPr lang="en-US" altLang="zh-CN" dirty="0" smtClean="0"/>
              <a:t>Las </a:t>
            </a:r>
            <a:r>
              <a:rPr lang="en-US" altLang="zh-CN" dirty="0"/>
              <a:t>Vegas algorithms, only false negatives </a:t>
            </a:r>
            <a:r>
              <a:rPr lang="en-US" altLang="zh-CN" dirty="0" smtClean="0"/>
              <a:t>(</a:t>
            </a:r>
            <a:r>
              <a:rPr lang="en-US" altLang="zh-CN" dirty="0"/>
              <a:t>missed correct </a:t>
            </a:r>
            <a:r>
              <a:rPr lang="en-US" altLang="zh-CN" dirty="0" smtClean="0"/>
              <a:t>solutions) </a:t>
            </a:r>
            <a:r>
              <a:rPr lang="en-US" altLang="zh-CN" dirty="0"/>
              <a:t>are allowed.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Completeness of Las Vegas Algorithms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1" y="1340768"/>
            <a:ext cx="8275609" cy="367240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981950" cy="5153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 sufficient condition for PAC</a:t>
                </a:r>
                <a:r>
                  <a:rPr lang="en-US" altLang="zh-CN" sz="2000" dirty="0"/>
                  <a:t>: there exists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/>
                  <a:t> such that in each search step, the distance to an arbitrary, but fixed (optimal) solution s* is reduced with probability greater than or equal to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r>
                  <a:rPr lang="el-GR" altLang="zh-CN" sz="2000" dirty="0" smtClean="0"/>
                  <a:t>Δ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the diameter </a:t>
                </a:r>
                <a:r>
                  <a:rPr lang="en-US" altLang="zh-CN" sz="2000" dirty="0" smtClean="0"/>
                  <a:t>of </a:t>
                </a:r>
                <a:r>
                  <a:rPr lang="en-US" altLang="zh-CN" sz="2000" dirty="0"/>
                  <a:t>the </a:t>
                </a:r>
                <a:r>
                  <a:rPr lang="en-US" altLang="zh-CN" sz="2000" dirty="0" smtClean="0"/>
                  <a:t>given </a:t>
                </a:r>
                <a:r>
                  <a:rPr lang="en-US" altLang="zh-CN" sz="2000" dirty="0" err="1" smtClean="0"/>
                  <a:t>neighbourhood</a:t>
                </a:r>
                <a:r>
                  <a:rPr lang="en-US" altLang="zh-CN" sz="2000" dirty="0" smtClean="0"/>
                  <a:t> graph</a:t>
                </a:r>
              </a:p>
              <a:p>
                <a:r>
                  <a:rPr lang="en-US" altLang="zh-CN" sz="2000" dirty="0" smtClean="0"/>
                  <a:t>distance </a:t>
                </a:r>
                <a:r>
                  <a:rPr lang="en-US" altLang="zh-CN" sz="2000" dirty="0"/>
                  <a:t>between the </a:t>
                </a:r>
                <a:r>
                  <a:rPr lang="en-US" altLang="zh-CN" sz="2000" dirty="0" smtClean="0"/>
                  <a:t>current candidate </a:t>
                </a:r>
                <a:r>
                  <a:rPr lang="en-US" altLang="zh-CN" sz="2000" dirty="0"/>
                  <a:t>solution and </a:t>
                </a:r>
                <a:r>
                  <a:rPr lang="en-US" altLang="zh-CN" sz="2000" i="1" dirty="0" smtClean="0"/>
                  <a:t>s* </a:t>
                </a:r>
                <a:r>
                  <a:rPr lang="en-US" altLang="zh-CN" sz="2000" dirty="0" smtClean="0"/>
                  <a:t>is at most </a:t>
                </a:r>
                <a:r>
                  <a:rPr lang="el-GR" altLang="zh-CN" sz="2000" dirty="0" smtClean="0"/>
                  <a:t>Δ</a:t>
                </a:r>
                <a:r>
                  <a:rPr lang="en-US" altLang="zh-CN" sz="2000" dirty="0" smtClean="0"/>
                  <a:t>.</a:t>
                </a:r>
              </a:p>
              <a:p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worst-case estimate for </a:t>
                </a:r>
                <a:r>
                  <a:rPr lang="en-US" altLang="zh-CN" sz="2000" dirty="0" smtClean="0"/>
                  <a:t>the probability </a:t>
                </a:r>
                <a:r>
                  <a:rPr lang="en-US" altLang="zh-CN" sz="2000" dirty="0"/>
                  <a:t>of reaching </a:t>
                </a:r>
                <a:r>
                  <a:rPr lang="en-US" altLang="zh-CN" sz="2000" i="1" dirty="0" smtClean="0"/>
                  <a:t>s* </a:t>
                </a:r>
                <a:r>
                  <a:rPr lang="en-US" altLang="zh-CN" sz="2000" dirty="0"/>
                  <a:t>from an arbitrary candidate solution </a:t>
                </a:r>
                <a:r>
                  <a:rPr lang="en-US" altLang="zh-CN" sz="2000" dirty="0" smtClean="0"/>
                  <a:t>within Δ steps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r>
                  <a:rPr lang="en-US" altLang="zh-CN" sz="2000" dirty="0" smtClean="0"/>
                  <a:t>Any search </a:t>
                </a:r>
                <a:r>
                  <a:rPr lang="en-US" altLang="zh-CN" sz="2000" dirty="0"/>
                  <a:t>trajectory of length </a:t>
                </a:r>
                <a:r>
                  <a:rPr lang="en-US" altLang="zh-CN" sz="2000" i="1" dirty="0"/>
                  <a:t>t &gt; </a:t>
                </a:r>
                <a:r>
                  <a:rPr lang="en-US" altLang="zh-CN" sz="2000" dirty="0"/>
                  <a:t>Δ can be partitioned into segments of length </a:t>
                </a:r>
                <a:r>
                  <a:rPr lang="en-US" altLang="zh-CN" sz="2000" dirty="0" smtClean="0"/>
                  <a:t>Δ.</a:t>
                </a:r>
              </a:p>
              <a:p>
                <a:r>
                  <a:rPr lang="en-US" altLang="zh-CN" sz="2000" dirty="0" smtClean="0"/>
                  <a:t>So, the probability of not reaching s* is bounded by </a:t>
                </a:r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r>
                  <a:rPr lang="en-US" altLang="zh-CN" sz="2000" dirty="0"/>
                  <a:t>by choosing </a:t>
                </a:r>
                <a:r>
                  <a:rPr lang="en-US" altLang="zh-CN" sz="2000" i="1" dirty="0"/>
                  <a:t>t </a:t>
                </a:r>
                <a:r>
                  <a:rPr lang="en-US" altLang="zh-CN" sz="2000" dirty="0"/>
                  <a:t>sufficiently large, this failure probability can be made </a:t>
                </a:r>
                <a:r>
                  <a:rPr lang="en-US" altLang="zh-CN" sz="2000" dirty="0" err="1" smtClean="0"/>
                  <a:t>arbitrarilysmall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981950" cy="5153743"/>
              </a:xfrm>
              <a:blipFill>
                <a:blip r:embed="rId2"/>
                <a:stretch>
                  <a:fillRect l="-840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25144"/>
            <a:ext cx="1538276" cy="4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Run-Time Distributions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6" y="1329107"/>
            <a:ext cx="8330707" cy="19839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30187"/>
            <a:ext cx="4104456" cy="31131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30934" y="3483970"/>
            <a:ext cx="386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Need to perform many runs (such as 1000) of an algorithm on an instance, and use the success frequency to estimate the success probability.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3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0738"/>
            <a:ext cx="8047806" cy="261009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537720"/>
            <a:ext cx="3744416" cy="30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Qualified Run-Time Distribution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82771" cy="15841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68187"/>
            <a:ext cx="4320480" cy="32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Comparing Algorithms Based on RTDs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1" y="1835259"/>
            <a:ext cx="4205675" cy="2952328"/>
          </a:xfr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44824"/>
            <a:ext cx="4193001" cy="30922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8064" y="4937072"/>
            <a:ext cx="38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 or essential incomplete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22549" y="4980255"/>
            <a:ext cx="38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Comparison with various time limit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Functional Approximation of Empirical RTDs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empirical </a:t>
            </a:r>
            <a:r>
              <a:rPr lang="en-US" altLang="zh-CN" dirty="0"/>
              <a:t>RTDs, approximations with </a:t>
            </a:r>
            <a:r>
              <a:rPr lang="en-US" altLang="zh-CN" dirty="0" err="1"/>
              <a:t>parameterised</a:t>
            </a:r>
            <a:r>
              <a:rPr lang="en-US" altLang="zh-CN" dirty="0"/>
              <a:t> </a:t>
            </a:r>
            <a:r>
              <a:rPr lang="en-US" altLang="zh-CN" dirty="0" smtClean="0"/>
              <a:t>families of </a:t>
            </a:r>
            <a:r>
              <a:rPr lang="en-US" altLang="zh-CN" dirty="0"/>
              <a:t>continuous probability functions known from statistics, such as </a:t>
            </a:r>
            <a:r>
              <a:rPr lang="en-US" altLang="zh-CN" dirty="0" smtClean="0"/>
              <a:t>exponential or </a:t>
            </a:r>
            <a:r>
              <a:rPr lang="en-US" altLang="zh-CN" dirty="0"/>
              <a:t>normal distributions, are particularly useful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Given an empirical RTD and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parameterised</a:t>
            </a:r>
            <a:r>
              <a:rPr lang="en-US" altLang="zh-CN" dirty="0" smtClean="0"/>
              <a:t> </a:t>
            </a:r>
            <a:r>
              <a:rPr lang="en-US" altLang="zh-CN" dirty="0"/>
              <a:t>family of cumulative probability </a:t>
            </a:r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good approximations </a:t>
            </a:r>
            <a:r>
              <a:rPr lang="en-US" altLang="zh-CN" dirty="0"/>
              <a:t>can be found using standard model fitting </a:t>
            </a:r>
            <a:r>
              <a:rPr lang="en-US" altLang="zh-CN" dirty="0" smtClean="0"/>
              <a:t>techniques,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 err="1" smtClean="0"/>
              <a:t>Marquart-Levenberg</a:t>
            </a:r>
            <a:r>
              <a:rPr lang="en-US" altLang="zh-CN" dirty="0" smtClean="0"/>
              <a:t> algorithm</a:t>
            </a:r>
          </a:p>
          <a:p>
            <a:pPr lvl="2"/>
            <a:r>
              <a:rPr lang="en-US" altLang="zh-CN" dirty="0"/>
              <a:t>expectation </a:t>
            </a:r>
            <a:r>
              <a:rPr lang="en-US" altLang="zh-CN" dirty="0" err="1"/>
              <a:t>maximisation</a:t>
            </a:r>
            <a:r>
              <a:rPr lang="en-US" altLang="zh-CN" dirty="0"/>
              <a:t> (</a:t>
            </a:r>
            <a:r>
              <a:rPr lang="en-US" altLang="zh-CN" dirty="0" smtClean="0"/>
              <a:t>EM) algorithm</a:t>
            </a:r>
          </a:p>
          <a:p>
            <a:pPr lvl="1"/>
            <a:r>
              <a:rPr lang="en-US" altLang="zh-CN" dirty="0"/>
              <a:t>The quality of the approximation </a:t>
            </a:r>
            <a:r>
              <a:rPr lang="en-US" altLang="zh-CN" dirty="0" smtClean="0"/>
              <a:t>can </a:t>
            </a:r>
            <a:r>
              <a:rPr lang="en-US" altLang="zh-CN" dirty="0"/>
              <a:t>be assessed using standard statistical goodness-of-fit tests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Exponential </a:t>
            </a:r>
            <a:r>
              <a:rPr lang="en-US" altLang="zh-CN" b="1" dirty="0" smtClean="0"/>
              <a:t>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The probability density function is </a:t>
                </a:r>
                <a:r>
                  <a:rPr lang="en-US" altLang="zh-CN" sz="2000" i="1" dirty="0"/>
                  <a:t>f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) = </a:t>
                </a:r>
                <a:r>
                  <a:rPr lang="en-US" altLang="zh-CN" sz="2000" i="1" dirty="0" smtClean="0"/>
                  <a:t>me</a:t>
                </a:r>
                <a:r>
                  <a:rPr lang="en-US" altLang="zh-CN" sz="2000" baseline="30000" dirty="0" smtClean="0"/>
                  <a:t>–</a:t>
                </a:r>
                <a:r>
                  <a:rPr lang="en-US" altLang="zh-CN" sz="2000" i="1" baseline="30000" dirty="0" smtClean="0"/>
                  <a:t>mx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with m&gt;0.</a:t>
                </a:r>
              </a:p>
              <a:p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cumulative distribution </a:t>
                </a:r>
                <a:r>
                  <a:rPr lang="en-US" altLang="zh-CN" sz="2000" dirty="0" smtClean="0"/>
                  <a:t>function (CDF) is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r>
                  <a:rPr lang="en-US" altLang="zh-CN" sz="2000" b="1" dirty="0" err="1"/>
                  <a:t>Memorylessness</a:t>
                </a:r>
                <a:r>
                  <a:rPr lang="en-US" altLang="zh-CN" sz="2000" b="1" dirty="0"/>
                  <a:t> of the Exponential </a:t>
                </a:r>
                <a:r>
                  <a:rPr lang="en-US" altLang="zh-CN" sz="2000" b="1" dirty="0" smtClean="0"/>
                  <a:t>Distribution</a:t>
                </a:r>
              </a:p>
              <a:p>
                <a:pPr marL="0" indent="0">
                  <a:buNone/>
                </a:pP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 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&gt; </a:t>
                </a:r>
                <a:r>
                  <a:rPr lang="en-US" altLang="zh-CN" sz="2000" i="1" dirty="0"/>
                  <a:t>r</a:t>
                </a:r>
                <a:r>
                  <a:rPr lang="en-US" altLang="zh-CN" sz="2000" dirty="0"/>
                  <a:t> +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 | 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&gt; </a:t>
                </a:r>
                <a:r>
                  <a:rPr lang="en-US" altLang="zh-CN" sz="2000" i="1" dirty="0"/>
                  <a:t>r</a:t>
                </a:r>
                <a:r>
                  <a:rPr lang="en-US" altLang="zh-CN" sz="2000" dirty="0"/>
                  <a:t>) = </a:t>
                </a: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 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&gt;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) for all </a:t>
                </a:r>
                <a:r>
                  <a:rPr lang="en-US" altLang="zh-CN" sz="2000" i="1" dirty="0"/>
                  <a:t>r</a:t>
                </a:r>
                <a:r>
                  <a:rPr lang="en-US" altLang="zh-CN" sz="2000" dirty="0"/>
                  <a:t> ≥ 0 and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 ≥ 0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86" t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7"/>
            <a:ext cx="4329242" cy="35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The Pilot and the Workhorse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81950" cy="5297759"/>
          </a:xfrm>
        </p:spPr>
        <p:txBody>
          <a:bodyPr/>
          <a:lstStyle/>
          <a:p>
            <a:r>
              <a:rPr lang="en-US" altLang="zh-CN" dirty="0"/>
              <a:t>Experiments have two flavors: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less formal </a:t>
            </a:r>
            <a:r>
              <a:rPr lang="en-US" altLang="zh-CN" i="1" dirty="0"/>
              <a:t>pilot </a:t>
            </a:r>
            <a:r>
              <a:rPr lang="en-US" altLang="zh-CN" dirty="0"/>
              <a:t>or </a:t>
            </a:r>
            <a:r>
              <a:rPr lang="en-US" altLang="zh-CN" i="1" dirty="0"/>
              <a:t>exploratory </a:t>
            </a:r>
            <a:r>
              <a:rPr lang="en-US" altLang="zh-CN" dirty="0"/>
              <a:t>study, </a:t>
            </a:r>
          </a:p>
          <a:p>
            <a:pPr lvl="1"/>
            <a:r>
              <a:rPr lang="en-US" altLang="zh-CN" dirty="0" smtClean="0"/>
              <a:t>The more </a:t>
            </a:r>
            <a:r>
              <a:rPr lang="en-US" altLang="zh-CN" dirty="0"/>
              <a:t>carefully designed </a:t>
            </a:r>
            <a:r>
              <a:rPr lang="en-US" altLang="zh-CN" i="1" dirty="0"/>
              <a:t>workhorse </a:t>
            </a:r>
            <a:r>
              <a:rPr lang="en-US" altLang="zh-CN" dirty="0"/>
              <a:t>study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pilot study may be motivated by fuzzy </a:t>
            </a:r>
            <a:r>
              <a:rPr lang="en-US" altLang="zh-CN" dirty="0" smtClean="0"/>
              <a:t>questions</a:t>
            </a:r>
          </a:p>
          <a:p>
            <a:pPr lvl="1"/>
            <a:r>
              <a:rPr lang="en-US" altLang="zh-CN" dirty="0"/>
              <a:t>Which data </a:t>
            </a:r>
            <a:r>
              <a:rPr lang="en-US" altLang="zh-CN" dirty="0" smtClean="0"/>
              <a:t>structure is </a:t>
            </a:r>
            <a:r>
              <a:rPr lang="en-US" altLang="zh-CN" dirty="0"/>
              <a:t>better?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Which </a:t>
            </a:r>
            <a:r>
              <a:rPr lang="en-US" altLang="zh-CN" dirty="0"/>
              <a:t>input parameters appear to be relevant to performance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The workhorse </a:t>
            </a:r>
            <a:r>
              <a:rPr lang="en-US" altLang="zh-CN" dirty="0"/>
              <a:t>study comprises experiments built upon precisely stated </a:t>
            </a:r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/>
              <a:t>the mean comparison costs for data structures A </a:t>
            </a:r>
            <a:r>
              <a:rPr lang="en-US" altLang="zh-CN" dirty="0" smtClean="0"/>
              <a:t>and B</a:t>
            </a:r>
            <a:r>
              <a:rPr lang="en-US" altLang="zh-CN" dirty="0"/>
              <a:t>, on instances drawn randomly from input class C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How the solution quality increases with the run time?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Optimal </a:t>
            </a:r>
            <a:r>
              <a:rPr lang="en-US" altLang="zh-CN" b="1" dirty="0" smtClean="0"/>
              <a:t>Restarting Times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algorithm’s RTDs, when compared with exponential distribution, can </a:t>
            </a:r>
            <a:r>
              <a:rPr lang="en-US" altLang="zh-CN" dirty="0"/>
              <a:t>often suggest ways of improving </a:t>
            </a:r>
            <a:r>
              <a:rPr lang="en-US" altLang="zh-CN" dirty="0" smtClean="0"/>
              <a:t>the performance </a:t>
            </a:r>
            <a:r>
              <a:rPr lang="en-US" altLang="zh-CN" dirty="0"/>
              <a:t>of the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69644"/>
            <a:ext cx="4462237" cy="3396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536" y="5587269"/>
            <a:ext cx="4600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consistently steeper than 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indicates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restart with any fixed cutoff time will lead to performance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95" y="2572739"/>
            <a:ext cx="4328752" cy="3292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44925" y="5779295"/>
            <a:ext cx="379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optimal static restarting 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earch Cost Distribution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RTD is about the performance of an algorithm on an instance, but if we want to investigate the performance of an algorithm on an ensemble of instances, we would study </a:t>
            </a:r>
            <a:r>
              <a:rPr lang="en-US" altLang="zh-CN" dirty="0" smtClean="0">
                <a:solidFill>
                  <a:srgbClr val="FF0000"/>
                </a:solidFill>
              </a:rPr>
              <a:t>Search Cost Distribution</a:t>
            </a:r>
            <a:r>
              <a:rPr lang="en-US" altLang="zh-CN" dirty="0" smtClean="0"/>
              <a:t>, or called </a:t>
            </a:r>
            <a:r>
              <a:rPr lang="en-US" altLang="zh-CN" dirty="0" smtClean="0">
                <a:solidFill>
                  <a:srgbClr val="FF0000"/>
                </a:solidFill>
              </a:rPr>
              <a:t>Hardness Distribution</a:t>
            </a:r>
            <a:r>
              <a:rPr lang="en-US" altLang="zh-CN" dirty="0" smtClean="0"/>
              <a:t> w.r.t. the algorithm on the benchmark.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3171662"/>
            <a:ext cx="4176464" cy="31382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80976" y="3717032"/>
            <a:ext cx="4062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median local search cost for the same algorithm across a set of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Random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3-SAT instances.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/>
              <a:t>Comparative Analysis on Instance Ensembles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24" y="1340768"/>
            <a:ext cx="5527726" cy="402582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34103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tantia" panose="02030602050306030303" pitchFamily="18" charset="0"/>
              </a:rPr>
              <a:t>Correlation between median run-time required by MMAS vs ILS for finding</a:t>
            </a:r>
          </a:p>
          <a:p>
            <a:r>
              <a:rPr lang="en-US" altLang="zh-CN" sz="2000" dirty="0">
                <a:latin typeface="Constantia" panose="02030602050306030303" pitchFamily="18" charset="0"/>
              </a:rPr>
              <a:t>the optimal solutions to instances of a set comprising 100 TSP instances with 300 vertices each; each median was measured from 10 runs per algorithm.</a:t>
            </a:r>
            <a:endParaRPr lang="zh-CN" alt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Theoretical Analysis for Local Search</a:t>
            </a:r>
          </a:p>
          <a:p>
            <a:pPr lvl="1"/>
            <a:r>
              <a:rPr lang="en-US" altLang="zh-CN" dirty="0" smtClean="0"/>
              <a:t>See lecture notes.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oad </a:t>
            </a:r>
            <a:r>
              <a:rPr lang="en-US" altLang="zh-CN" dirty="0"/>
              <a:t>to </a:t>
            </a:r>
            <a:r>
              <a:rPr lang="en-US" altLang="zh-CN" dirty="0" smtClean="0"/>
              <a:t>errors in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Start it correctly, avoid typical errors in experiment setup</a:t>
            </a:r>
          </a:p>
          <a:p>
            <a:r>
              <a:rPr lang="en-US" altLang="zh-CN" i="1" dirty="0" smtClean="0"/>
              <a:t>Benchmarks: Ceiling </a:t>
            </a:r>
            <a:r>
              <a:rPr lang="en-US" altLang="zh-CN" i="1" dirty="0"/>
              <a:t>and floor </a:t>
            </a:r>
            <a:r>
              <a:rPr lang="en-US" altLang="zh-CN" i="1" dirty="0" smtClean="0"/>
              <a:t>effects</a:t>
            </a:r>
          </a:p>
          <a:p>
            <a:pPr lvl="1"/>
            <a:r>
              <a:rPr lang="en-US" altLang="zh-CN" i="1" dirty="0" smtClean="0"/>
              <a:t>Too hard or too easy </a:t>
            </a:r>
            <a:r>
              <a:rPr lang="en-US" altLang="zh-CN" dirty="0"/>
              <a:t>to distinguish the algorithmic ideas being compared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endParaRPr lang="en-US" altLang="zh-CN" i="1" dirty="0" smtClean="0"/>
          </a:p>
          <a:p>
            <a:r>
              <a:rPr lang="en-US" altLang="zh-CN" i="1" dirty="0" smtClean="0"/>
              <a:t>experimental artifacts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Bugs </a:t>
            </a:r>
            <a:r>
              <a:rPr lang="en-US" altLang="zh-CN" dirty="0"/>
              <a:t>in test programs produce wrong answers.</a:t>
            </a:r>
          </a:p>
          <a:p>
            <a:pPr lvl="1"/>
            <a:r>
              <a:rPr lang="en-US" altLang="zh-CN" dirty="0"/>
              <a:t>Pseudorandom number generators</a:t>
            </a:r>
          </a:p>
          <a:p>
            <a:pPr lvl="1"/>
            <a:r>
              <a:rPr lang="en-US" altLang="zh-CN" dirty="0"/>
              <a:t>Floating point precision errors can creep into any calculation</a:t>
            </a:r>
            <a:endParaRPr lang="zh-CN" altLang="en-US" dirty="0"/>
          </a:p>
          <a:p>
            <a:pPr lvl="1"/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32563"/>
            <a:ext cx="3711488" cy="18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Experimental Design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431088" cy="5225751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Performance </a:t>
            </a:r>
            <a:r>
              <a:rPr lang="en-US" altLang="zh-CN" sz="2000" b="1" dirty="0" smtClean="0"/>
              <a:t>metric (e.g. time, solution quality …)</a:t>
            </a:r>
          </a:p>
          <a:p>
            <a:r>
              <a:rPr lang="en-US" altLang="zh-CN" sz="2000" b="1" dirty="0"/>
              <a:t>Performance </a:t>
            </a:r>
            <a:r>
              <a:rPr lang="en-US" altLang="zh-CN" sz="2000" b="1" dirty="0" smtClean="0"/>
              <a:t>indicator (CPU time, size, …)</a:t>
            </a:r>
          </a:p>
          <a:p>
            <a:r>
              <a:rPr lang="en-US" altLang="zh-CN" sz="2000" b="1" dirty="0" smtClean="0"/>
              <a:t>Parameters</a:t>
            </a:r>
          </a:p>
          <a:p>
            <a:pPr lvl="1"/>
            <a:r>
              <a:rPr lang="en-US" altLang="zh-CN" sz="2000" dirty="0"/>
              <a:t>Algorithm </a:t>
            </a:r>
            <a:r>
              <a:rPr lang="en-US" altLang="zh-CN" sz="2000" dirty="0" smtClean="0"/>
              <a:t>parameters</a:t>
            </a:r>
          </a:p>
          <a:p>
            <a:pPr lvl="1"/>
            <a:r>
              <a:rPr lang="en-US" altLang="zh-CN" sz="2000" dirty="0"/>
              <a:t>Instance </a:t>
            </a:r>
            <a:r>
              <a:rPr lang="en-US" altLang="zh-CN" sz="2000" dirty="0" smtClean="0"/>
              <a:t>parameters</a:t>
            </a:r>
          </a:p>
          <a:p>
            <a:pPr lvl="1"/>
            <a:r>
              <a:rPr lang="en-US" altLang="zh-CN" sz="2000" dirty="0"/>
              <a:t>Environment </a:t>
            </a:r>
            <a:r>
              <a:rPr lang="en-US" altLang="zh-CN" sz="2000" dirty="0" smtClean="0"/>
              <a:t>parameters </a:t>
            </a:r>
            <a:r>
              <a:rPr lang="en-US" altLang="zh-CN" sz="2000" b="1" dirty="0" smtClean="0"/>
              <a:t>(</a:t>
            </a:r>
            <a:r>
              <a:rPr lang="en-US" altLang="zh-CN" sz="2000" dirty="0"/>
              <a:t>compiler, </a:t>
            </a:r>
            <a:r>
              <a:rPr lang="en-US" altLang="zh-CN" sz="2000" dirty="0" smtClean="0"/>
              <a:t>OS, and </a:t>
            </a:r>
            <a:r>
              <a:rPr lang="en-US" altLang="zh-CN" sz="2000" dirty="0"/>
              <a:t>platform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b="1" dirty="0"/>
              <a:t>Factor: </a:t>
            </a:r>
            <a:r>
              <a:rPr lang="en-US" altLang="zh-CN" sz="2000" dirty="0"/>
              <a:t>A parameter </a:t>
            </a:r>
            <a:r>
              <a:rPr lang="en-US" altLang="zh-CN" sz="2000" dirty="0" smtClean="0"/>
              <a:t>explicitly </a:t>
            </a:r>
            <a:r>
              <a:rPr lang="en-US" altLang="zh-CN" sz="2000" dirty="0"/>
              <a:t>manipulated </a:t>
            </a:r>
            <a:r>
              <a:rPr lang="en-US" altLang="zh-CN" sz="2000" dirty="0" smtClean="0"/>
              <a:t>in experiment</a:t>
            </a:r>
            <a:r>
              <a:rPr lang="en-US" altLang="zh-CN" sz="2000" dirty="0"/>
              <a:t>.</a:t>
            </a:r>
          </a:p>
          <a:p>
            <a:r>
              <a:rPr lang="en-US" altLang="zh-CN" sz="2000" b="1" dirty="0"/>
              <a:t>Level: </a:t>
            </a:r>
            <a:r>
              <a:rPr lang="en-US" altLang="zh-CN" sz="2000" dirty="0"/>
              <a:t>A value assigned to a factor in an experiment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E.g. </a:t>
            </a:r>
            <a:r>
              <a:rPr lang="en-US" altLang="zh-CN" sz="2000" i="1" dirty="0"/>
              <a:t>n </a:t>
            </a:r>
            <a:r>
              <a:rPr lang="en-US" altLang="zh-CN" sz="2000" dirty="0"/>
              <a:t>= </a:t>
            </a:r>
            <a:r>
              <a:rPr lang="en-US" altLang="zh-CN" sz="2000" i="1" dirty="0"/>
              <a:t>(</a:t>
            </a:r>
            <a:r>
              <a:rPr lang="en-US" altLang="zh-CN" sz="2000" dirty="0"/>
              <a:t>100, 200,300</a:t>
            </a:r>
            <a:r>
              <a:rPr lang="en-US" altLang="zh-CN" sz="2000" i="1" dirty="0"/>
              <a:t>)</a:t>
            </a:r>
            <a:r>
              <a:rPr lang="en-US" altLang="zh-CN" sz="2000" dirty="0"/>
              <a:t>, </a:t>
            </a:r>
            <a:r>
              <a:rPr lang="en-US" altLang="zh-CN" sz="2000" i="1" dirty="0"/>
              <a:t>m </a:t>
            </a:r>
            <a:r>
              <a:rPr lang="en-US" altLang="zh-CN" sz="2000" dirty="0"/>
              <a:t>= </a:t>
            </a:r>
            <a:r>
              <a:rPr lang="en-US" altLang="zh-CN" sz="2000" i="1" dirty="0"/>
              <a:t>(sparse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dense)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/>
              <a:t>Design point: </a:t>
            </a:r>
            <a:r>
              <a:rPr lang="en-US" altLang="zh-CN" sz="2000" dirty="0"/>
              <a:t>A particular combination of levels to be tested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/>
              <a:t>Trial </a:t>
            </a:r>
            <a:r>
              <a:rPr lang="en-US" altLang="zh-CN" sz="2000" dirty="0"/>
              <a:t>or </a:t>
            </a:r>
            <a:r>
              <a:rPr lang="en-US" altLang="zh-CN" sz="2000" b="1" dirty="0"/>
              <a:t>test: </a:t>
            </a:r>
            <a:r>
              <a:rPr lang="en-US" altLang="zh-CN" sz="2000" dirty="0"/>
              <a:t>One run of the test program at a specific design </a:t>
            </a:r>
            <a:r>
              <a:rPr lang="en-US" altLang="zh-CN" sz="2000" dirty="0" smtClean="0"/>
              <a:t>point</a:t>
            </a:r>
          </a:p>
          <a:p>
            <a:r>
              <a:rPr lang="en-US" altLang="zh-CN" sz="2000" b="1" dirty="0"/>
              <a:t>Fixed parameter: </a:t>
            </a:r>
            <a:r>
              <a:rPr lang="en-US" altLang="zh-CN" sz="2000" dirty="0"/>
              <a:t>A parameter held constant through all trials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/>
              <a:t>Noise parameter: </a:t>
            </a:r>
            <a:r>
              <a:rPr lang="en-US" altLang="zh-CN" sz="2000" dirty="0"/>
              <a:t>A parameter with levels that change from trial to trial in </a:t>
            </a:r>
            <a:r>
              <a:rPr lang="en-US" altLang="zh-CN" sz="2000" dirty="0" smtClean="0"/>
              <a:t>some uncontrolled </a:t>
            </a:r>
            <a:r>
              <a:rPr lang="en-US" altLang="zh-CN" sz="2000" dirty="0"/>
              <a:t>or </a:t>
            </a:r>
            <a:r>
              <a:rPr lang="en-US" altLang="zh-CN" sz="2000" dirty="0" err="1"/>
              <a:t>semicontrolled</a:t>
            </a:r>
            <a:r>
              <a:rPr lang="en-US" altLang="zh-CN" sz="2000" dirty="0"/>
              <a:t> way.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Selecting Input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22636"/>
            <a:ext cx="8359080" cy="5374716"/>
          </a:xfrm>
        </p:spPr>
        <p:txBody>
          <a:bodyPr>
            <a:normAutofit lnSpcReduction="10000"/>
          </a:bodyPr>
          <a:lstStyle/>
          <a:p>
            <a:r>
              <a:rPr lang="en-US" altLang="zh-CN" i="1" dirty="0"/>
              <a:t>Stress-test </a:t>
            </a:r>
            <a:r>
              <a:rPr lang="en-US" altLang="zh-CN" i="1" dirty="0" smtClean="0"/>
              <a:t>inputs: </a:t>
            </a:r>
            <a:r>
              <a:rPr lang="en-US" altLang="zh-CN" dirty="0"/>
              <a:t>invoke bugs and reveal artifacts by </a:t>
            </a:r>
            <a:r>
              <a:rPr lang="en-US" altLang="zh-CN" dirty="0" smtClean="0"/>
              <a:t>invoking boundary conditions</a:t>
            </a:r>
          </a:p>
          <a:p>
            <a:pPr lvl="1"/>
            <a:r>
              <a:rPr lang="en-US" altLang="zh-CN" i="1" dirty="0" smtClean="0"/>
              <a:t>Empty graph, complete graph, rings, trees,…</a:t>
            </a:r>
          </a:p>
          <a:p>
            <a:r>
              <a:rPr lang="en-US" altLang="zh-CN" i="1" dirty="0"/>
              <a:t>bad-case instances </a:t>
            </a:r>
            <a:r>
              <a:rPr lang="en-US" altLang="zh-CN" dirty="0"/>
              <a:t>are hard (or expensive) for particular </a:t>
            </a:r>
            <a:r>
              <a:rPr lang="en-US" altLang="zh-CN" dirty="0" smtClean="0"/>
              <a:t>algorithms to </a:t>
            </a:r>
            <a:r>
              <a:rPr lang="en-US" altLang="zh-CN" dirty="0"/>
              <a:t>solve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Greedy </a:t>
            </a:r>
            <a:r>
              <a:rPr lang="en-US" altLang="zh-CN" dirty="0" smtClean="0"/>
              <a:t>coloring algorithms exhibits </a:t>
            </a:r>
            <a:r>
              <a:rPr lang="en-US" altLang="zh-CN" dirty="0"/>
              <a:t>especially poor performance </a:t>
            </a:r>
            <a:r>
              <a:rPr lang="en-US" altLang="zh-CN" dirty="0" smtClean="0"/>
              <a:t>on </a:t>
            </a:r>
            <a:r>
              <a:rPr lang="en-US" altLang="zh-CN" i="1" dirty="0"/>
              <a:t>crown </a:t>
            </a:r>
            <a:r>
              <a:rPr lang="en-US" altLang="zh-CN" i="1" dirty="0" smtClean="0"/>
              <a:t>graphs</a:t>
            </a:r>
          </a:p>
          <a:p>
            <a:r>
              <a:rPr lang="en-US" altLang="zh-CN" i="1" dirty="0"/>
              <a:t>R</a:t>
            </a:r>
            <a:r>
              <a:rPr lang="en-US" altLang="zh-CN" i="1" dirty="0" smtClean="0"/>
              <a:t>andom </a:t>
            </a:r>
            <a:r>
              <a:rPr lang="en-US" altLang="zh-CN" i="1" dirty="0"/>
              <a:t>inputs</a:t>
            </a:r>
            <a:endParaRPr lang="en-US" altLang="zh-CN" i="1" dirty="0" smtClean="0"/>
          </a:p>
          <a:p>
            <a:r>
              <a:rPr lang="en-US" altLang="zh-CN" i="1" dirty="0" smtClean="0"/>
              <a:t>Structured </a:t>
            </a:r>
            <a:r>
              <a:rPr lang="en-US" altLang="zh-CN" i="1" dirty="0"/>
              <a:t>random </a:t>
            </a:r>
            <a:r>
              <a:rPr lang="en-US" altLang="zh-CN" i="1" dirty="0" smtClean="0"/>
              <a:t>inputs</a:t>
            </a:r>
          </a:p>
          <a:p>
            <a:r>
              <a:rPr lang="en-US" altLang="zh-CN" i="1" dirty="0"/>
              <a:t>Real </a:t>
            </a:r>
            <a:r>
              <a:rPr lang="en-US" altLang="zh-CN" i="1" dirty="0" smtClean="0"/>
              <a:t>instances</a:t>
            </a:r>
          </a:p>
          <a:p>
            <a:r>
              <a:rPr lang="en-US" altLang="zh-CN" i="1" dirty="0"/>
              <a:t>Hybrid instances </a:t>
            </a:r>
            <a:r>
              <a:rPr lang="en-US" altLang="zh-CN" dirty="0"/>
              <a:t>combine real-world structures with generated </a:t>
            </a:r>
            <a:r>
              <a:rPr lang="en-US" altLang="zh-CN" dirty="0" smtClean="0"/>
              <a:t>components</a:t>
            </a:r>
          </a:p>
          <a:p>
            <a:r>
              <a:rPr lang="en-US" altLang="zh-CN" i="1" dirty="0"/>
              <a:t>P</a:t>
            </a:r>
            <a:r>
              <a:rPr lang="en-US" altLang="zh-CN" i="1" dirty="0" smtClean="0"/>
              <a:t>ublic testbed</a:t>
            </a:r>
          </a:p>
          <a:p>
            <a:pPr marL="0" indent="0">
              <a:buNone/>
            </a:pPr>
            <a:r>
              <a:rPr lang="en-US" altLang="zh-CN" dirty="0"/>
              <a:t>The choice of instance classes to test should reflect general experimental goals as well as the specific question at hand.</a:t>
            </a:r>
            <a:endParaRPr lang="zh-CN" altLang="en-US" dirty="0"/>
          </a:p>
          <a:p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Choosing Factors and Design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otivating questions</a:t>
            </a:r>
            <a:endParaRPr lang="en-US" altLang="zh-CN" i="1" dirty="0" smtClean="0"/>
          </a:p>
          <a:p>
            <a:r>
              <a:rPr lang="en-US" altLang="zh-CN" i="1" dirty="0" smtClean="0"/>
              <a:t>Assessment</a:t>
            </a:r>
          </a:p>
          <a:p>
            <a:pPr lvl="1"/>
            <a:r>
              <a:rPr lang="en-US" altLang="zh-CN" i="1" dirty="0" smtClean="0"/>
              <a:t>Solution distribution; what input properties that have most impact</a:t>
            </a:r>
          </a:p>
          <a:p>
            <a:r>
              <a:rPr lang="en-US" altLang="zh-CN" i="1" dirty="0"/>
              <a:t>horse </a:t>
            </a:r>
            <a:r>
              <a:rPr lang="en-US" altLang="zh-CN" i="1" dirty="0" smtClean="0"/>
              <a:t>race</a:t>
            </a:r>
          </a:p>
          <a:p>
            <a:r>
              <a:rPr lang="en-US" altLang="zh-CN" i="1" dirty="0"/>
              <a:t>Fitting </a:t>
            </a:r>
            <a:r>
              <a:rPr lang="en-US" altLang="zh-CN" i="1" dirty="0" smtClean="0"/>
              <a:t>functions</a:t>
            </a:r>
          </a:p>
          <a:p>
            <a:r>
              <a:rPr lang="en-US" altLang="zh-CN" i="1" dirty="0" smtClean="0"/>
              <a:t>Modeling</a:t>
            </a:r>
          </a:p>
          <a:p>
            <a:pPr lvl="1"/>
            <a:r>
              <a:rPr lang="en-US" altLang="zh-CN" dirty="0"/>
              <a:t>finding the correct </a:t>
            </a:r>
            <a:r>
              <a:rPr lang="en-US" altLang="zh-CN" dirty="0" smtClean="0"/>
              <a:t>function family </a:t>
            </a:r>
            <a:r>
              <a:rPr lang="en-US" altLang="zh-CN" dirty="0"/>
              <a:t>to describe a given cost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Factorial Designs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common goal of algorithm research is to compare performance </a:t>
            </a:r>
            <a:r>
              <a:rPr lang="en-US" altLang="zh-CN" dirty="0" smtClean="0"/>
              <a:t>across several </a:t>
            </a:r>
            <a:r>
              <a:rPr lang="en-US" altLang="zh-CN" dirty="0"/>
              <a:t>algorithm and instance factors, to discover </a:t>
            </a:r>
            <a:r>
              <a:rPr lang="en-US" altLang="zh-CN" dirty="0" smtClean="0"/>
              <a:t>which ideas work </a:t>
            </a:r>
            <a:r>
              <a:rPr lang="en-US" altLang="zh-CN" dirty="0"/>
              <a:t>for which inputs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/>
              <a:t>full factorial </a:t>
            </a:r>
            <a:r>
              <a:rPr lang="en-US" altLang="zh-CN" i="1" dirty="0" smtClean="0"/>
              <a:t>design: </a:t>
            </a:r>
            <a:r>
              <a:rPr lang="en-US" altLang="zh-CN" dirty="0" smtClean="0"/>
              <a:t> to </a:t>
            </a:r>
            <a:r>
              <a:rPr lang="en-US" altLang="zh-CN" dirty="0"/>
              <a:t>study </a:t>
            </a:r>
            <a:r>
              <a:rPr lang="en-US" altLang="zh-CN" i="1" dirty="0"/>
              <a:t>main effects </a:t>
            </a:r>
            <a:r>
              <a:rPr lang="en-US" altLang="zh-CN" dirty="0"/>
              <a:t>and </a:t>
            </a:r>
            <a:r>
              <a:rPr lang="en-US" altLang="zh-CN" i="1" dirty="0" smtClean="0"/>
              <a:t>interaction effects </a:t>
            </a:r>
            <a:r>
              <a:rPr lang="en-US" altLang="zh-CN" dirty="0"/>
              <a:t>among factors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i="1" dirty="0" smtClean="0"/>
          </a:p>
          <a:p>
            <a:r>
              <a:rPr lang="en-US" altLang="zh-CN" i="1" dirty="0" smtClean="0"/>
              <a:t>Latin </a:t>
            </a:r>
            <a:r>
              <a:rPr lang="en-US" altLang="zh-CN" i="1" dirty="0"/>
              <a:t>hypercube </a:t>
            </a:r>
            <a:r>
              <a:rPr lang="en-US" altLang="zh-CN" i="1" dirty="0" smtClean="0"/>
              <a:t>design: when the design space is huge, we usually use space filling design on the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3714941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premise underlying any report of experimental results is, </a:t>
            </a:r>
            <a:r>
              <a:rPr lang="en-US" altLang="zh-CN" i="1" dirty="0"/>
              <a:t>If you perform </a:t>
            </a:r>
            <a:r>
              <a:rPr lang="en-US" altLang="zh-CN" i="1" dirty="0" smtClean="0"/>
              <a:t>the same </a:t>
            </a:r>
            <a:r>
              <a:rPr lang="en-US" altLang="zh-CN" i="1" dirty="0"/>
              <a:t>experiment, your outcomes will be similar to mine</a:t>
            </a:r>
            <a:r>
              <a:rPr lang="en-US" altLang="zh-CN" i="1" dirty="0" smtClean="0"/>
              <a:t>.</a:t>
            </a:r>
          </a:p>
          <a:p>
            <a:r>
              <a:rPr lang="en-US" altLang="zh-CN" dirty="0"/>
              <a:t>my experiment and your experiment both draw a random </a:t>
            </a:r>
            <a:r>
              <a:rPr lang="en-US" altLang="zh-CN" dirty="0" smtClean="0"/>
              <a:t>data sample</a:t>
            </a:r>
            <a:r>
              <a:rPr lang="en-US" altLang="zh-CN" i="1" dirty="0" smtClean="0"/>
              <a:t> </a:t>
            </a:r>
            <a:r>
              <a:rPr lang="en-US" altLang="zh-CN" dirty="0"/>
              <a:t>from the same underlying probability distribution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sample may be different from those of the next, but they </a:t>
            </a:r>
            <a:r>
              <a:rPr lang="en-US" altLang="zh-CN" dirty="0" smtClean="0"/>
              <a:t>have some </a:t>
            </a:r>
            <a:r>
              <a:rPr lang="en-US" altLang="zh-CN" dirty="0"/>
              <a:t>features in common because they are from the same </a:t>
            </a:r>
            <a:r>
              <a:rPr lang="en-US" altLang="zh-CN" dirty="0" smtClean="0"/>
              <a:t>source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Data analysis </a:t>
            </a:r>
            <a:r>
              <a:rPr lang="en-US" altLang="zh-CN" dirty="0" smtClean="0"/>
              <a:t>is applied </a:t>
            </a:r>
            <a:r>
              <a:rPr lang="en-US" altLang="zh-CN" dirty="0"/>
              <a:t>to describe, quantify, and sometimes explain those common features.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1637</Words>
  <Application>Microsoft Office PowerPoint</Application>
  <PresentationFormat>全屏显示(4:3)</PresentationFormat>
  <Paragraphs>224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TimesTen-Roman</vt:lpstr>
      <vt:lpstr>宋体</vt:lpstr>
      <vt:lpstr>Arial</vt:lpstr>
      <vt:lpstr>Calibri</vt:lpstr>
      <vt:lpstr>Cambria Math</vt:lpstr>
      <vt:lpstr>Constantia</vt:lpstr>
      <vt:lpstr>Times New Roman</vt:lpstr>
      <vt:lpstr>3_Office Theme</vt:lpstr>
      <vt:lpstr>Local Search (3):  Evaluation and Analysis</vt:lpstr>
      <vt:lpstr>Experiments</vt:lpstr>
      <vt:lpstr>The Pilot and the Workhorse</vt:lpstr>
      <vt:lpstr>Road to errors in experiments</vt:lpstr>
      <vt:lpstr>Experimental Design Basics</vt:lpstr>
      <vt:lpstr>Selecting Input Classes</vt:lpstr>
      <vt:lpstr>Choosing Factors and Design Points</vt:lpstr>
      <vt:lpstr>Factorial Designs</vt:lpstr>
      <vt:lpstr>Data Analysis</vt:lpstr>
      <vt:lpstr>Categories of Data</vt:lpstr>
      <vt:lpstr>Categories of Data Analysis</vt:lpstr>
      <vt:lpstr>Descriptive Statistics</vt:lpstr>
      <vt:lpstr>Descriptive Statistics --- Common Summary Statistics</vt:lpstr>
      <vt:lpstr>Descriptive Statistics --- Kurtosis</vt:lpstr>
      <vt:lpstr>Descriptive Statistics --- Skewness</vt:lpstr>
      <vt:lpstr>Descriptive Statistics --- Statics for skewed data</vt:lpstr>
      <vt:lpstr>Descriptive Statistics --- Making Inferences</vt:lpstr>
      <vt:lpstr>Features of Stochastic Local Search</vt:lpstr>
      <vt:lpstr>Las Vegas Algorithm</vt:lpstr>
      <vt:lpstr>Optimization Las Vegas Algorithm</vt:lpstr>
      <vt:lpstr>Las Vegas and Monte Carlo</vt:lpstr>
      <vt:lpstr>The Completeness of Las Vegas Algorithms</vt:lpstr>
      <vt:lpstr>PAC</vt:lpstr>
      <vt:lpstr>Run-Time Distributions</vt:lpstr>
      <vt:lpstr>PowerPoint 演示文稿</vt:lpstr>
      <vt:lpstr>Qualified Run-Time Distribution</vt:lpstr>
      <vt:lpstr>Comparing Algorithms Based on RTDs</vt:lpstr>
      <vt:lpstr>Functional Approximation of Empirical RTDs</vt:lpstr>
      <vt:lpstr>Exponential Distribution</vt:lpstr>
      <vt:lpstr>Optimal Restarting Times</vt:lpstr>
      <vt:lpstr>Search Cost Distribution</vt:lpstr>
      <vt:lpstr>Comparative Analysis on Instance Ensembles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to Local Search</dc:title>
  <dc:creator>cai</dc:creator>
  <cp:lastModifiedBy>ios</cp:lastModifiedBy>
  <cp:revision>293</cp:revision>
  <cp:lastPrinted>2016-05-03T09:16:00Z</cp:lastPrinted>
  <dcterms:created xsi:type="dcterms:W3CDTF">2011-04-07T12:41:00Z</dcterms:created>
  <dcterms:modified xsi:type="dcterms:W3CDTF">2020-06-15T02:18:22Z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