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3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5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2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926C-787F-4E76-BDB5-08AF9FA0020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Stack, queue, sorting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73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22639" r="65235" b="32704"/>
          <a:stretch/>
        </p:blipFill>
        <p:spPr bwMode="auto">
          <a:xfrm>
            <a:off x="707415" y="1052735"/>
            <a:ext cx="3963375" cy="375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680389" y="3865373"/>
            <a:ext cx="700833" cy="780117"/>
            <a:chOff x="1513089" y="1838133"/>
            <a:chExt cx="700833" cy="780117"/>
          </a:xfrm>
        </p:grpSpPr>
        <p:sp>
          <p:nvSpPr>
            <p:cNvPr id="4" name="아래쪽 화살표 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65622" y="3160598"/>
            <a:ext cx="1314767" cy="432048"/>
            <a:chOff x="611560" y="1772816"/>
            <a:chExt cx="1368152" cy="4320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4269880" y="2420888"/>
            <a:ext cx="1080745" cy="739710"/>
            <a:chOff x="5572161" y="1878540"/>
            <a:chExt cx="1080745" cy="739710"/>
          </a:xfrm>
        </p:grpSpPr>
        <p:sp>
          <p:nvSpPr>
            <p:cNvPr id="11" name="아래쪽 화살표 10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49256" y="4703697"/>
            <a:ext cx="1115381" cy="432048"/>
            <a:chOff x="611560" y="1772816"/>
            <a:chExt cx="1160670" cy="43204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34489" y="4703697"/>
            <a:ext cx="1314767" cy="432048"/>
            <a:chOff x="611560" y="1772816"/>
            <a:chExt cx="1368152" cy="43204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098913" y="4230851"/>
            <a:ext cx="1744895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1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" t="25695" r="63360" b="35411"/>
          <a:stretch/>
        </p:blipFill>
        <p:spPr bwMode="auto">
          <a:xfrm>
            <a:off x="627906" y="1466644"/>
            <a:ext cx="3741444" cy="296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22501" y="3584638"/>
            <a:ext cx="2623892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675029" y="4434564"/>
            <a:ext cx="700833" cy="780117"/>
            <a:chOff x="1513089" y="1838133"/>
            <a:chExt cx="700833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61095" y="5272888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690629" y="5272888"/>
            <a:ext cx="1115381" cy="432048"/>
            <a:chOff x="611560" y="1772816"/>
            <a:chExt cx="1160670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75862" y="5272888"/>
            <a:ext cx="1314767" cy="432048"/>
            <a:chOff x="611560" y="1772816"/>
            <a:chExt cx="1368152" cy="43204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4079376" y="3334703"/>
            <a:ext cx="1115381" cy="432048"/>
            <a:chOff x="611560" y="1772816"/>
            <a:chExt cx="1160670" cy="432048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</a:p>
          </p:txBody>
        </p:sp>
      </p:grpSp>
      <p:sp>
        <p:nvSpPr>
          <p:cNvPr id="43" name="위쪽 화살표 42"/>
          <p:cNvSpPr/>
          <p:nvPr/>
        </p:nvSpPr>
        <p:spPr>
          <a:xfrm>
            <a:off x="4555633" y="3976284"/>
            <a:ext cx="162866" cy="119584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718499" y="3978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복</a:t>
            </a:r>
            <a:r>
              <a:rPr lang="ko-KR" altLang="en-US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42317" y="2965371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retData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9872" y="1662285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Peek()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head</a:t>
            </a:r>
            <a:r>
              <a:rPr lang="ko-KR" altLang="en-US" dirty="0" smtClean="0"/>
              <a:t>에 있는 데이터를 반환만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90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17628" y="2690258"/>
            <a:ext cx="1314767" cy="432048"/>
            <a:chOff x="611560" y="1772816"/>
            <a:chExt cx="1368152" cy="43204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072415" y="2690258"/>
            <a:ext cx="1314767" cy="432048"/>
            <a:chOff x="611560" y="1772816"/>
            <a:chExt cx="1368152" cy="4320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440567" y="2690258"/>
            <a:ext cx="1314767" cy="432048"/>
            <a:chOff x="611560" y="1772816"/>
            <a:chExt cx="1368152" cy="43204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755334" y="2690258"/>
            <a:ext cx="1115381" cy="432048"/>
            <a:chOff x="611560" y="1772816"/>
            <a:chExt cx="1160670" cy="43204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32447" y="1838133"/>
            <a:ext cx="700833" cy="780117"/>
            <a:chOff x="3032395" y="1838133"/>
            <a:chExt cx="700833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59269" y="167747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맨 앞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608399" y="3605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멤버변</a:t>
            </a:r>
            <a:r>
              <a:rPr lang="ko-KR" altLang="en-US"/>
              <a:t>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6010" y="8274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큐</a:t>
            </a:r>
            <a:r>
              <a:rPr lang="ko-KR" altLang="en-US" dirty="0" err="1" smtClean="0">
                <a:solidFill>
                  <a:srgbClr val="FF0000"/>
                </a:solidFill>
              </a:rPr>
              <a:t>은</a:t>
            </a:r>
            <a:r>
              <a:rPr lang="ko-KR" altLang="en-US" dirty="0" smtClean="0">
                <a:solidFill>
                  <a:srgbClr val="FF0000"/>
                </a:solidFill>
              </a:rPr>
              <a:t> 선입선출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31822" y="1309363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즉 먼저 들어온 데이터가 먼저 나간다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21703" y="4797152"/>
            <a:ext cx="4591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큐도 역시 탐색이 따로 필요 없습니다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데이터는 들어오면서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에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 smtClean="0"/>
              <a:t>Head</a:t>
            </a:r>
            <a:r>
              <a:rPr lang="ko-KR" altLang="en-US" dirty="0" smtClean="0"/>
              <a:t>가 가리키는 게 다음 번 반환 데이터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491207" y="1838133"/>
            <a:ext cx="509383" cy="780117"/>
            <a:chOff x="3032395" y="1838133"/>
            <a:chExt cx="509383" cy="780117"/>
          </a:xfrm>
        </p:grpSpPr>
        <p:sp>
          <p:nvSpPr>
            <p:cNvPr id="28" name="아래쪽 화살표 2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18029" y="167747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맨 </a:t>
            </a:r>
            <a:r>
              <a:rPr lang="ko-KR" altLang="en-US" sz="1400" dirty="0"/>
              <a:t>뒤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t="40278" r="71678" b="50000"/>
          <a:stretch/>
        </p:blipFill>
        <p:spPr bwMode="auto">
          <a:xfrm>
            <a:off x="1807956" y="3974517"/>
            <a:ext cx="173537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93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4" t="38461" r="50078" b="38084"/>
          <a:stretch/>
        </p:blipFill>
        <p:spPr bwMode="auto">
          <a:xfrm>
            <a:off x="1331876" y="2137410"/>
            <a:ext cx="5406936" cy="210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3181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멤버함수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14229" y="2544845"/>
            <a:ext cx="2626179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67234" y="2556527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스택이</a:t>
            </a:r>
            <a:r>
              <a:rPr lang="ko-KR" altLang="en-US" dirty="0" smtClean="0">
                <a:solidFill>
                  <a:srgbClr val="FF0000"/>
                </a:solidFill>
              </a:rPr>
              <a:t> 비었는가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876" y="2964922"/>
            <a:ext cx="3181202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44008" y="2964922"/>
            <a:ext cx="21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 삽입</a:t>
            </a:r>
            <a:r>
              <a:rPr lang="en-US" altLang="ko-KR" dirty="0" smtClean="0">
                <a:solidFill>
                  <a:srgbClr val="FF0000"/>
                </a:solidFill>
              </a:rPr>
              <a:t>(insert)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2891" y="3380208"/>
            <a:ext cx="2160802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3693" y="338953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탐색 및 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2891" y="3784075"/>
            <a:ext cx="1552722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68452" y="378407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탐색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5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t="23889" r="61094" b="43194"/>
          <a:stretch/>
        </p:blipFill>
        <p:spPr bwMode="auto">
          <a:xfrm>
            <a:off x="998577" y="1772816"/>
            <a:ext cx="3343276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5292080" y="3468557"/>
            <a:ext cx="700833" cy="780117"/>
            <a:chOff x="3032395" y="1838133"/>
            <a:chExt cx="700833" cy="780117"/>
          </a:xfrm>
        </p:grpSpPr>
        <p:sp>
          <p:nvSpPr>
            <p:cNvPr id="34" name="아래쪽 화살표 3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84807" y="4263077"/>
            <a:ext cx="1115381" cy="432048"/>
            <a:chOff x="611560" y="1772816"/>
            <a:chExt cx="1160670" cy="43204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57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67031" b="33889"/>
          <a:stretch/>
        </p:blipFill>
        <p:spPr bwMode="auto">
          <a:xfrm>
            <a:off x="688207" y="1052736"/>
            <a:ext cx="3523753" cy="357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2792276" y="4537295"/>
            <a:ext cx="700833" cy="780117"/>
            <a:chOff x="1513089" y="1838133"/>
            <a:chExt cx="700833" cy="780117"/>
          </a:xfrm>
        </p:grpSpPr>
        <p:sp>
          <p:nvSpPr>
            <p:cNvPr id="13" name="아래쪽 화살표 12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44588" y="4321271"/>
            <a:ext cx="1314767" cy="432048"/>
            <a:chOff x="611560" y="1772816"/>
            <a:chExt cx="1368152" cy="4320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557744" y="3564367"/>
            <a:ext cx="1188146" cy="739710"/>
            <a:chOff x="5572161" y="1878540"/>
            <a:chExt cx="1188146" cy="739710"/>
          </a:xfrm>
        </p:grpSpPr>
        <p:sp>
          <p:nvSpPr>
            <p:cNvPr id="20" name="아래쪽 화살표 19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00289" y="5336456"/>
            <a:ext cx="1643719" cy="432048"/>
            <a:chOff x="611560" y="1772816"/>
            <a:chExt cx="1160670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932220" y="4509319"/>
            <a:ext cx="497252" cy="808093"/>
            <a:chOff x="1623161" y="1810157"/>
            <a:chExt cx="497252" cy="808093"/>
          </a:xfrm>
        </p:grpSpPr>
        <p:sp>
          <p:nvSpPr>
            <p:cNvPr id="31" name="아래쪽 화살표 30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3161" y="1810157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80055" y="1556792"/>
            <a:ext cx="3131905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0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67031" b="33889"/>
          <a:stretch/>
        </p:blipFill>
        <p:spPr bwMode="auto">
          <a:xfrm>
            <a:off x="688207" y="1052736"/>
            <a:ext cx="3523753" cy="357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2792276" y="4537295"/>
            <a:ext cx="700833" cy="780117"/>
            <a:chOff x="1513089" y="1838133"/>
            <a:chExt cx="700833" cy="780117"/>
          </a:xfrm>
        </p:grpSpPr>
        <p:sp>
          <p:nvSpPr>
            <p:cNvPr id="13" name="아래쪽 화살표 12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016764" y="5317412"/>
            <a:ext cx="1314767" cy="432048"/>
            <a:chOff x="611560" y="1772816"/>
            <a:chExt cx="1368152" cy="4320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 rot="1809782">
            <a:off x="3799056" y="4678780"/>
            <a:ext cx="1188146" cy="739710"/>
            <a:chOff x="5572161" y="1878540"/>
            <a:chExt cx="1188146" cy="739710"/>
          </a:xfrm>
        </p:grpSpPr>
        <p:sp>
          <p:nvSpPr>
            <p:cNvPr id="20" name="아래쪽 화살표 19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445030" y="4474604"/>
            <a:ext cx="497252" cy="808093"/>
            <a:chOff x="1623161" y="1810157"/>
            <a:chExt cx="497252" cy="808093"/>
          </a:xfrm>
        </p:grpSpPr>
        <p:sp>
          <p:nvSpPr>
            <p:cNvPr id="31" name="아래쪽 화살표 30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3161" y="1810157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48942" y="2060847"/>
            <a:ext cx="2252718" cy="150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93109" y="2132856"/>
            <a:ext cx="239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 최초 </a:t>
            </a:r>
            <a:r>
              <a:rPr lang="en-US" altLang="ko-KR" dirty="0" smtClean="0">
                <a:solidFill>
                  <a:srgbClr val="FF0000"/>
                </a:solidFill>
              </a:rPr>
              <a:t>insert 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3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67031" b="33889"/>
          <a:stretch/>
        </p:blipFill>
        <p:spPr bwMode="auto">
          <a:xfrm>
            <a:off x="688207" y="1052736"/>
            <a:ext cx="3523753" cy="357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1440834" y="5445224"/>
            <a:ext cx="1314767" cy="432048"/>
            <a:chOff x="611560" y="1772816"/>
            <a:chExt cx="1368152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2795621" y="5445224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163773" y="5445224"/>
            <a:ext cx="1314767" cy="432048"/>
            <a:chOff x="611560" y="1772816"/>
            <a:chExt cx="1368152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6831166" y="5445427"/>
            <a:ext cx="1115381" cy="432048"/>
            <a:chOff x="611560" y="1772816"/>
            <a:chExt cx="1160670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555653" y="4593099"/>
            <a:ext cx="700833" cy="780117"/>
            <a:chOff x="3032395" y="1838133"/>
            <a:chExt cx="700833" cy="780117"/>
          </a:xfrm>
        </p:grpSpPr>
        <p:sp>
          <p:nvSpPr>
            <p:cNvPr id="42" name="아래쪽 화살표 4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14413" y="4593099"/>
            <a:ext cx="509383" cy="780117"/>
            <a:chOff x="3032395" y="1838133"/>
            <a:chExt cx="509383" cy="780117"/>
          </a:xfrm>
        </p:grpSpPr>
        <p:sp>
          <p:nvSpPr>
            <p:cNvPr id="46" name="아래쪽 화살표 4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088032" y="3861048"/>
            <a:ext cx="2265279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516399" y="5445224"/>
            <a:ext cx="1314767" cy="432048"/>
            <a:chOff x="611560" y="1772816"/>
            <a:chExt cx="1368152" cy="43204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5496887" y="4686852"/>
            <a:ext cx="1188146" cy="739710"/>
            <a:chOff x="5572161" y="1878540"/>
            <a:chExt cx="1188146" cy="739710"/>
          </a:xfrm>
        </p:grpSpPr>
        <p:sp>
          <p:nvSpPr>
            <p:cNvPr id="55" name="아래쪽 화살표 54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04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67031" b="33889"/>
          <a:stretch/>
        </p:blipFill>
        <p:spPr bwMode="auto">
          <a:xfrm>
            <a:off x="688207" y="1052736"/>
            <a:ext cx="3523753" cy="357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1440834" y="5445224"/>
            <a:ext cx="1314767" cy="432048"/>
            <a:chOff x="611560" y="1772816"/>
            <a:chExt cx="1368152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2795621" y="5445224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163773" y="5445224"/>
            <a:ext cx="1314767" cy="432048"/>
            <a:chOff x="611560" y="1772816"/>
            <a:chExt cx="1368152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6831166" y="5445427"/>
            <a:ext cx="1115381" cy="432048"/>
            <a:chOff x="611560" y="1772816"/>
            <a:chExt cx="1160670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555653" y="4593099"/>
            <a:ext cx="700833" cy="780117"/>
            <a:chOff x="3032395" y="1838133"/>
            <a:chExt cx="700833" cy="780117"/>
          </a:xfrm>
        </p:grpSpPr>
        <p:sp>
          <p:nvSpPr>
            <p:cNvPr id="42" name="아래쪽 화살표 4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87606" y="4668156"/>
            <a:ext cx="509383" cy="780117"/>
            <a:chOff x="3032395" y="1838133"/>
            <a:chExt cx="509383" cy="780117"/>
          </a:xfrm>
        </p:grpSpPr>
        <p:sp>
          <p:nvSpPr>
            <p:cNvPr id="46" name="아래쪽 화살표 4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069375" y="4092488"/>
            <a:ext cx="1774433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516399" y="5445224"/>
            <a:ext cx="1314767" cy="432048"/>
            <a:chOff x="611560" y="1772816"/>
            <a:chExt cx="1368152" cy="43204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5821903" y="4700239"/>
            <a:ext cx="1188146" cy="739710"/>
            <a:chOff x="5572161" y="1878540"/>
            <a:chExt cx="1188146" cy="739710"/>
          </a:xfrm>
        </p:grpSpPr>
        <p:sp>
          <p:nvSpPr>
            <p:cNvPr id="55" name="아래쪽 화살표 54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53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23473" r="69691" b="33026"/>
          <a:stretch/>
        </p:blipFill>
        <p:spPr bwMode="auto">
          <a:xfrm>
            <a:off x="755093" y="1109113"/>
            <a:ext cx="3236294" cy="348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333602" y="5592898"/>
            <a:ext cx="1314767" cy="432048"/>
            <a:chOff x="611560" y="1772816"/>
            <a:chExt cx="1368152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4688389" y="5592898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056541" y="5592898"/>
            <a:ext cx="1314767" cy="432048"/>
            <a:chOff x="611560" y="1772816"/>
            <a:chExt cx="1368152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375059" y="5593101"/>
            <a:ext cx="1115381" cy="432048"/>
            <a:chOff x="611560" y="1772816"/>
            <a:chExt cx="1160670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333602" y="4725735"/>
            <a:ext cx="700833" cy="780117"/>
            <a:chOff x="3032395" y="1838133"/>
            <a:chExt cx="700833" cy="780117"/>
          </a:xfrm>
        </p:grpSpPr>
        <p:sp>
          <p:nvSpPr>
            <p:cNvPr id="42" name="아래쪽 화살표 4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82439" y="4812781"/>
            <a:ext cx="509383" cy="780117"/>
            <a:chOff x="3032395" y="1838133"/>
            <a:chExt cx="509383" cy="780117"/>
          </a:xfrm>
        </p:grpSpPr>
        <p:sp>
          <p:nvSpPr>
            <p:cNvPr id="46" name="아래쪽 화살표 4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088036" y="2978290"/>
            <a:ext cx="2106837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 rot="19899302">
            <a:off x="2512700" y="4935010"/>
            <a:ext cx="1080745" cy="739710"/>
            <a:chOff x="5572161" y="1878540"/>
            <a:chExt cx="1080745" cy="739710"/>
          </a:xfrm>
        </p:grpSpPr>
        <p:sp>
          <p:nvSpPr>
            <p:cNvPr id="44" name="아래쪽 화살표 43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573008" y="3744321"/>
            <a:ext cx="1115381" cy="432048"/>
            <a:chOff x="611560" y="1772816"/>
            <a:chExt cx="1160670" cy="43204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</a:p>
          </p:txBody>
        </p:sp>
      </p:grpSp>
      <p:sp>
        <p:nvSpPr>
          <p:cNvPr id="60" name="위쪽 화살표 59"/>
          <p:cNvSpPr/>
          <p:nvPr/>
        </p:nvSpPr>
        <p:spPr>
          <a:xfrm>
            <a:off x="4049265" y="4385902"/>
            <a:ext cx="162866" cy="119584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212131" y="43885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복</a:t>
            </a:r>
            <a:r>
              <a:rPr lang="ko-KR" altLang="en-US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35949" y="3374989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retData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5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17628" y="2690258"/>
            <a:ext cx="1314767" cy="432048"/>
            <a:chOff x="611560" y="1772816"/>
            <a:chExt cx="1368152" cy="43204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072415" y="2690258"/>
            <a:ext cx="1314767" cy="432048"/>
            <a:chOff x="611560" y="1772816"/>
            <a:chExt cx="1368152" cy="4320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440567" y="2690258"/>
            <a:ext cx="1314767" cy="432048"/>
            <a:chOff x="611560" y="1772816"/>
            <a:chExt cx="1368152" cy="43204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755334" y="2690258"/>
            <a:ext cx="1115381" cy="432048"/>
            <a:chOff x="611560" y="1772816"/>
            <a:chExt cx="1160670" cy="43204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32447" y="1838133"/>
            <a:ext cx="700833" cy="780117"/>
            <a:chOff x="3032395" y="1838133"/>
            <a:chExt cx="700833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59269" y="167747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맨 앞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t="19444" r="66405" b="73295"/>
          <a:stretch/>
        </p:blipFill>
        <p:spPr bwMode="auto">
          <a:xfrm>
            <a:off x="1617229" y="4077072"/>
            <a:ext cx="2055290" cy="49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08399" y="3605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멤버변</a:t>
            </a:r>
            <a:r>
              <a:rPr lang="ko-KR" altLang="en-US"/>
              <a:t>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6010" y="82742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스택은</a:t>
            </a:r>
            <a:r>
              <a:rPr lang="ko-KR" altLang="en-US" dirty="0" smtClean="0">
                <a:solidFill>
                  <a:srgbClr val="FF0000"/>
                </a:solidFill>
              </a:rPr>
              <a:t> 선입후출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31822" y="1309363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즉 먼저 들어온 데이터가 나중에 나간다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21703" y="4653136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그러므로 탐색이 따로 필요 없습니다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Head</a:t>
            </a:r>
            <a:r>
              <a:rPr lang="ko-KR" altLang="en-US" dirty="0" smtClean="0"/>
              <a:t>가 가리키는 게 다음 번 반환 데이터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16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23473" r="69691" b="33026"/>
          <a:stretch/>
        </p:blipFill>
        <p:spPr bwMode="auto">
          <a:xfrm>
            <a:off x="755093" y="1109113"/>
            <a:ext cx="3236294" cy="348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333602" y="5592898"/>
            <a:ext cx="1314767" cy="432048"/>
            <a:chOff x="611560" y="1772816"/>
            <a:chExt cx="1368152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4688389" y="5592898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056541" y="5592898"/>
            <a:ext cx="1314767" cy="432048"/>
            <a:chOff x="611560" y="1772816"/>
            <a:chExt cx="1368152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375059" y="5593101"/>
            <a:ext cx="1115381" cy="432048"/>
            <a:chOff x="611560" y="1772816"/>
            <a:chExt cx="1160670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858462" y="4812781"/>
            <a:ext cx="700833" cy="780117"/>
            <a:chOff x="3032395" y="1838133"/>
            <a:chExt cx="700833" cy="780117"/>
          </a:xfrm>
        </p:grpSpPr>
        <p:sp>
          <p:nvSpPr>
            <p:cNvPr id="42" name="아래쪽 화살표 4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82439" y="4812781"/>
            <a:ext cx="509383" cy="780117"/>
            <a:chOff x="3032395" y="1838133"/>
            <a:chExt cx="509383" cy="780117"/>
          </a:xfrm>
        </p:grpSpPr>
        <p:sp>
          <p:nvSpPr>
            <p:cNvPr id="46" name="아래쪽 화살표 4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055458" y="3628601"/>
            <a:ext cx="1887619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173820" y="4812258"/>
            <a:ext cx="1080745" cy="739710"/>
            <a:chOff x="5572161" y="1878540"/>
            <a:chExt cx="1080745" cy="739710"/>
          </a:xfrm>
        </p:grpSpPr>
        <p:sp>
          <p:nvSpPr>
            <p:cNvPr id="44" name="아래쪽 화살표 43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1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23473" r="69691" b="33026"/>
          <a:stretch/>
        </p:blipFill>
        <p:spPr bwMode="auto">
          <a:xfrm>
            <a:off x="755093" y="1109113"/>
            <a:ext cx="3236294" cy="348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273199" y="3543713"/>
            <a:ext cx="1314767" cy="432048"/>
            <a:chOff x="611560" y="1772816"/>
            <a:chExt cx="1368152" cy="43204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4688389" y="5592898"/>
            <a:ext cx="1314767" cy="432048"/>
            <a:chOff x="611560" y="1772816"/>
            <a:chExt cx="1368152" cy="43204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056541" y="5592898"/>
            <a:ext cx="1314767" cy="432048"/>
            <a:chOff x="611560" y="1772816"/>
            <a:chExt cx="1368152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375059" y="5593101"/>
            <a:ext cx="1115381" cy="432048"/>
            <a:chOff x="611560" y="1772816"/>
            <a:chExt cx="1160670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858462" y="4812781"/>
            <a:ext cx="700833" cy="780117"/>
            <a:chOff x="3032395" y="1838133"/>
            <a:chExt cx="700833" cy="780117"/>
          </a:xfrm>
        </p:grpSpPr>
        <p:sp>
          <p:nvSpPr>
            <p:cNvPr id="42" name="아래쪽 화살표 4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82439" y="4812781"/>
            <a:ext cx="509383" cy="780117"/>
            <a:chOff x="3032395" y="1838133"/>
            <a:chExt cx="509383" cy="780117"/>
          </a:xfrm>
        </p:grpSpPr>
        <p:sp>
          <p:nvSpPr>
            <p:cNvPr id="46" name="아래쪽 화살표 4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051807" y="3860041"/>
            <a:ext cx="1575978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113417" y="2763073"/>
            <a:ext cx="1080745" cy="739710"/>
            <a:chOff x="5572161" y="1878540"/>
            <a:chExt cx="1080745" cy="739710"/>
          </a:xfrm>
        </p:grpSpPr>
        <p:sp>
          <p:nvSpPr>
            <p:cNvPr id="44" name="아래쪽 화살표 43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07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29444" r="69374" b="41112"/>
          <a:stretch/>
        </p:blipFill>
        <p:spPr bwMode="auto">
          <a:xfrm>
            <a:off x="827584" y="1268760"/>
            <a:ext cx="433780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4901254" y="4708795"/>
            <a:ext cx="700833" cy="780117"/>
            <a:chOff x="1513089" y="1838133"/>
            <a:chExt cx="700833" cy="780117"/>
          </a:xfrm>
        </p:grpSpPr>
        <p:sp>
          <p:nvSpPr>
            <p:cNvPr id="31" name="아래쪽 화살표 30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287320" y="5547119"/>
            <a:ext cx="1314767" cy="432048"/>
            <a:chOff x="611560" y="1772816"/>
            <a:chExt cx="1368152" cy="43204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6916854" y="5547119"/>
            <a:ext cx="1115381" cy="432048"/>
            <a:chOff x="611560" y="1772816"/>
            <a:chExt cx="1160670" cy="43204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602087" y="5547119"/>
            <a:ext cx="1314767" cy="432048"/>
            <a:chOff x="611560" y="1772816"/>
            <a:chExt cx="1368152" cy="43204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4305601" y="3608934"/>
            <a:ext cx="1115381" cy="432048"/>
            <a:chOff x="611560" y="1772816"/>
            <a:chExt cx="1160670" cy="43204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</a:p>
          </p:txBody>
        </p:sp>
      </p:grpSp>
      <p:sp>
        <p:nvSpPr>
          <p:cNvPr id="64" name="위쪽 화살표 63"/>
          <p:cNvSpPr/>
          <p:nvPr/>
        </p:nvSpPr>
        <p:spPr>
          <a:xfrm>
            <a:off x="4781858" y="4250515"/>
            <a:ext cx="162866" cy="119584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944724" y="4253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복</a:t>
            </a:r>
            <a:r>
              <a:rPr lang="ko-KR" altLang="en-US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68542" y="3239602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retData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19872" y="1662285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Peek()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head</a:t>
            </a:r>
            <a:r>
              <a:rPr lang="ko-KR" altLang="en-US" dirty="0" smtClean="0"/>
              <a:t>에 있는 데이터를 반환만 한다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5844932" y="4708795"/>
            <a:ext cx="509383" cy="780117"/>
            <a:chOff x="3032395" y="1838133"/>
            <a:chExt cx="509383" cy="780117"/>
          </a:xfrm>
        </p:grpSpPr>
        <p:sp>
          <p:nvSpPr>
            <p:cNvPr id="69" name="아래쪽 화살표 68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32395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37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452" y="32427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311133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649" y="500929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재귀함수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하노이 타워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9" t="20972" r="45000" b="34028"/>
          <a:stretch/>
        </p:blipFill>
        <p:spPr bwMode="auto">
          <a:xfrm>
            <a:off x="971550" y="1438274"/>
            <a:ext cx="6642254" cy="357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1865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탈출조건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740004"/>
            <a:ext cx="3600400" cy="260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29535" y="5301208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같은 이름의 함수가 함수 내에 나올 때 이를 재귀함수라 부릅니다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4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33105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27877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75949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왼쪽/오른쪽 화살표 13"/>
          <p:cNvSpPr/>
          <p:nvPr/>
        </p:nvSpPr>
        <p:spPr>
          <a:xfrm>
            <a:off x="1138333" y="1395331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10341" y="1864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4277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04195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50594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998666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왼쪽/오른쪽 화살표 20"/>
          <p:cNvSpPr/>
          <p:nvPr/>
        </p:nvSpPr>
        <p:spPr>
          <a:xfrm>
            <a:off x="1733105" y="2420888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56672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16016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5934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432333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80405" y="234888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왼쪽/오른쪽 화살표 26"/>
          <p:cNvSpPr/>
          <p:nvPr/>
        </p:nvSpPr>
        <p:spPr>
          <a:xfrm>
            <a:off x="5814844" y="2420888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38411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교환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779912" y="2420888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0139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270057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857877" y="3365714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064528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왼쪽/오른쪽 화살표 34"/>
          <p:cNvSpPr/>
          <p:nvPr/>
        </p:nvSpPr>
        <p:spPr>
          <a:xfrm>
            <a:off x="2455952" y="3429000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479519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3779912" y="3392996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716016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85934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873754" y="3365714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080405" y="335699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3" name="왼쪽/오른쪽 화살표 42"/>
          <p:cNvSpPr/>
          <p:nvPr/>
        </p:nvSpPr>
        <p:spPr>
          <a:xfrm>
            <a:off x="6471829" y="3429000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95396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교</a:t>
            </a:r>
            <a:r>
              <a:rPr lang="ko-KR" altLang="en-US" dirty="0">
                <a:solidFill>
                  <a:srgbClr val="FF0000"/>
                </a:solidFill>
              </a:rPr>
              <a:t>환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39684" y="458985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509602" y="458985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097422" y="45985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709870" y="4598572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9185" y="516591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가장 큰 수가 맨 뒤로 가 있다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3906" y="1416963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 크므로 바뀌지 않는다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24351" y="444526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6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02736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0808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왼쪽/오른쪽 화살표 13"/>
          <p:cNvSpPr/>
          <p:nvPr/>
        </p:nvSpPr>
        <p:spPr>
          <a:xfrm>
            <a:off x="1138333" y="1395331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10341" y="1864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099021" y="393305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668939" y="393305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315516" y="3933056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88522" y="450912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가장 큰 수가 맨 뒤로 가 있다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657" y="404663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 정렬된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빼고 나머지에서</a:t>
            </a:r>
            <a:endParaRPr lang="en-US" altLang="ko-KR" dirty="0" smtClean="0"/>
          </a:p>
          <a:p>
            <a:r>
              <a:rPr lang="ko-KR" altLang="en-US" dirty="0" smtClean="0"/>
              <a:t>같은 알고리즘을 적용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716016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907192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555264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왼쪽/오른쪽 화살표 51"/>
          <p:cNvSpPr/>
          <p:nvPr/>
        </p:nvSpPr>
        <p:spPr>
          <a:xfrm>
            <a:off x="5242789" y="1395331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>
            <a:off x="3779912" y="1430753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269396" y="1864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교환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0341" y="249289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244652" y="249289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489589" y="249289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왼쪽/오른쪽 화살표 57"/>
          <p:cNvSpPr/>
          <p:nvPr/>
        </p:nvSpPr>
        <p:spPr>
          <a:xfrm>
            <a:off x="1850052" y="2528900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876659" y="299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351" y="444526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9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02736" y="13407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왼쪽/오른쪽 화살표 13"/>
          <p:cNvSpPr/>
          <p:nvPr/>
        </p:nvSpPr>
        <p:spPr>
          <a:xfrm>
            <a:off x="1138333" y="1395331"/>
            <a:ext cx="594772" cy="36004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10341" y="1864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53138" y="213285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099715" y="2132856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84927" y="48285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정렬이 완료됨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657" y="404663"/>
            <a:ext cx="389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 정렬된 </a:t>
            </a:r>
            <a:r>
              <a:rPr lang="en-US" altLang="ko-KR" dirty="0" smtClean="0"/>
              <a:t>3, 4</a:t>
            </a:r>
            <a:r>
              <a:rPr lang="ko-KR" altLang="en-US" dirty="0" smtClean="0"/>
              <a:t>를 빼고 나머지에서</a:t>
            </a:r>
            <a:endParaRPr lang="en-US" altLang="ko-KR" dirty="0" smtClean="0"/>
          </a:p>
          <a:p>
            <a:r>
              <a:rPr lang="ko-KR" altLang="en-US" dirty="0" smtClean="0"/>
              <a:t>같은 알고리즘을 적용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949082" y="4020683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562562" y="4020683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10634" y="4020683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858199" y="4020683"/>
            <a:ext cx="50405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24351" y="444526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11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54141" b="30833"/>
          <a:stretch/>
        </p:blipFill>
        <p:spPr bwMode="auto">
          <a:xfrm>
            <a:off x="1043608" y="1392662"/>
            <a:ext cx="6322072" cy="451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1920" y="4973132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 == 0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j== 0, 1, 2   : 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회 비교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i ==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j== 0, 1      : 2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회 비교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 == 2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j== 0         : 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회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9877" y="172689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부터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2144" y="866329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배열 길이가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라면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27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207598" y="1655166"/>
            <a:ext cx="4392488" cy="3530133"/>
            <a:chOff x="1403648" y="1050995"/>
            <a:chExt cx="4392488" cy="3530133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1403648" y="4581128"/>
              <a:ext cx="43924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1403648" y="1050995"/>
              <a:ext cx="0" cy="35301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04752" y="53297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87518" y="166043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T(n)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1083" y="53730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데이터의 개수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872" y="20484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연산 횟수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2207598" y="1845105"/>
            <a:ext cx="4197154" cy="3340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2040" y="184510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T(n) = 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42338" y="1115452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시간복잡도</a:t>
            </a:r>
            <a:r>
              <a:rPr lang="en-US" altLang="ko-KR" dirty="0" smtClean="0">
                <a:solidFill>
                  <a:srgbClr val="FF0000"/>
                </a:solidFill>
              </a:rPr>
              <a:t>(Time Complexity)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424721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 개수에 따른 비교 연산의 횟수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5" t="29305" r="60782" b="37778"/>
          <a:stretch/>
        </p:blipFill>
        <p:spPr bwMode="auto">
          <a:xfrm>
            <a:off x="1187624" y="1844824"/>
            <a:ext cx="432655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3181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멤버함수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67151" y="2637652"/>
            <a:ext cx="2626179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20156" y="2649334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스택이</a:t>
            </a:r>
            <a:r>
              <a:rPr lang="ko-KR" altLang="en-US" dirty="0" smtClean="0">
                <a:solidFill>
                  <a:srgbClr val="FF0000"/>
                </a:solidFill>
              </a:rPr>
              <a:t> 비었는가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84798" y="3057729"/>
            <a:ext cx="2626179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3049597"/>
            <a:ext cx="21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 삽입</a:t>
            </a:r>
            <a:r>
              <a:rPr lang="en-US" altLang="ko-KR" dirty="0" smtClean="0">
                <a:solidFill>
                  <a:srgbClr val="FF0000"/>
                </a:solidFill>
              </a:rPr>
              <a:t>(insert)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85813" y="3473015"/>
            <a:ext cx="1552722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5896" y="348234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탐색 및 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85813" y="3876882"/>
            <a:ext cx="1552722" cy="3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21374" y="387688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탐색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6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1250" r="54141" b="30833"/>
          <a:stretch/>
        </p:blipFill>
        <p:spPr bwMode="auto">
          <a:xfrm>
            <a:off x="1043608" y="1392662"/>
            <a:ext cx="6322072" cy="451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83768" y="3140968"/>
            <a:ext cx="31683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74838" y="3115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비교연산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681663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정렬이 끝날 때까지 몇 번 비교하는가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65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단순 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844824"/>
            <a:ext cx="4047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3</a:t>
            </a:r>
            <a:r>
              <a:rPr lang="ko-KR" altLang="en-US" sz="2000" dirty="0" smtClean="0">
                <a:solidFill>
                  <a:srgbClr val="FF0000"/>
                </a:solidFill>
              </a:rPr>
              <a:t>번 비교 </a:t>
            </a:r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2</a:t>
            </a:r>
            <a:r>
              <a:rPr lang="ko-KR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번 비교 </a:t>
            </a:r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1</a:t>
            </a:r>
            <a:r>
              <a:rPr lang="ko-KR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번 비교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2464" y="1301335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개수가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일 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8691" y="269962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+ 2 + …….+ n-1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8691" y="3419708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중학교 때 배운 등차수열을 이용합시다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52768" y="4120480"/>
                <a:ext cx="1084849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68" y="4120480"/>
                <a:ext cx="1084849" cy="6181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523650" y="3327375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 : </a:t>
            </a:r>
            <a:r>
              <a:rPr lang="ko-KR" altLang="en-US" sz="1000" dirty="0" smtClean="0"/>
              <a:t>항의 개수</a:t>
            </a:r>
            <a:endParaRPr lang="en-US" altLang="ko-KR" sz="1000" dirty="0" smtClean="0"/>
          </a:p>
          <a:p>
            <a:r>
              <a:rPr lang="en-US" altLang="ko-KR" sz="1000" dirty="0"/>
              <a:t>a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첫째 항</a:t>
            </a:r>
            <a:endParaRPr lang="en-US" altLang="ko-KR" sz="1000" dirty="0" smtClean="0"/>
          </a:p>
          <a:p>
            <a:r>
              <a:rPr lang="en-US" altLang="ko-KR" sz="1000" dirty="0" smtClean="0"/>
              <a:t>l : </a:t>
            </a:r>
            <a:r>
              <a:rPr lang="ko-KR" altLang="en-US" sz="1000" dirty="0" smtClean="0"/>
              <a:t>마지막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항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24888" y="4154760"/>
                <a:ext cx="2351093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∗(1+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88" y="4154760"/>
                <a:ext cx="2351093" cy="6280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178318" y="42448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6650" y="431272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35527" y="4138736"/>
                <a:ext cx="197676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−1+1+2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527" y="4138736"/>
                <a:ext cx="1976760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75558" y="4086403"/>
                <a:ext cx="510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ko-KR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558" y="4086403"/>
                <a:ext cx="51078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270552" y="4962505"/>
            <a:ext cx="608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빅오</a:t>
            </a:r>
            <a:r>
              <a:rPr lang="ko-KR" altLang="en-US" dirty="0" smtClean="0"/>
              <a:t> 계산할 때는 계수 상수 다 떼고 가장 큰 수만 남긴다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182303" y="5510742"/>
            <a:ext cx="748923" cy="387588"/>
            <a:chOff x="2351603" y="5157192"/>
            <a:chExt cx="748923" cy="387588"/>
          </a:xfrm>
        </p:grpSpPr>
        <p:sp>
          <p:nvSpPr>
            <p:cNvPr id="20" name="TextBox 19"/>
            <p:cNvSpPr txBox="1"/>
            <p:nvPr/>
          </p:nvSpPr>
          <p:spPr>
            <a:xfrm>
              <a:off x="2351603" y="5157192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O(   )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562212" y="5175448"/>
                  <a:ext cx="510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212" y="5175448"/>
                  <a:ext cx="5107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/>
          <p:cNvSpPr txBox="1"/>
          <p:nvPr/>
        </p:nvSpPr>
        <p:spPr>
          <a:xfrm>
            <a:off x="3009411" y="5528998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데이터가 많아질수록 기하급수적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6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Divide and Conquer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228110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분할정복기법</a:t>
            </a:r>
            <a:endParaRPr lang="en-US" altLang="ko-KR" dirty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재귀함수를 이용한 정렬 방식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22620" r="40938" b="38690"/>
          <a:stretch/>
        </p:blipFill>
        <p:spPr bwMode="auto">
          <a:xfrm>
            <a:off x="971599" y="2492896"/>
            <a:ext cx="669807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03648" y="4509120"/>
            <a:ext cx="37444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70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651" y="2360851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66902" y="2318861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82964" y="1412776"/>
            <a:ext cx="208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r>
              <a:rPr lang="ko-KR" altLang="en-US" dirty="0" smtClean="0"/>
              <a:t>을 맨 왼쪽에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Low</a:t>
            </a:r>
            <a:r>
              <a:rPr lang="ko-KR" altLang="en-US" dirty="0" smtClean="0"/>
              <a:t>는 그 다음에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49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59953" y="2318861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66837" y="2298134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6785" y="1710100"/>
            <a:ext cx="562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</a:t>
            </a:r>
            <a:r>
              <a:rPr lang="ko-KR" altLang="en-US" dirty="0" smtClean="0">
                <a:solidFill>
                  <a:srgbClr val="FF0000"/>
                </a:solidFill>
              </a:rPr>
              <a:t>의 값이 </a:t>
            </a:r>
            <a:r>
              <a:rPr lang="en-US" altLang="ko-KR" dirty="0" smtClean="0">
                <a:solidFill>
                  <a:srgbClr val="FF0000"/>
                </a:solidFill>
              </a:rPr>
              <a:t>pivot </a:t>
            </a:r>
            <a:r>
              <a:rPr lang="ko-KR" altLang="en-US" dirty="0" smtClean="0">
                <a:solidFill>
                  <a:srgbClr val="FF0000"/>
                </a:solidFill>
              </a:rPr>
              <a:t>값보다 클 때까지 오른쪽으로 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3192" y="3995367"/>
            <a:ext cx="566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high</a:t>
            </a:r>
            <a:r>
              <a:rPr lang="ko-KR" altLang="en-US" dirty="0" smtClean="0">
                <a:solidFill>
                  <a:srgbClr val="FF0000"/>
                </a:solidFill>
              </a:rPr>
              <a:t>의 값이 </a:t>
            </a:r>
            <a:r>
              <a:rPr lang="en-US" altLang="ko-KR" dirty="0" smtClean="0">
                <a:solidFill>
                  <a:srgbClr val="FF0000"/>
                </a:solidFill>
              </a:rPr>
              <a:t>pivot </a:t>
            </a:r>
            <a:r>
              <a:rPr lang="ko-KR" altLang="en-US" dirty="0" smtClean="0">
                <a:solidFill>
                  <a:srgbClr val="FF0000"/>
                </a:solidFill>
              </a:rPr>
              <a:t>값보다 작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ko-KR" altLang="en-US" dirty="0" smtClean="0">
                <a:solidFill>
                  <a:srgbClr val="FF0000"/>
                </a:solidFill>
              </a:rPr>
              <a:t> 때까지 </a:t>
            </a:r>
            <a:r>
              <a:rPr lang="ko-KR" altLang="en-US" dirty="0">
                <a:solidFill>
                  <a:srgbClr val="FF0000"/>
                </a:solidFill>
              </a:rPr>
              <a:t>왼</a:t>
            </a:r>
            <a:r>
              <a:rPr lang="ko-KR" altLang="en-US" dirty="0" smtClean="0">
                <a:solidFill>
                  <a:srgbClr val="FF0000"/>
                </a:solidFill>
              </a:rPr>
              <a:t>쪽으로 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3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59953" y="2318861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66837" y="2298134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아래로 구부러진 화살표 2"/>
          <p:cNvSpPr/>
          <p:nvPr/>
        </p:nvSpPr>
        <p:spPr>
          <a:xfrm>
            <a:off x="3151040" y="2458232"/>
            <a:ext cx="3104602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0800000">
            <a:off x="3062235" y="3717032"/>
            <a:ext cx="3104602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648" y="1843162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 </a:t>
            </a:r>
            <a:r>
              <a:rPr lang="ko-KR" altLang="en-US" dirty="0" smtClean="0">
                <a:solidFill>
                  <a:srgbClr val="FF0000"/>
                </a:solidFill>
              </a:rPr>
              <a:t>값과 </a:t>
            </a:r>
            <a:r>
              <a:rPr lang="en-US" altLang="ko-KR" dirty="0" smtClean="0">
                <a:solidFill>
                  <a:srgbClr val="FF0000"/>
                </a:solidFill>
              </a:rPr>
              <a:t>high </a:t>
            </a:r>
            <a:r>
              <a:rPr lang="ko-KR" altLang="en-US" dirty="0" smtClean="0">
                <a:solidFill>
                  <a:srgbClr val="FF0000"/>
                </a:solidFill>
              </a:rPr>
              <a:t>값을 교환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7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254693" y="2318861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55369" y="2298134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14657" y="1196752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high</a:t>
            </a:r>
            <a:r>
              <a:rPr lang="ko-KR" altLang="en-US" dirty="0" smtClean="0">
                <a:solidFill>
                  <a:srgbClr val="FF0000"/>
                </a:solidFill>
              </a:rPr>
              <a:t>가 교차할 때 까지 계속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79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84347" y="2318861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67341" y="2298134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아래로 구부러진 화살표 25"/>
          <p:cNvSpPr/>
          <p:nvPr/>
        </p:nvSpPr>
        <p:spPr>
          <a:xfrm>
            <a:off x="3631984" y="2458232"/>
            <a:ext cx="1644290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0800000">
            <a:off x="3543178" y="3717032"/>
            <a:ext cx="1644290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3648" y="1843162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 </a:t>
            </a:r>
            <a:r>
              <a:rPr lang="ko-KR" altLang="en-US" dirty="0" smtClean="0">
                <a:solidFill>
                  <a:srgbClr val="FF0000"/>
                </a:solidFill>
              </a:rPr>
              <a:t>값과 </a:t>
            </a:r>
            <a:r>
              <a:rPr lang="en-US" altLang="ko-KR" dirty="0" smtClean="0">
                <a:solidFill>
                  <a:srgbClr val="FF0000"/>
                </a:solidFill>
              </a:rPr>
              <a:t>high </a:t>
            </a:r>
            <a:r>
              <a:rPr lang="ko-KR" altLang="en-US" dirty="0" smtClean="0">
                <a:solidFill>
                  <a:srgbClr val="FF0000"/>
                </a:solidFill>
              </a:rPr>
              <a:t>값을 교환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6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406821" y="2314524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92753" y="2318861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614657" y="1196752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high</a:t>
            </a:r>
            <a:r>
              <a:rPr lang="ko-KR" altLang="en-US" dirty="0" smtClean="0">
                <a:solidFill>
                  <a:srgbClr val="FF0000"/>
                </a:solidFill>
              </a:rPr>
              <a:t>가 교차할 때</a:t>
            </a:r>
            <a:r>
              <a:rPr lang="en-US" altLang="ko-KR" dirty="0" smtClean="0">
                <a:solidFill>
                  <a:srgbClr val="FF0000"/>
                </a:solidFill>
              </a:rPr>
              <a:t>!!!!!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68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326861" y="2318861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406821" y="2314524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18982" y="2318861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614657" y="1196752"/>
            <a:ext cx="22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high</a:t>
            </a:r>
            <a:r>
              <a:rPr lang="ko-KR" altLang="en-US" dirty="0" smtClean="0">
                <a:solidFill>
                  <a:srgbClr val="FF0000"/>
                </a:solidFill>
              </a:rPr>
              <a:t>를 교환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아래로 구부러진 화살표 25"/>
          <p:cNvSpPr/>
          <p:nvPr/>
        </p:nvSpPr>
        <p:spPr>
          <a:xfrm>
            <a:off x="1920561" y="2545517"/>
            <a:ext cx="2195358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0800000">
            <a:off x="1831754" y="3701676"/>
            <a:ext cx="2233493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6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25417" r="61094" b="41528"/>
          <a:stretch/>
        </p:blipFill>
        <p:spPr bwMode="auto">
          <a:xfrm>
            <a:off x="966445" y="1591665"/>
            <a:ext cx="3305176" cy="22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292080" y="3468557"/>
            <a:ext cx="700833" cy="780117"/>
            <a:chOff x="3032395" y="1838133"/>
            <a:chExt cx="700833" cy="780117"/>
          </a:xfrm>
        </p:grpSpPr>
        <p:sp>
          <p:nvSpPr>
            <p:cNvPr id="6" name="아래쪽 화살표 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2395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84807" y="4263077"/>
            <a:ext cx="1115381" cy="432048"/>
            <a:chOff x="611560" y="1772816"/>
            <a:chExt cx="1160670" cy="4320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785800" y="23404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r>
              <a:rPr lang="ko-KR" altLang="en-US" dirty="0" smtClean="0"/>
              <a:t>데이터가 없는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06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406821" y="2314524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829545" y="2318861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16629" y="3809121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 </a:t>
            </a:r>
            <a:r>
              <a:rPr lang="ko-KR" altLang="en-US" dirty="0" smtClean="0">
                <a:solidFill>
                  <a:srgbClr val="FF0000"/>
                </a:solidFill>
              </a:rPr>
              <a:t>값 </a:t>
            </a:r>
            <a:r>
              <a:rPr lang="en-US" altLang="ko-KR" dirty="0" smtClean="0">
                <a:solidFill>
                  <a:srgbClr val="FF0000"/>
                </a:solidFill>
              </a:rPr>
              <a:t>: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5186" y="1339551"/>
            <a:ext cx="434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 </a:t>
            </a:r>
            <a:r>
              <a:rPr lang="ko-KR" altLang="en-US" dirty="0" smtClean="0">
                <a:solidFill>
                  <a:srgbClr val="FF0000"/>
                </a:solidFill>
              </a:rPr>
              <a:t>값을 기준으로 왼쪽에는 작은 값만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오른쪽에는 큰 값만 모였다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65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76939" y="2351926"/>
            <a:ext cx="772969" cy="780117"/>
            <a:chOff x="3094142" y="1838133"/>
            <a:chExt cx="772969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074488" y="2318861"/>
            <a:ext cx="675185" cy="780117"/>
            <a:chOff x="3094142" y="1838133"/>
            <a:chExt cx="675185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46798" y="1708883"/>
            <a:ext cx="726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 </a:t>
            </a:r>
            <a:r>
              <a:rPr lang="ko-KR" altLang="en-US" dirty="0" smtClean="0">
                <a:solidFill>
                  <a:srgbClr val="FF0000"/>
                </a:solidFill>
              </a:rPr>
              <a:t>은 제외 하고 </a:t>
            </a:r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r>
              <a:rPr lang="ko-KR" altLang="en-US" dirty="0" smtClean="0">
                <a:solidFill>
                  <a:srgbClr val="FF0000"/>
                </a:solidFill>
              </a:rPr>
              <a:t>의 왼쪽과 오른쪽에서 같은 알고리즘을 수행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26861" y="2318861"/>
            <a:ext cx="834011" cy="780117"/>
            <a:chOff x="3032395" y="1838133"/>
            <a:chExt cx="834011" cy="780117"/>
          </a:xfrm>
        </p:grpSpPr>
        <p:sp>
          <p:nvSpPr>
            <p:cNvPr id="27" name="아래쪽 화살표 26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622871" y="2331199"/>
            <a:ext cx="772969" cy="780117"/>
            <a:chOff x="3094142" y="1838133"/>
            <a:chExt cx="772969" cy="780117"/>
          </a:xfrm>
        </p:grpSpPr>
        <p:sp>
          <p:nvSpPr>
            <p:cNvPr id="30" name="아래쪽 화살표 29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94142" y="183813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049881" y="2347463"/>
            <a:ext cx="675185" cy="780117"/>
            <a:chOff x="3094142" y="1838133"/>
            <a:chExt cx="675185" cy="780117"/>
          </a:xfrm>
        </p:grpSpPr>
        <p:sp>
          <p:nvSpPr>
            <p:cNvPr id="33" name="아래쪽 화살표 3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94142" y="1838133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253847" y="2340530"/>
            <a:ext cx="834011" cy="780117"/>
            <a:chOff x="3032395" y="1838133"/>
            <a:chExt cx="834011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67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9624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82557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47479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25845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90551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77973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50906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15828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994194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558900" y="1928803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311235" y="1148686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960311" y="1148686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493562" y="1106696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29166" r="44087" b="67500"/>
          <a:stretch/>
        </p:blipFill>
        <p:spPr bwMode="auto">
          <a:xfrm>
            <a:off x="2261729" y="512375"/>
            <a:ext cx="5243052" cy="3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23333" r="63906" b="60000"/>
          <a:stretch/>
        </p:blipFill>
        <p:spPr bwMode="auto">
          <a:xfrm>
            <a:off x="2328721" y="3073625"/>
            <a:ext cx="3665473" cy="158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284558" y="242088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39664" y="242088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04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4384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7317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2239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00605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5311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2733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5666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90588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8954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3660" y="195476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85995" y="1174649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61373" y="1132659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68257" y="1111932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29166" r="44087" b="67500"/>
          <a:stretch/>
        </p:blipFill>
        <p:spPr bwMode="auto">
          <a:xfrm>
            <a:off x="2261729" y="512375"/>
            <a:ext cx="5243052" cy="3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t="12644" r="44770" b="48750"/>
          <a:stretch/>
        </p:blipFill>
        <p:spPr bwMode="auto">
          <a:xfrm>
            <a:off x="1157263" y="2636912"/>
            <a:ext cx="709499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4008" y="3212976"/>
            <a:ext cx="52916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1" idx="2"/>
          </p:cNvCxnSpPr>
          <p:nvPr/>
        </p:nvCxnSpPr>
        <p:spPr>
          <a:xfrm>
            <a:off x="2958324" y="1912776"/>
            <a:ext cx="150685" cy="13002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23526" y="4221088"/>
            <a:ext cx="6376865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24" idx="1"/>
          </p:cNvCxnSpPr>
          <p:nvPr/>
        </p:nvCxnSpPr>
        <p:spPr>
          <a:xfrm flipH="1">
            <a:off x="5940152" y="1741364"/>
            <a:ext cx="374371" cy="247972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16484" y="233958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71590" y="233958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82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t="12644" r="44770" b="48750"/>
          <a:stretch/>
        </p:blipFill>
        <p:spPr bwMode="auto">
          <a:xfrm>
            <a:off x="1157263" y="2720891"/>
            <a:ext cx="709499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05479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78412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43334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21700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86406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73828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46761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11683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90049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54755" y="214482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507090" y="1364710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82468" y="1322720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89352" y="1301993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아래로 구부러진 화살표 2"/>
          <p:cNvSpPr/>
          <p:nvPr/>
        </p:nvSpPr>
        <p:spPr>
          <a:xfrm>
            <a:off x="3173555" y="1462091"/>
            <a:ext cx="3104602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0800000">
            <a:off x="3084750" y="2720891"/>
            <a:ext cx="3104602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29166" r="44087" b="67500"/>
          <a:stretch/>
        </p:blipFill>
        <p:spPr bwMode="auto">
          <a:xfrm>
            <a:off x="2261729" y="512375"/>
            <a:ext cx="5243052" cy="3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715103" y="5229200"/>
            <a:ext cx="414860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3825756" y="3222268"/>
            <a:ext cx="811295" cy="200693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16484" y="2467543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1590" y="246754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88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71200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4133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09055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87421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52127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9549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12482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77404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55770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20476" y="196708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15097" y="1144975"/>
            <a:ext cx="707373" cy="780117"/>
            <a:chOff x="3032395" y="1838133"/>
            <a:chExt cx="707373" cy="780117"/>
          </a:xfrm>
        </p:grpSpPr>
        <p:sp>
          <p:nvSpPr>
            <p:cNvPr id="18" name="아래쪽 화살표 1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495057" y="1140638"/>
            <a:ext cx="548548" cy="780117"/>
            <a:chOff x="3094142" y="1838133"/>
            <a:chExt cx="548548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007218" y="1144975"/>
            <a:ext cx="646331" cy="780117"/>
            <a:chOff x="3094142" y="1838133"/>
            <a:chExt cx="646331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아래로 구부러진 화살표 25"/>
          <p:cNvSpPr/>
          <p:nvPr/>
        </p:nvSpPr>
        <p:spPr>
          <a:xfrm>
            <a:off x="2008797" y="1371631"/>
            <a:ext cx="2195358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0800000">
            <a:off x="1919990" y="2527790"/>
            <a:ext cx="2233493" cy="50137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29166" r="44087" b="67500"/>
          <a:stretch/>
        </p:blipFill>
        <p:spPr bwMode="auto">
          <a:xfrm>
            <a:off x="2261729" y="512375"/>
            <a:ext cx="5243052" cy="3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4" t="39306" r="67585" b="48333"/>
          <a:stretch/>
        </p:blipFill>
        <p:spPr bwMode="auto">
          <a:xfrm>
            <a:off x="1768783" y="3933056"/>
            <a:ext cx="483702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893445" y="4109394"/>
            <a:ext cx="4682073" cy="340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496161" y="3029167"/>
            <a:ext cx="707687" cy="108022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863118" y="4869160"/>
            <a:ext cx="2089009" cy="340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11" idx="2"/>
          </p:cNvCxnSpPr>
          <p:nvPr/>
        </p:nvCxnSpPr>
        <p:spPr>
          <a:xfrm flipH="1">
            <a:off x="3639449" y="2399130"/>
            <a:ext cx="564706" cy="247003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01010" y="2295534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56116" y="22955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8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2964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5897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20819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9185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63891" y="1948478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1313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24246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9168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67534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0" y="194847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76939" y="1159436"/>
            <a:ext cx="772969" cy="780117"/>
            <a:chOff x="3094142" y="1838133"/>
            <a:chExt cx="772969" cy="780117"/>
          </a:xfrm>
        </p:grpSpPr>
        <p:sp>
          <p:nvSpPr>
            <p:cNvPr id="21" name="아래쪽 화살표 20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4142" y="183813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074488" y="1126371"/>
            <a:ext cx="675185" cy="780117"/>
            <a:chOff x="3094142" y="1838133"/>
            <a:chExt cx="675185" cy="780117"/>
          </a:xfrm>
        </p:grpSpPr>
        <p:sp>
          <p:nvSpPr>
            <p:cNvPr id="24" name="아래쪽 화살표 2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4142" y="1838133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326861" y="1126371"/>
            <a:ext cx="834011" cy="780117"/>
            <a:chOff x="3032395" y="1838133"/>
            <a:chExt cx="834011" cy="780117"/>
          </a:xfrm>
        </p:grpSpPr>
        <p:sp>
          <p:nvSpPr>
            <p:cNvPr id="27" name="아래쪽 화살표 26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622871" y="1138709"/>
            <a:ext cx="772969" cy="780117"/>
            <a:chOff x="3094142" y="1838133"/>
            <a:chExt cx="772969" cy="780117"/>
          </a:xfrm>
        </p:grpSpPr>
        <p:sp>
          <p:nvSpPr>
            <p:cNvPr id="30" name="아래쪽 화살표 29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94142" y="183813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049881" y="1154973"/>
            <a:ext cx="675185" cy="780117"/>
            <a:chOff x="3094142" y="1838133"/>
            <a:chExt cx="675185" cy="780117"/>
          </a:xfrm>
        </p:grpSpPr>
        <p:sp>
          <p:nvSpPr>
            <p:cNvPr id="33" name="아래쪽 화살표 3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94142" y="1838133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253847" y="1148040"/>
            <a:ext cx="834011" cy="780117"/>
            <a:chOff x="3032395" y="1838133"/>
            <a:chExt cx="834011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4" t="26250" r="46562" b="69583"/>
          <a:stretch/>
        </p:blipFill>
        <p:spPr bwMode="auto">
          <a:xfrm>
            <a:off x="2407925" y="475801"/>
            <a:ext cx="518820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26803" r="46472" b="38639"/>
          <a:stretch/>
        </p:blipFill>
        <p:spPr bwMode="auto">
          <a:xfrm>
            <a:off x="1078479" y="2924944"/>
            <a:ext cx="6745668" cy="29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화살표 연결선 38"/>
          <p:cNvCxnSpPr>
            <a:stCxn id="11" idx="2"/>
          </p:cNvCxnSpPr>
          <p:nvPr/>
        </p:nvCxnSpPr>
        <p:spPr>
          <a:xfrm flipH="1">
            <a:off x="2522124" y="2380526"/>
            <a:ext cx="1593795" cy="22887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506274" y="4669227"/>
            <a:ext cx="146657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787273" y="4998574"/>
            <a:ext cx="733287" cy="2164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63423" y="4991881"/>
            <a:ext cx="1291946" cy="2164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805079" y="5294515"/>
            <a:ext cx="1310840" cy="2164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10307" y="5294888"/>
            <a:ext cx="440393" cy="2223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31642" y="233021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6748" y="233021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66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7818" y="108409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빅오를</a:t>
            </a:r>
            <a:r>
              <a:rPr lang="ko-KR" altLang="en-US" dirty="0" smtClean="0"/>
              <a:t> 계산해봅시다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0342" y="154888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 횟수를 계산하기 위해 주요 비교 연산 부분을 결정합니다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2" t="29660" r="45256" b="49252"/>
          <a:stretch/>
        </p:blipFill>
        <p:spPr bwMode="auto">
          <a:xfrm>
            <a:off x="1403648" y="2924944"/>
            <a:ext cx="5909858" cy="17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39752" y="2924944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339752" y="3817843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11116" y="2204864"/>
            <a:ext cx="509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pivot, high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r>
              <a:rPr lang="ko-KR" altLang="en-US" dirty="0" smtClean="0">
                <a:solidFill>
                  <a:srgbClr val="FF0000"/>
                </a:solidFill>
              </a:rPr>
              <a:t>과의 크기 비교 연산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6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8296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5589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2081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9918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63891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5131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2424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916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6753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732240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484575" y="2360851"/>
            <a:ext cx="707373" cy="780117"/>
            <a:chOff x="3032395" y="1838133"/>
            <a:chExt cx="707373" cy="780117"/>
          </a:xfrm>
        </p:grpSpPr>
        <p:sp>
          <p:nvSpPr>
            <p:cNvPr id="20" name="아래쪽 화살표 19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33651" y="2360851"/>
            <a:ext cx="548548" cy="780117"/>
            <a:chOff x="3094142" y="1838133"/>
            <a:chExt cx="548548" cy="780117"/>
          </a:xfrm>
        </p:grpSpPr>
        <p:sp>
          <p:nvSpPr>
            <p:cNvPr id="23" name="아래쪽 화살표 2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666902" y="2318861"/>
            <a:ext cx="646331" cy="780117"/>
            <a:chOff x="3094142" y="1838133"/>
            <a:chExt cx="646331" cy="780117"/>
          </a:xfrm>
        </p:grpSpPr>
        <p:sp>
          <p:nvSpPr>
            <p:cNvPr id="26" name="아래쪽 화살표 2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16484" y="368388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1590" y="36838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692588" y="1556792"/>
            <a:ext cx="242333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4451313" y="1556792"/>
            <a:ext cx="2861920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34992" y="13407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Low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76274" y="12312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high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57739" y="450912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데이터 개수와 같이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번 연산합니다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24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42823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15756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80678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59044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23750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11172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84105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49027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927393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92099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76343" y="2171719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31449" y="217171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1286070" y="1174135"/>
            <a:ext cx="2493842" cy="23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33"/>
          <p:cNvSpPr/>
          <p:nvPr/>
        </p:nvSpPr>
        <p:spPr>
          <a:xfrm>
            <a:off x="4208563" y="1196752"/>
            <a:ext cx="2784983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0347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76406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41328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119694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684400" y="3140968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271822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44755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09677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988043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552749" y="3140968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52151" y="352270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7257" y="352270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381936" y="2708920"/>
            <a:ext cx="957816" cy="23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왼쪽 화살표 47"/>
          <p:cNvSpPr/>
          <p:nvPr/>
        </p:nvSpPr>
        <p:spPr>
          <a:xfrm>
            <a:off x="2419812" y="2731537"/>
            <a:ext cx="120393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4470811" y="2708920"/>
            <a:ext cx="957816" cy="23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왼쪽 화살표 49"/>
          <p:cNvSpPr/>
          <p:nvPr/>
        </p:nvSpPr>
        <p:spPr>
          <a:xfrm>
            <a:off x="5601055" y="2731536"/>
            <a:ext cx="1486810" cy="2047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733085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52320" y="170754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31723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52320" y="525459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00836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025307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603673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168379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632494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300245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924716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503082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067788" y="5211755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539552" y="1293455"/>
            <a:ext cx="576064" cy="413432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08671" y="436510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K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r>
              <a:rPr lang="en-US" altLang="ko-KR" dirty="0" smtClean="0">
                <a:solidFill>
                  <a:srgbClr val="FF0000"/>
                </a:solidFill>
              </a:rPr>
              <a:t>!!!!!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900" y="594928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T(n) = n * k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3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25972" r="50937" b="41667"/>
          <a:stretch/>
        </p:blipFill>
        <p:spPr bwMode="auto">
          <a:xfrm>
            <a:off x="899592" y="1628800"/>
            <a:ext cx="4533900" cy="22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63187" y="2276872"/>
            <a:ext cx="39288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792276" y="4537295"/>
            <a:ext cx="700833" cy="780117"/>
            <a:chOff x="1513089" y="1838133"/>
            <a:chExt cx="700833" cy="780117"/>
          </a:xfrm>
        </p:grpSpPr>
        <p:sp>
          <p:nvSpPr>
            <p:cNvPr id="13" name="아래쪽 화살표 12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744588" y="4321271"/>
            <a:ext cx="1314767" cy="432048"/>
            <a:chOff x="611560" y="1772816"/>
            <a:chExt cx="1368152" cy="43204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557744" y="3564367"/>
            <a:ext cx="1188146" cy="739710"/>
            <a:chOff x="5572161" y="1878540"/>
            <a:chExt cx="1188146" cy="739710"/>
          </a:xfrm>
        </p:grpSpPr>
        <p:sp>
          <p:nvSpPr>
            <p:cNvPr id="23" name="아래쪽 화살표 22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899770" y="5317412"/>
            <a:ext cx="1115381" cy="432048"/>
            <a:chOff x="611560" y="1772816"/>
            <a:chExt cx="1160670" cy="43204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585003" y="5317412"/>
            <a:ext cx="1314767" cy="432048"/>
            <a:chOff x="611560" y="1772816"/>
            <a:chExt cx="1368152" cy="43204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06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Quicksort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6257" y="1484784"/>
                <a:ext cx="1858329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n</a:t>
                </a:r>
                <a:r>
                  <a:rPr lang="en-US" altLang="ko-KR" sz="2400" dirty="0" smtClean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1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57" y="1484784"/>
                <a:ext cx="1858329" cy="613886"/>
              </a:xfrm>
              <a:prstGeom prst="rect">
                <a:avLst/>
              </a:prstGeom>
              <a:blipFill rotWithShape="1">
                <a:blip r:embed="rId2"/>
                <a:stretch>
                  <a:fillRect l="-5246" r="-3934" b="-9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3" y="1530117"/>
                <a:ext cx="19082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𝑘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3" y="1530117"/>
                <a:ext cx="190827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오른쪽 화살표 18"/>
          <p:cNvSpPr/>
          <p:nvPr/>
        </p:nvSpPr>
        <p:spPr>
          <a:xfrm>
            <a:off x="3563888" y="1700808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7143" y="2673687"/>
                <a:ext cx="21696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T(n) = n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43" y="2673687"/>
                <a:ext cx="216963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090" t="-7692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438535" y="3947864"/>
                <a:ext cx="39428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>
                    <a:solidFill>
                      <a:srgbClr val="FF0000"/>
                    </a:solidFill>
                  </a:rPr>
                  <a:t>O(n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4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4800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4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4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ko-KR" sz="48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4800" dirty="0" smtClean="0">
                    <a:solidFill>
                      <a:srgbClr val="FF0000"/>
                    </a:solidFill>
                  </a:rPr>
                  <a:t> </a:t>
                </a:r>
                <a:endParaRPr lang="ko-KR" alt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35" y="3947864"/>
                <a:ext cx="3942874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6955" t="-16912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388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en-US" altLang="ko-KR" dirty="0" smtClean="0"/>
              <a:t>Quicksort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38309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11242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76164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54530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19236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06658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79591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44513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22879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87585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439920" y="3400722"/>
            <a:ext cx="707373" cy="780117"/>
            <a:chOff x="3032395" y="1838133"/>
            <a:chExt cx="707373" cy="780117"/>
          </a:xfrm>
        </p:grpSpPr>
        <p:sp>
          <p:nvSpPr>
            <p:cNvPr id="22" name="아래쪽 화살표 2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88996" y="3400722"/>
            <a:ext cx="548548" cy="780117"/>
            <a:chOff x="3094142" y="1838133"/>
            <a:chExt cx="548548" cy="780117"/>
          </a:xfrm>
        </p:grpSpPr>
        <p:sp>
          <p:nvSpPr>
            <p:cNvPr id="25" name="아래쪽 화살표 24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622247" y="3358732"/>
            <a:ext cx="646331" cy="780117"/>
            <a:chOff x="3094142" y="1838133"/>
            <a:chExt cx="646331" cy="780117"/>
          </a:xfrm>
        </p:grpSpPr>
        <p:sp>
          <p:nvSpPr>
            <p:cNvPr id="28" name="아래쪽 화살표 2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38309" y="2452647"/>
            <a:ext cx="208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r>
              <a:rPr lang="ko-KR" altLang="en-US" dirty="0" smtClean="0"/>
              <a:t>을 맨 왼쪽에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Low</a:t>
            </a:r>
            <a:r>
              <a:rPr lang="ko-KR" altLang="en-US" dirty="0" smtClean="0"/>
              <a:t>는 그 다음에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71829" y="472375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26935" y="472375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8675" y="1268760"/>
            <a:ext cx="367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항상 </a:t>
            </a:r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r>
              <a:rPr lang="ko-KR" altLang="en-US" dirty="0" smtClean="0">
                <a:solidFill>
                  <a:srgbClr val="FF0000"/>
                </a:solidFill>
              </a:rPr>
              <a:t>을 맨 왼쪽에 두면</a:t>
            </a:r>
            <a:r>
              <a:rPr lang="en-US" altLang="ko-KR" dirty="0" smtClean="0">
                <a:solidFill>
                  <a:srgbClr val="FF0000"/>
                </a:solidFill>
              </a:rPr>
              <a:t>……….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44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en-US" altLang="ko-KR" dirty="0" smtClean="0"/>
              <a:t>Quicksort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38309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11242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76164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54530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19236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06658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79591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44513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22879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87585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439920" y="3400722"/>
            <a:ext cx="707373" cy="780117"/>
            <a:chOff x="3032395" y="1838133"/>
            <a:chExt cx="707373" cy="780117"/>
          </a:xfrm>
        </p:grpSpPr>
        <p:sp>
          <p:nvSpPr>
            <p:cNvPr id="22" name="아래쪽 화살표 2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88996" y="3400722"/>
            <a:ext cx="548548" cy="780117"/>
            <a:chOff x="3094142" y="1838133"/>
            <a:chExt cx="548548" cy="780117"/>
          </a:xfrm>
        </p:grpSpPr>
        <p:sp>
          <p:nvSpPr>
            <p:cNvPr id="25" name="아래쪽 화살표 24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94142" y="183813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622247" y="3358732"/>
            <a:ext cx="646331" cy="780117"/>
            <a:chOff x="3094142" y="1838133"/>
            <a:chExt cx="646331" cy="780117"/>
          </a:xfrm>
        </p:grpSpPr>
        <p:sp>
          <p:nvSpPr>
            <p:cNvPr id="28" name="아래쪽 화살표 27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94142" y="1838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high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71829" y="472375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26935" y="472375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5510" y="1700808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이렇게 완벽하게 정렬된 경우 배열이 두 개로 쪼개지지 않으므로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성능이 좋지 않습니다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99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en-US" altLang="ko-KR" dirty="0" smtClean="0"/>
              <a:t>Quicksort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38309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11242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76164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54530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19236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06658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79591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44513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22879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87585" y="4180839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439920" y="3400722"/>
            <a:ext cx="834011" cy="780117"/>
            <a:chOff x="3032395" y="1838133"/>
            <a:chExt cx="834011" cy="780117"/>
          </a:xfrm>
        </p:grpSpPr>
        <p:sp>
          <p:nvSpPr>
            <p:cNvPr id="22" name="아래쪽 화살표 2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71829" y="472375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26935" y="472375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8771" y="1340768"/>
            <a:ext cx="5408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이럴 경우에는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을 결정할 때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맨 왼쪽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가운데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맨 오른쪽 값을 비교</a:t>
            </a:r>
            <a:r>
              <a:rPr lang="ko-KR" altLang="en-US" dirty="0" smtClean="0"/>
              <a:t>해 </a:t>
            </a:r>
            <a:r>
              <a:rPr lang="ko-KR" altLang="en-US" dirty="0" smtClean="0">
                <a:solidFill>
                  <a:srgbClr val="FF0000"/>
                </a:solidFill>
              </a:rPr>
              <a:t>중간 값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en-US" altLang="ko-KR" dirty="0" smtClean="0"/>
              <a:t>Pivot</a:t>
            </a:r>
            <a:r>
              <a:rPr lang="ko-KR" altLang="en-US" dirty="0" smtClean="0"/>
              <a:t>으로 만듭니다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757445" y="3358732"/>
            <a:ext cx="834011" cy="780117"/>
            <a:chOff x="3032395" y="1838133"/>
            <a:chExt cx="834011" cy="780117"/>
          </a:xfrm>
        </p:grpSpPr>
        <p:sp>
          <p:nvSpPr>
            <p:cNvPr id="33" name="아래쪽 화살표 3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500170" y="3358732"/>
            <a:ext cx="834011" cy="780117"/>
            <a:chOff x="3032395" y="1838133"/>
            <a:chExt cx="834011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318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en-US" altLang="ko-KR" dirty="0" smtClean="0"/>
              <a:t>Quicksort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10470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83403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48325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26691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91397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78819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51752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16674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95040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59746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212081" y="1496755"/>
            <a:ext cx="834011" cy="780117"/>
            <a:chOff x="3032395" y="1838133"/>
            <a:chExt cx="834011" cy="780117"/>
          </a:xfrm>
        </p:grpSpPr>
        <p:sp>
          <p:nvSpPr>
            <p:cNvPr id="22" name="아래쪽 화살표 2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43990" y="281979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9096" y="281979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529606" y="1454765"/>
            <a:ext cx="834011" cy="780117"/>
            <a:chOff x="3032395" y="1838133"/>
            <a:chExt cx="834011" cy="780117"/>
          </a:xfrm>
        </p:grpSpPr>
        <p:sp>
          <p:nvSpPr>
            <p:cNvPr id="33" name="아래쪽 화살표 3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72331" y="1454765"/>
            <a:ext cx="834011" cy="780117"/>
            <a:chOff x="3032395" y="1838133"/>
            <a:chExt cx="834011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0" t="22917" r="47514" b="73402"/>
          <a:stretch/>
        </p:blipFill>
        <p:spPr bwMode="auto">
          <a:xfrm>
            <a:off x="2399866" y="494676"/>
            <a:ext cx="5076003" cy="43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왼쪽 중괄호 1"/>
          <p:cNvSpPr/>
          <p:nvPr/>
        </p:nvSpPr>
        <p:spPr>
          <a:xfrm>
            <a:off x="1629086" y="3429000"/>
            <a:ext cx="417006" cy="43204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중괄호 3"/>
          <p:cNvSpPr/>
          <p:nvPr/>
        </p:nvSpPr>
        <p:spPr>
          <a:xfrm>
            <a:off x="6459746" y="3429000"/>
            <a:ext cx="252028" cy="43204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25545" y="3399381"/>
            <a:ext cx="1053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pivot1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2232" y="3399383"/>
            <a:ext cx="1053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pivot2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0721" y="3399382"/>
            <a:ext cx="1053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pivot3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154" y="4221088"/>
            <a:ext cx="612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 </a:t>
            </a:r>
            <a:r>
              <a:rPr lang="ko-KR" altLang="en-US" dirty="0" smtClean="0"/>
              <a:t>인덱스에서의 값을 정렬하기 위해 버블 정렬을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533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en-US" altLang="ko-KR" dirty="0" smtClean="0"/>
              <a:t>Quicksort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10470" y="186608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83403" y="186608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48325" y="186608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26691" y="186608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91397" y="186608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78819" y="186608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51752" y="186608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16674" y="186608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95040" y="186608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59746" y="186608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212081" y="1085970"/>
            <a:ext cx="834011" cy="780117"/>
            <a:chOff x="3032395" y="1838133"/>
            <a:chExt cx="834011" cy="780117"/>
          </a:xfrm>
        </p:grpSpPr>
        <p:sp>
          <p:nvSpPr>
            <p:cNvPr id="22" name="아래쪽 화살표 2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43990" y="2409006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9096" y="240900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529606" y="1043980"/>
            <a:ext cx="834011" cy="780117"/>
            <a:chOff x="3032395" y="1838133"/>
            <a:chExt cx="834011" cy="780117"/>
          </a:xfrm>
        </p:grpSpPr>
        <p:sp>
          <p:nvSpPr>
            <p:cNvPr id="33" name="아래쪽 화살표 3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72331" y="1043980"/>
            <a:ext cx="834011" cy="780117"/>
            <a:chOff x="3032395" y="1838133"/>
            <a:chExt cx="834011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0" t="22917" r="47514" b="73402"/>
          <a:stretch/>
        </p:blipFill>
        <p:spPr bwMode="auto">
          <a:xfrm>
            <a:off x="2399866" y="494676"/>
            <a:ext cx="5076003" cy="43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22361" r="47016" b="25278"/>
          <a:stretch/>
        </p:blipFill>
        <p:spPr bwMode="auto">
          <a:xfrm>
            <a:off x="1634382" y="2778338"/>
            <a:ext cx="5345322" cy="359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97567" y="4149080"/>
            <a:ext cx="3826561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30669" y="47872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버블정렬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97567" y="5877272"/>
            <a:ext cx="19132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82361" y="5836622"/>
            <a:ext cx="443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가운데 값인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인덱스 </a:t>
            </a:r>
            <a:r>
              <a:rPr lang="en-US" altLang="ko-KR" dirty="0" smtClean="0"/>
              <a:t>mid</a:t>
            </a:r>
            <a:r>
              <a:rPr lang="ko-KR" altLang="en-US" dirty="0" smtClean="0"/>
              <a:t>를 반환할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079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en-US" altLang="ko-KR" dirty="0" smtClean="0"/>
              <a:t>Quicksort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10470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83403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48325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26691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91397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78819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51752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16674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95040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59746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212081" y="1496755"/>
            <a:ext cx="834011" cy="780117"/>
            <a:chOff x="3032395" y="1838133"/>
            <a:chExt cx="834011" cy="780117"/>
          </a:xfrm>
        </p:grpSpPr>
        <p:sp>
          <p:nvSpPr>
            <p:cNvPr id="22" name="아래쪽 화살표 2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43990" y="281979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9096" y="281979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529606" y="1454765"/>
            <a:ext cx="834011" cy="780117"/>
            <a:chOff x="3032395" y="1838133"/>
            <a:chExt cx="834011" cy="780117"/>
          </a:xfrm>
        </p:grpSpPr>
        <p:sp>
          <p:nvSpPr>
            <p:cNvPr id="33" name="아래쪽 화살표 3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72331" y="1454765"/>
            <a:ext cx="834011" cy="780117"/>
            <a:chOff x="3032395" y="1838133"/>
            <a:chExt cx="834011" cy="780117"/>
          </a:xfrm>
        </p:grpSpPr>
        <p:sp>
          <p:nvSpPr>
            <p:cNvPr id="36" name="아래쪽 화살표 3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2395" y="183813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78719" y="1276264"/>
            <a:ext cx="1152128" cy="1792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04701" y="3739143"/>
            <a:ext cx="608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그럼 중간 값 </a:t>
            </a:r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r>
              <a:rPr lang="ko-KR" altLang="en-US" dirty="0" smtClean="0">
                <a:solidFill>
                  <a:srgbClr val="FF0000"/>
                </a:solidFill>
              </a:rPr>
              <a:t>을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구했으니 코드를 다시 짜야 하나요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27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en-US" altLang="ko-KR" dirty="0" smtClean="0"/>
              <a:t>Quicksort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10470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83403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48325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26691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91397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78819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51752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16674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95040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59746" y="227687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43990" y="281979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9096" y="281979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529606" y="1454765"/>
            <a:ext cx="707373" cy="780117"/>
            <a:chOff x="3032395" y="1838133"/>
            <a:chExt cx="707373" cy="780117"/>
          </a:xfrm>
        </p:grpSpPr>
        <p:sp>
          <p:nvSpPr>
            <p:cNvPr id="33" name="아래쪽 화살표 3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78719" y="1276264"/>
            <a:ext cx="1152128" cy="1792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40141" y="543163"/>
            <a:ext cx="384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r>
              <a:rPr lang="ko-KR" altLang="en-US" dirty="0" smtClean="0">
                <a:solidFill>
                  <a:srgbClr val="FF0000"/>
                </a:solidFill>
              </a:rPr>
              <a:t>을 맨 왼쪽으로 옮기면 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10470" y="479715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83403" y="479715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48325" y="479715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26691" y="479715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591397" y="479715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78819" y="479715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751752" y="479715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316674" y="479715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895040" y="479715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459746" y="4797152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43990" y="534007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99096" y="534007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217091" y="3989447"/>
            <a:ext cx="707373" cy="780117"/>
            <a:chOff x="3032395" y="1838133"/>
            <a:chExt cx="707373" cy="780117"/>
          </a:xfrm>
        </p:grpSpPr>
        <p:sp>
          <p:nvSpPr>
            <p:cNvPr id="47" name="아래쪽 화살표 46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32395" y="1838133"/>
              <a:ext cx="7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pivot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999725" y="3989447"/>
            <a:ext cx="1152128" cy="1792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8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en-US" altLang="ko-KR" dirty="0" smtClean="0"/>
              <a:t>Quicksort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6" t="18611" r="43476" b="33889"/>
          <a:stretch/>
        </p:blipFill>
        <p:spPr bwMode="auto">
          <a:xfrm>
            <a:off x="539553" y="1383893"/>
            <a:ext cx="6552728" cy="36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6056" y="2706146"/>
            <a:ext cx="338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Getpivot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  <a:r>
              <a:rPr lang="ko-KR" altLang="en-US" sz="1400" dirty="0" smtClean="0">
                <a:solidFill>
                  <a:srgbClr val="FF0000"/>
                </a:solidFill>
              </a:rPr>
              <a:t>함수로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가운데값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pivot</a:t>
            </a:r>
            <a:r>
              <a:rPr lang="ko-KR" altLang="en-US" sz="1400" dirty="0" smtClean="0">
                <a:solidFill>
                  <a:srgbClr val="FF0000"/>
                </a:solidFill>
              </a:rPr>
              <a:t>을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얻고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16016" y="3068379"/>
            <a:ext cx="304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Pivot</a:t>
            </a:r>
            <a:r>
              <a:rPr lang="ko-KR" altLang="en-US" sz="1400" dirty="0" smtClean="0">
                <a:solidFill>
                  <a:srgbClr val="FF0000"/>
                </a:solidFill>
              </a:rPr>
              <a:t>을 맨 앞쪽으로 옮긴다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바꾼다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5332" y="3933056"/>
            <a:ext cx="343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위처럼 두 줄만 넣어주면</a:t>
            </a:r>
            <a:endParaRPr lang="en-US" altLang="ko-KR" dirty="0" smtClean="0"/>
          </a:p>
          <a:p>
            <a:r>
              <a:rPr lang="ko-KR" altLang="en-US" dirty="0" smtClean="0"/>
              <a:t>평균적으로 성능이 좋아진다고 </a:t>
            </a:r>
            <a:endParaRPr lang="en-US" altLang="ko-KR" dirty="0" smtClean="0"/>
          </a:p>
          <a:p>
            <a:r>
              <a:rPr lang="ko-KR" altLang="en-US" dirty="0" smtClean="0"/>
              <a:t>합니다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3" y="5301208"/>
            <a:ext cx="8105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Quicksort</a:t>
            </a:r>
            <a:r>
              <a:rPr lang="ko-KR" altLang="en-US" dirty="0" smtClean="0"/>
              <a:t>는 정렬 알고리즘 중 성능이 꽤 좋다고 알려져 있고</a:t>
            </a:r>
            <a:endParaRPr lang="en-US" altLang="ko-KR" dirty="0" smtClean="0"/>
          </a:p>
          <a:p>
            <a:r>
              <a:rPr lang="en-US" altLang="ko-KR" dirty="0" smtClean="0"/>
              <a:t>Worst case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빅오를</a:t>
            </a:r>
            <a:r>
              <a:rPr lang="ko-KR" altLang="en-US" dirty="0" smtClean="0"/>
              <a:t> 따지는 다른 경우와 다르게 </a:t>
            </a:r>
            <a:r>
              <a:rPr lang="en-US" altLang="ko-KR" dirty="0" smtClean="0"/>
              <a:t>average case</a:t>
            </a:r>
            <a:r>
              <a:rPr lang="ko-KR" altLang="en-US" dirty="0" smtClean="0"/>
              <a:t>로 계산합니다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51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145353" y="4304077"/>
            <a:ext cx="700833" cy="780117"/>
            <a:chOff x="1513089" y="1838133"/>
            <a:chExt cx="700833" cy="780117"/>
          </a:xfrm>
        </p:grpSpPr>
        <p:sp>
          <p:nvSpPr>
            <p:cNvPr id="4" name="아래쪽 화살표 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23313" y="5084194"/>
            <a:ext cx="1314767" cy="432048"/>
            <a:chOff x="611560" y="1772816"/>
            <a:chExt cx="1368152" cy="4320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2436469" y="4327290"/>
            <a:ext cx="1188146" cy="739710"/>
            <a:chOff x="5572161" y="1878540"/>
            <a:chExt cx="1188146" cy="739710"/>
          </a:xfrm>
        </p:grpSpPr>
        <p:sp>
          <p:nvSpPr>
            <p:cNvPr id="11" name="아래쪽 화살표 10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52847" y="5084194"/>
            <a:ext cx="1115381" cy="432048"/>
            <a:chOff x="611560" y="1772816"/>
            <a:chExt cx="1160670" cy="43204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38080" y="5084194"/>
            <a:ext cx="1314767" cy="432048"/>
            <a:chOff x="611560" y="1772816"/>
            <a:chExt cx="1368152" cy="43204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25972" r="50937" b="41667"/>
          <a:stretch/>
        </p:blipFill>
        <p:spPr bwMode="auto">
          <a:xfrm>
            <a:off x="899592" y="1628800"/>
            <a:ext cx="4533900" cy="22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337213" y="2924944"/>
            <a:ext cx="29467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7247" y="4245870"/>
            <a:ext cx="700833" cy="780117"/>
            <a:chOff x="1513089" y="1838133"/>
            <a:chExt cx="700833" cy="780117"/>
          </a:xfrm>
        </p:grpSpPr>
        <p:sp>
          <p:nvSpPr>
            <p:cNvPr id="4" name="아래쪽 화살표 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23313" y="5084194"/>
            <a:ext cx="1314767" cy="432048"/>
            <a:chOff x="611560" y="1772816"/>
            <a:chExt cx="1368152" cy="4320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2177477" y="4276158"/>
            <a:ext cx="1188146" cy="739710"/>
            <a:chOff x="5572161" y="1878540"/>
            <a:chExt cx="1188146" cy="739710"/>
          </a:xfrm>
        </p:grpSpPr>
        <p:sp>
          <p:nvSpPr>
            <p:cNvPr id="11" name="아래쪽 화살표 10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52847" y="5084194"/>
            <a:ext cx="1115381" cy="432048"/>
            <a:chOff x="611560" y="1772816"/>
            <a:chExt cx="1160670" cy="43204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38080" y="5084194"/>
            <a:ext cx="1314767" cy="432048"/>
            <a:chOff x="611560" y="1772816"/>
            <a:chExt cx="1368152" cy="43204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25972" r="50937" b="41667"/>
          <a:stretch/>
        </p:blipFill>
        <p:spPr bwMode="auto">
          <a:xfrm>
            <a:off x="899592" y="1628800"/>
            <a:ext cx="4533900" cy="22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337900" y="3212976"/>
            <a:ext cx="218859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9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22639" r="65235" b="32704"/>
          <a:stretch/>
        </p:blipFill>
        <p:spPr bwMode="auto">
          <a:xfrm>
            <a:off x="707415" y="1052735"/>
            <a:ext cx="3963375" cy="375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833656" y="3865373"/>
            <a:ext cx="700833" cy="780117"/>
            <a:chOff x="1513089" y="1838133"/>
            <a:chExt cx="700833" cy="780117"/>
          </a:xfrm>
        </p:grpSpPr>
        <p:sp>
          <p:nvSpPr>
            <p:cNvPr id="4" name="아래쪽 화살표 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219722" y="4703697"/>
            <a:ext cx="1314767" cy="432048"/>
            <a:chOff x="611560" y="1772816"/>
            <a:chExt cx="1368152" cy="4320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3773886" y="3895661"/>
            <a:ext cx="1080745" cy="739710"/>
            <a:chOff x="5572161" y="1878540"/>
            <a:chExt cx="1080745" cy="739710"/>
          </a:xfrm>
        </p:grpSpPr>
        <p:sp>
          <p:nvSpPr>
            <p:cNvPr id="11" name="아래쪽 화살표 10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49256" y="4703697"/>
            <a:ext cx="1115381" cy="432048"/>
            <a:chOff x="611560" y="1772816"/>
            <a:chExt cx="1160670" cy="43204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34489" y="4703697"/>
            <a:ext cx="1314767" cy="432048"/>
            <a:chOff x="611560" y="1772816"/>
            <a:chExt cx="1368152" cy="43204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115616" y="3197560"/>
            <a:ext cx="2520280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238003" y="2765512"/>
            <a:ext cx="1115381" cy="432048"/>
            <a:chOff x="611560" y="1772816"/>
            <a:chExt cx="1160670" cy="43204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</a:p>
          </p:txBody>
        </p:sp>
      </p:grpSp>
      <p:sp>
        <p:nvSpPr>
          <p:cNvPr id="27" name="위쪽 화살표 26"/>
          <p:cNvSpPr/>
          <p:nvPr/>
        </p:nvSpPr>
        <p:spPr>
          <a:xfrm>
            <a:off x="4714260" y="3407093"/>
            <a:ext cx="162866" cy="119584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877126" y="34097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복</a:t>
            </a:r>
            <a:r>
              <a:rPr lang="ko-KR" altLang="en-US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00944" y="2396180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retData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4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22639" r="65235" b="32704"/>
          <a:stretch/>
        </p:blipFill>
        <p:spPr bwMode="auto">
          <a:xfrm>
            <a:off x="707415" y="1052735"/>
            <a:ext cx="3963375" cy="375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680389" y="3865373"/>
            <a:ext cx="700833" cy="780117"/>
            <a:chOff x="1513089" y="1838133"/>
            <a:chExt cx="700833" cy="780117"/>
          </a:xfrm>
        </p:grpSpPr>
        <p:sp>
          <p:nvSpPr>
            <p:cNvPr id="4" name="아래쪽 화살표 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219722" y="4703697"/>
            <a:ext cx="1314767" cy="432048"/>
            <a:chOff x="611560" y="1772816"/>
            <a:chExt cx="1368152" cy="4320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4059939" y="3905780"/>
            <a:ext cx="1080745" cy="739710"/>
            <a:chOff x="5572161" y="1878540"/>
            <a:chExt cx="1080745" cy="739710"/>
          </a:xfrm>
        </p:grpSpPr>
        <p:sp>
          <p:nvSpPr>
            <p:cNvPr id="11" name="아래쪽 화살표 10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161" y="1878540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49256" y="4703697"/>
            <a:ext cx="1115381" cy="432048"/>
            <a:chOff x="611560" y="1772816"/>
            <a:chExt cx="1160670" cy="43204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null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34489" y="4703697"/>
            <a:ext cx="1314767" cy="432048"/>
            <a:chOff x="611560" y="1772816"/>
            <a:chExt cx="1368152" cy="43204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098913" y="3989648"/>
            <a:ext cx="2070919" cy="23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1455</Words>
  <Application>Microsoft Office PowerPoint</Application>
  <PresentationFormat>화면 슬라이드 쇼(4:3)</PresentationFormat>
  <Paragraphs>765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Data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user</dc:creator>
  <cp:lastModifiedBy>user</cp:lastModifiedBy>
  <cp:revision>132</cp:revision>
  <dcterms:created xsi:type="dcterms:W3CDTF">2016-11-23T03:53:26Z</dcterms:created>
  <dcterms:modified xsi:type="dcterms:W3CDTF">2016-11-23T11:11:08Z</dcterms:modified>
</cp:coreProperties>
</file>