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8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2" r:id="rId47"/>
    <p:sldId id="301" r:id="rId48"/>
    <p:sldId id="303" r:id="rId49"/>
    <p:sldId id="304" r:id="rId50"/>
    <p:sldId id="305" r:id="rId5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26C-787F-4E76-BDB5-08AF9FA00207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90EC-1592-4B60-A908-57DCA3126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93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26C-787F-4E76-BDB5-08AF9FA00207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90EC-1592-4B60-A908-57DCA3126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06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26C-787F-4E76-BDB5-08AF9FA00207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90EC-1592-4B60-A908-57DCA3126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8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26C-787F-4E76-BDB5-08AF9FA00207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90EC-1592-4B60-A908-57DCA3126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42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26C-787F-4E76-BDB5-08AF9FA00207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90EC-1592-4B60-A908-57DCA3126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11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26C-787F-4E76-BDB5-08AF9FA00207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90EC-1592-4B60-A908-57DCA3126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22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26C-787F-4E76-BDB5-08AF9FA00207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90EC-1592-4B60-A908-57DCA3126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09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26C-787F-4E76-BDB5-08AF9FA00207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90EC-1592-4B60-A908-57DCA3126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55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26C-787F-4E76-BDB5-08AF9FA00207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90EC-1592-4B60-A908-57DCA3126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71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26C-787F-4E76-BDB5-08AF9FA00207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90EC-1592-4B60-A908-57DCA3126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24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26C-787F-4E76-BDB5-08AF9FA00207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90EC-1592-4B60-A908-57DCA3126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13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926C-787F-4E76-BDB5-08AF9FA00207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490EC-1592-4B60-A908-57DCA3126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86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Data structure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Stack, queue, sorting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738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7" t="22639" r="65235" b="32704"/>
          <a:stretch/>
        </p:blipFill>
        <p:spPr bwMode="auto">
          <a:xfrm>
            <a:off x="707415" y="1052735"/>
            <a:ext cx="3963375" cy="3757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2736" y="47667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5680389" y="3865373"/>
            <a:ext cx="700833" cy="780117"/>
            <a:chOff x="1513089" y="1838133"/>
            <a:chExt cx="700833" cy="780117"/>
          </a:xfrm>
        </p:grpSpPr>
        <p:sp>
          <p:nvSpPr>
            <p:cNvPr id="4" name="아래쪽 화살표 3"/>
            <p:cNvSpPr/>
            <p:nvPr/>
          </p:nvSpPr>
          <p:spPr>
            <a:xfrm>
              <a:off x="1721102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13089" y="1838133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head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365622" y="3160598"/>
            <a:ext cx="1314767" cy="432048"/>
            <a:chOff x="611560" y="1772816"/>
            <a:chExt cx="1368152" cy="432048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4269880" y="2420888"/>
            <a:ext cx="1080745" cy="739710"/>
            <a:chOff x="5572161" y="1878540"/>
            <a:chExt cx="1080745" cy="739710"/>
          </a:xfrm>
        </p:grpSpPr>
        <p:sp>
          <p:nvSpPr>
            <p:cNvPr id="11" name="아래쪽 화살표 10"/>
            <p:cNvSpPr/>
            <p:nvPr/>
          </p:nvSpPr>
          <p:spPr>
            <a:xfrm>
              <a:off x="6021105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72161" y="1878540"/>
              <a:ext cx="1080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rgbClr val="FF0000"/>
                  </a:solidFill>
                </a:rPr>
                <a:t>delNode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849256" y="4703697"/>
            <a:ext cx="1115381" cy="432048"/>
            <a:chOff x="611560" y="1772816"/>
            <a:chExt cx="1160670" cy="432048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null</a:t>
              </a:r>
              <a:endParaRPr lang="ko-KR" altLang="en-US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534489" y="4703697"/>
            <a:ext cx="1314767" cy="432048"/>
            <a:chOff x="611560" y="1772816"/>
            <a:chExt cx="1368152" cy="432048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직사각형 20"/>
          <p:cNvSpPr/>
          <p:nvPr/>
        </p:nvSpPr>
        <p:spPr>
          <a:xfrm>
            <a:off x="1098913" y="4230851"/>
            <a:ext cx="1744895" cy="231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817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3" t="25695" r="63360" b="35411"/>
          <a:stretch/>
        </p:blipFill>
        <p:spPr bwMode="auto">
          <a:xfrm>
            <a:off x="627906" y="1466644"/>
            <a:ext cx="3741444" cy="2962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2736" y="47667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022501" y="3584638"/>
            <a:ext cx="2623892" cy="231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4675029" y="4434564"/>
            <a:ext cx="700833" cy="780117"/>
            <a:chOff x="1513089" y="1838133"/>
            <a:chExt cx="700833" cy="780117"/>
          </a:xfrm>
        </p:grpSpPr>
        <p:sp>
          <p:nvSpPr>
            <p:cNvPr id="24" name="아래쪽 화살표 23"/>
            <p:cNvSpPr/>
            <p:nvPr/>
          </p:nvSpPr>
          <p:spPr>
            <a:xfrm>
              <a:off x="1721102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3089" y="1838133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head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061095" y="5272888"/>
            <a:ext cx="1314767" cy="432048"/>
            <a:chOff x="611560" y="1772816"/>
            <a:chExt cx="1368152" cy="432048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6690629" y="5272888"/>
            <a:ext cx="1115381" cy="432048"/>
            <a:chOff x="611560" y="1772816"/>
            <a:chExt cx="1160670" cy="43204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null</a:t>
              </a:r>
              <a:endParaRPr lang="ko-KR" altLang="en-US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375862" y="5272888"/>
            <a:ext cx="1314767" cy="432048"/>
            <a:chOff x="611560" y="1772816"/>
            <a:chExt cx="1368152" cy="43204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cxnSp>
          <p:nvCxnSpPr>
            <p:cNvPr id="39" name="직선 화살표 연결선 38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4079376" y="3334703"/>
            <a:ext cx="1115381" cy="432048"/>
            <a:chOff x="611560" y="1772816"/>
            <a:chExt cx="1160670" cy="432048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</a:p>
          </p:txBody>
        </p:sp>
      </p:grpSp>
      <p:sp>
        <p:nvSpPr>
          <p:cNvPr id="43" name="위쪽 화살표 42"/>
          <p:cNvSpPr/>
          <p:nvPr/>
        </p:nvSpPr>
        <p:spPr>
          <a:xfrm>
            <a:off x="4555633" y="3976284"/>
            <a:ext cx="162866" cy="119584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4718499" y="39789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복</a:t>
            </a:r>
            <a:r>
              <a:rPr lang="ko-KR" altLang="en-US" dirty="0">
                <a:solidFill>
                  <a:srgbClr val="FF0000"/>
                </a:solidFill>
              </a:rPr>
              <a:t>사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242317" y="2965371"/>
            <a:ext cx="952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retData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19872" y="1662285"/>
            <a:ext cx="478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Peek()</a:t>
            </a:r>
            <a:r>
              <a:rPr lang="ko-KR" altLang="en-US" dirty="0" smtClean="0"/>
              <a:t>는 </a:t>
            </a:r>
            <a:r>
              <a:rPr lang="en-US" altLang="ko-KR" dirty="0" smtClean="0">
                <a:solidFill>
                  <a:srgbClr val="FF0000"/>
                </a:solidFill>
              </a:rPr>
              <a:t>head</a:t>
            </a:r>
            <a:r>
              <a:rPr lang="ko-KR" altLang="en-US" dirty="0" smtClean="0"/>
              <a:t>에 있는 데이터를 반환만 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1902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2736" y="47667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queue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717628" y="2690258"/>
            <a:ext cx="1314767" cy="432048"/>
            <a:chOff x="611560" y="1772816"/>
            <a:chExt cx="1368152" cy="432048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3072415" y="2690258"/>
            <a:ext cx="1314767" cy="432048"/>
            <a:chOff x="611560" y="1772816"/>
            <a:chExt cx="1368152" cy="432048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4440567" y="2690258"/>
            <a:ext cx="1314767" cy="432048"/>
            <a:chOff x="611560" y="1772816"/>
            <a:chExt cx="1368152" cy="43204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22" name="직선 화살표 연결선 21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5755334" y="2690258"/>
            <a:ext cx="1115381" cy="432048"/>
            <a:chOff x="611560" y="1772816"/>
            <a:chExt cx="1160670" cy="432048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null</a:t>
              </a:r>
              <a:endParaRPr lang="ko-KR" altLang="en-US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832447" y="1838133"/>
            <a:ext cx="700833" cy="780117"/>
            <a:chOff x="3032395" y="1838133"/>
            <a:chExt cx="700833" cy="780117"/>
          </a:xfrm>
        </p:grpSpPr>
        <p:sp>
          <p:nvSpPr>
            <p:cNvPr id="36" name="아래쪽 화살표 35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32395" y="1838133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head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59269" y="1677478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맨 앞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608399" y="36051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멤버변</a:t>
            </a:r>
            <a:r>
              <a:rPr lang="ko-KR" altLang="en-US"/>
              <a:t>수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116010" y="82742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큐</a:t>
            </a:r>
            <a:r>
              <a:rPr lang="ko-KR" altLang="en-US" dirty="0" err="1" smtClean="0">
                <a:solidFill>
                  <a:srgbClr val="FF0000"/>
                </a:solidFill>
              </a:rPr>
              <a:t>은</a:t>
            </a:r>
            <a:r>
              <a:rPr lang="ko-KR" altLang="en-US" dirty="0" smtClean="0">
                <a:solidFill>
                  <a:srgbClr val="FF0000"/>
                </a:solidFill>
              </a:rPr>
              <a:t> 선입선출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31822" y="1309363"/>
            <a:ext cx="4190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즉 먼저 들어온 데이터가 먼저 나간다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721703" y="4797152"/>
            <a:ext cx="45913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큐도 역시 탐색이 따로 필요 없습니다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데이터는 들어오면서 </a:t>
            </a:r>
            <a:r>
              <a:rPr lang="en-US" altLang="ko-KR" dirty="0" smtClean="0"/>
              <a:t>tail</a:t>
            </a:r>
            <a:r>
              <a:rPr lang="ko-KR" altLang="en-US" dirty="0" smtClean="0"/>
              <a:t>에</a:t>
            </a:r>
            <a:r>
              <a:rPr lang="en-US" altLang="ko-KR" dirty="0" smtClean="0"/>
              <a:t>,</a:t>
            </a:r>
            <a:endParaRPr lang="en-US" altLang="ko-KR" dirty="0"/>
          </a:p>
          <a:p>
            <a:r>
              <a:rPr lang="en-US" altLang="ko-KR" dirty="0" smtClean="0"/>
              <a:t>Head</a:t>
            </a:r>
            <a:r>
              <a:rPr lang="ko-KR" altLang="en-US" dirty="0" smtClean="0"/>
              <a:t>가 가리키는 게 다음 번 반환 데이터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4491207" y="1838133"/>
            <a:ext cx="509383" cy="780117"/>
            <a:chOff x="3032395" y="1838133"/>
            <a:chExt cx="509383" cy="780117"/>
          </a:xfrm>
        </p:grpSpPr>
        <p:sp>
          <p:nvSpPr>
            <p:cNvPr id="28" name="아래쪽 화살표 27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32395" y="1838133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tail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518029" y="1677478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맨 </a:t>
            </a:r>
            <a:r>
              <a:rPr lang="ko-KR" altLang="en-US" sz="1400" dirty="0"/>
              <a:t>뒤</a:t>
            </a:r>
            <a:endParaRPr lang="ko-KR" alt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8" t="40278" r="71678" b="50000"/>
          <a:stretch/>
        </p:blipFill>
        <p:spPr bwMode="auto">
          <a:xfrm>
            <a:off x="1807956" y="3974517"/>
            <a:ext cx="1735377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3938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4" t="38461" r="50078" b="38084"/>
          <a:stretch/>
        </p:blipFill>
        <p:spPr bwMode="auto">
          <a:xfrm>
            <a:off x="1331876" y="2137410"/>
            <a:ext cx="5406936" cy="2108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2736" y="47667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queue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3181" y="11967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멤버함수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314229" y="2544845"/>
            <a:ext cx="2626179" cy="36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67234" y="2556527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스택이</a:t>
            </a:r>
            <a:r>
              <a:rPr lang="ko-KR" altLang="en-US" dirty="0" smtClean="0">
                <a:solidFill>
                  <a:srgbClr val="FF0000"/>
                </a:solidFill>
              </a:rPr>
              <a:t> 비었는가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31876" y="2964922"/>
            <a:ext cx="3181202" cy="36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44008" y="2964922"/>
            <a:ext cx="216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Data</a:t>
            </a:r>
            <a:r>
              <a:rPr lang="ko-KR" altLang="en-US" dirty="0" smtClean="0">
                <a:solidFill>
                  <a:srgbClr val="FF0000"/>
                </a:solidFill>
              </a:rPr>
              <a:t>의 삽입</a:t>
            </a:r>
            <a:r>
              <a:rPr lang="en-US" altLang="ko-KR" dirty="0" smtClean="0">
                <a:solidFill>
                  <a:srgbClr val="FF0000"/>
                </a:solidFill>
              </a:rPr>
              <a:t>(insert)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32891" y="3380208"/>
            <a:ext cx="2160802" cy="36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93693" y="3389539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Data</a:t>
            </a:r>
            <a:r>
              <a:rPr lang="ko-KR" altLang="en-US" dirty="0" smtClean="0">
                <a:solidFill>
                  <a:srgbClr val="FF0000"/>
                </a:solidFill>
              </a:rPr>
              <a:t>의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탐색 및 삭제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32891" y="3784075"/>
            <a:ext cx="1552722" cy="36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068452" y="3784075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Data</a:t>
            </a:r>
            <a:r>
              <a:rPr lang="ko-KR" altLang="en-US" dirty="0" smtClean="0">
                <a:solidFill>
                  <a:srgbClr val="FF0000"/>
                </a:solidFill>
              </a:rPr>
              <a:t>의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탐색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059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2736" y="47667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queue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4" t="23889" r="61094" b="43194"/>
          <a:stretch/>
        </p:blipFill>
        <p:spPr bwMode="auto">
          <a:xfrm>
            <a:off x="998577" y="1772816"/>
            <a:ext cx="3343276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" name="그룹 32"/>
          <p:cNvGrpSpPr/>
          <p:nvPr/>
        </p:nvGrpSpPr>
        <p:grpSpPr>
          <a:xfrm>
            <a:off x="5292080" y="3468557"/>
            <a:ext cx="700833" cy="780117"/>
            <a:chOff x="3032395" y="1838133"/>
            <a:chExt cx="700833" cy="780117"/>
          </a:xfrm>
        </p:grpSpPr>
        <p:sp>
          <p:nvSpPr>
            <p:cNvPr id="34" name="아래쪽 화살표 33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32395" y="1838133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head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5084807" y="4263077"/>
            <a:ext cx="1115381" cy="432048"/>
            <a:chOff x="611560" y="1772816"/>
            <a:chExt cx="1160670" cy="432048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null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08575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2736" y="47667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queue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5" t="21250" r="67031" b="33889"/>
          <a:stretch/>
        </p:blipFill>
        <p:spPr bwMode="auto">
          <a:xfrm>
            <a:off x="688207" y="1052736"/>
            <a:ext cx="3523753" cy="3579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2792276" y="4537295"/>
            <a:ext cx="700833" cy="780117"/>
            <a:chOff x="1513089" y="1838133"/>
            <a:chExt cx="700833" cy="780117"/>
          </a:xfrm>
        </p:grpSpPr>
        <p:sp>
          <p:nvSpPr>
            <p:cNvPr id="13" name="아래쪽 화살표 12"/>
            <p:cNvSpPr/>
            <p:nvPr/>
          </p:nvSpPr>
          <p:spPr>
            <a:xfrm>
              <a:off x="1721102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13089" y="1838133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head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744588" y="4321271"/>
            <a:ext cx="1314767" cy="432048"/>
            <a:chOff x="611560" y="1772816"/>
            <a:chExt cx="1368152" cy="432048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5557744" y="3564367"/>
            <a:ext cx="1188146" cy="739710"/>
            <a:chOff x="5572161" y="1878540"/>
            <a:chExt cx="1188146" cy="739710"/>
          </a:xfrm>
        </p:grpSpPr>
        <p:sp>
          <p:nvSpPr>
            <p:cNvPr id="20" name="아래쪽 화살표 19"/>
            <p:cNvSpPr/>
            <p:nvPr/>
          </p:nvSpPr>
          <p:spPr>
            <a:xfrm>
              <a:off x="6021105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72161" y="1878540"/>
              <a:ext cx="1188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rgbClr val="FF0000"/>
                  </a:solidFill>
                </a:rPr>
                <a:t>newNode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000289" y="5336456"/>
            <a:ext cx="1643719" cy="432048"/>
            <a:chOff x="611560" y="1772816"/>
            <a:chExt cx="1160670" cy="432048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null</a:t>
              </a:r>
              <a:endParaRPr lang="ko-KR" altLang="en-US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932220" y="4509319"/>
            <a:ext cx="497252" cy="808093"/>
            <a:chOff x="1623161" y="1810157"/>
            <a:chExt cx="497252" cy="808093"/>
          </a:xfrm>
        </p:grpSpPr>
        <p:sp>
          <p:nvSpPr>
            <p:cNvPr id="31" name="아래쪽 화살표 30"/>
            <p:cNvSpPr/>
            <p:nvPr/>
          </p:nvSpPr>
          <p:spPr>
            <a:xfrm>
              <a:off x="1721102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23161" y="1810157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tail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080055" y="1556792"/>
            <a:ext cx="3131905" cy="231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05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2736" y="47667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queue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5" t="21250" r="67031" b="33889"/>
          <a:stretch/>
        </p:blipFill>
        <p:spPr bwMode="auto">
          <a:xfrm>
            <a:off x="688207" y="1052736"/>
            <a:ext cx="3523753" cy="3579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2792276" y="4537295"/>
            <a:ext cx="700833" cy="780117"/>
            <a:chOff x="1513089" y="1838133"/>
            <a:chExt cx="700833" cy="780117"/>
          </a:xfrm>
        </p:grpSpPr>
        <p:sp>
          <p:nvSpPr>
            <p:cNvPr id="13" name="아래쪽 화살표 12"/>
            <p:cNvSpPr/>
            <p:nvPr/>
          </p:nvSpPr>
          <p:spPr>
            <a:xfrm>
              <a:off x="1721102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13089" y="1838133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head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016764" y="5317412"/>
            <a:ext cx="1314767" cy="432048"/>
            <a:chOff x="611560" y="1772816"/>
            <a:chExt cx="1368152" cy="432048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 rot="1809782">
            <a:off x="3799056" y="4678780"/>
            <a:ext cx="1188146" cy="739710"/>
            <a:chOff x="5572161" y="1878540"/>
            <a:chExt cx="1188146" cy="739710"/>
          </a:xfrm>
        </p:grpSpPr>
        <p:sp>
          <p:nvSpPr>
            <p:cNvPr id="20" name="아래쪽 화살표 19"/>
            <p:cNvSpPr/>
            <p:nvPr/>
          </p:nvSpPr>
          <p:spPr>
            <a:xfrm>
              <a:off x="6021105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72161" y="1878540"/>
              <a:ext cx="1188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rgbClr val="FF0000"/>
                  </a:solidFill>
                </a:rPr>
                <a:t>newNode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445030" y="4474604"/>
            <a:ext cx="497252" cy="808093"/>
            <a:chOff x="1623161" y="1810157"/>
            <a:chExt cx="497252" cy="808093"/>
          </a:xfrm>
        </p:grpSpPr>
        <p:sp>
          <p:nvSpPr>
            <p:cNvPr id="31" name="아래쪽 화살표 30"/>
            <p:cNvSpPr/>
            <p:nvPr/>
          </p:nvSpPr>
          <p:spPr>
            <a:xfrm>
              <a:off x="1721102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23161" y="1810157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tail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048942" y="2060847"/>
            <a:ext cx="2252718" cy="1503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93109" y="2132856"/>
            <a:ext cx="2396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데이터 최초 </a:t>
            </a:r>
            <a:r>
              <a:rPr lang="en-US" altLang="ko-KR" dirty="0" smtClean="0">
                <a:solidFill>
                  <a:srgbClr val="FF0000"/>
                </a:solidFill>
              </a:rPr>
              <a:t>insert </a:t>
            </a:r>
            <a:r>
              <a:rPr lang="ko-KR" altLang="en-US" dirty="0" smtClean="0">
                <a:solidFill>
                  <a:srgbClr val="FF0000"/>
                </a:solidFill>
              </a:rPr>
              <a:t>시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630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2736" y="47667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queue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5" t="21250" r="67031" b="33889"/>
          <a:stretch/>
        </p:blipFill>
        <p:spPr bwMode="auto">
          <a:xfrm>
            <a:off x="688207" y="1052736"/>
            <a:ext cx="3523753" cy="3579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그룹 21"/>
          <p:cNvGrpSpPr/>
          <p:nvPr/>
        </p:nvGrpSpPr>
        <p:grpSpPr>
          <a:xfrm>
            <a:off x="1440834" y="5445224"/>
            <a:ext cx="1314767" cy="432048"/>
            <a:chOff x="611560" y="1772816"/>
            <a:chExt cx="1368152" cy="432048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2795621" y="5445224"/>
            <a:ext cx="1314767" cy="432048"/>
            <a:chOff x="611560" y="1772816"/>
            <a:chExt cx="1368152" cy="432048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4163773" y="5445224"/>
            <a:ext cx="1314767" cy="432048"/>
            <a:chOff x="611560" y="1772816"/>
            <a:chExt cx="1368152" cy="43204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37" name="직선 화살표 연결선 36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6831166" y="5445427"/>
            <a:ext cx="1115381" cy="432048"/>
            <a:chOff x="611560" y="1772816"/>
            <a:chExt cx="1160670" cy="432048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null</a:t>
              </a:r>
              <a:endParaRPr lang="ko-KR" altLang="en-US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1555653" y="4593099"/>
            <a:ext cx="700833" cy="780117"/>
            <a:chOff x="3032395" y="1838133"/>
            <a:chExt cx="700833" cy="780117"/>
          </a:xfrm>
        </p:grpSpPr>
        <p:sp>
          <p:nvSpPr>
            <p:cNvPr id="42" name="아래쪽 화살표 41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032395" y="1838133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head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4214413" y="4593099"/>
            <a:ext cx="509383" cy="780117"/>
            <a:chOff x="3032395" y="1838133"/>
            <a:chExt cx="509383" cy="780117"/>
          </a:xfrm>
        </p:grpSpPr>
        <p:sp>
          <p:nvSpPr>
            <p:cNvPr id="46" name="아래쪽 화살표 45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32395" y="1838133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tail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1088032" y="3861048"/>
            <a:ext cx="2265279" cy="231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5516399" y="5445224"/>
            <a:ext cx="1314767" cy="432048"/>
            <a:chOff x="611560" y="1772816"/>
            <a:chExt cx="1368152" cy="43204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cxnSp>
          <p:nvCxnSpPr>
            <p:cNvPr id="53" name="직선 화살표 연결선 52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/>
          <p:cNvGrpSpPr/>
          <p:nvPr/>
        </p:nvGrpSpPr>
        <p:grpSpPr>
          <a:xfrm>
            <a:off x="5496887" y="4686852"/>
            <a:ext cx="1188146" cy="739710"/>
            <a:chOff x="5572161" y="1878540"/>
            <a:chExt cx="1188146" cy="739710"/>
          </a:xfrm>
        </p:grpSpPr>
        <p:sp>
          <p:nvSpPr>
            <p:cNvPr id="55" name="아래쪽 화살표 54"/>
            <p:cNvSpPr/>
            <p:nvPr/>
          </p:nvSpPr>
          <p:spPr>
            <a:xfrm>
              <a:off x="6021105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572161" y="1878540"/>
              <a:ext cx="1188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rgbClr val="FF0000"/>
                  </a:solidFill>
                </a:rPr>
                <a:t>newNode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2043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2736" y="47667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queue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5" t="21250" r="67031" b="33889"/>
          <a:stretch/>
        </p:blipFill>
        <p:spPr bwMode="auto">
          <a:xfrm>
            <a:off x="688207" y="1052736"/>
            <a:ext cx="3523753" cy="3579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그룹 21"/>
          <p:cNvGrpSpPr/>
          <p:nvPr/>
        </p:nvGrpSpPr>
        <p:grpSpPr>
          <a:xfrm>
            <a:off x="1440834" y="5445224"/>
            <a:ext cx="1314767" cy="432048"/>
            <a:chOff x="611560" y="1772816"/>
            <a:chExt cx="1368152" cy="432048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2795621" y="5445224"/>
            <a:ext cx="1314767" cy="432048"/>
            <a:chOff x="611560" y="1772816"/>
            <a:chExt cx="1368152" cy="432048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4163773" y="5445224"/>
            <a:ext cx="1314767" cy="432048"/>
            <a:chOff x="611560" y="1772816"/>
            <a:chExt cx="1368152" cy="43204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37" name="직선 화살표 연결선 36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6831166" y="5445427"/>
            <a:ext cx="1115381" cy="432048"/>
            <a:chOff x="611560" y="1772816"/>
            <a:chExt cx="1160670" cy="432048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null</a:t>
              </a:r>
              <a:endParaRPr lang="ko-KR" altLang="en-US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1555653" y="4593099"/>
            <a:ext cx="700833" cy="780117"/>
            <a:chOff x="3032395" y="1838133"/>
            <a:chExt cx="700833" cy="780117"/>
          </a:xfrm>
        </p:grpSpPr>
        <p:sp>
          <p:nvSpPr>
            <p:cNvPr id="42" name="아래쪽 화살표 41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032395" y="1838133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head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5387606" y="4668156"/>
            <a:ext cx="509383" cy="780117"/>
            <a:chOff x="3032395" y="1838133"/>
            <a:chExt cx="509383" cy="780117"/>
          </a:xfrm>
        </p:grpSpPr>
        <p:sp>
          <p:nvSpPr>
            <p:cNvPr id="46" name="아래쪽 화살표 45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32395" y="1838133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tail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1069375" y="4092488"/>
            <a:ext cx="1774433" cy="231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5516399" y="5445224"/>
            <a:ext cx="1314767" cy="432048"/>
            <a:chOff x="611560" y="1772816"/>
            <a:chExt cx="1368152" cy="43204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cxnSp>
          <p:nvCxnSpPr>
            <p:cNvPr id="53" name="직선 화살표 연결선 52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/>
          <p:cNvGrpSpPr/>
          <p:nvPr/>
        </p:nvGrpSpPr>
        <p:grpSpPr>
          <a:xfrm>
            <a:off x="5821903" y="4700239"/>
            <a:ext cx="1188146" cy="739710"/>
            <a:chOff x="5572161" y="1878540"/>
            <a:chExt cx="1188146" cy="739710"/>
          </a:xfrm>
        </p:grpSpPr>
        <p:sp>
          <p:nvSpPr>
            <p:cNvPr id="55" name="아래쪽 화살표 54"/>
            <p:cNvSpPr/>
            <p:nvPr/>
          </p:nvSpPr>
          <p:spPr>
            <a:xfrm>
              <a:off x="6021105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572161" y="1878540"/>
              <a:ext cx="1188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rgbClr val="FF0000"/>
                  </a:solidFill>
                </a:rPr>
                <a:t>newNode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8534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8" t="23473" r="69691" b="33026"/>
          <a:stretch/>
        </p:blipFill>
        <p:spPr bwMode="auto">
          <a:xfrm>
            <a:off x="755093" y="1109113"/>
            <a:ext cx="3236294" cy="3483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52736" y="47667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queue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3333602" y="5592898"/>
            <a:ext cx="1314767" cy="432048"/>
            <a:chOff x="611560" y="1772816"/>
            <a:chExt cx="1368152" cy="432048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4688389" y="5592898"/>
            <a:ext cx="1314767" cy="432048"/>
            <a:chOff x="611560" y="1772816"/>
            <a:chExt cx="1368152" cy="432048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6056541" y="5592898"/>
            <a:ext cx="1314767" cy="432048"/>
            <a:chOff x="611560" y="1772816"/>
            <a:chExt cx="1368152" cy="43204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37" name="직선 화살표 연결선 36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7375059" y="5593101"/>
            <a:ext cx="1115381" cy="432048"/>
            <a:chOff x="611560" y="1772816"/>
            <a:chExt cx="1160670" cy="432048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null</a:t>
              </a:r>
              <a:endParaRPr lang="ko-KR" altLang="en-US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3333602" y="4725735"/>
            <a:ext cx="700833" cy="780117"/>
            <a:chOff x="3032395" y="1838133"/>
            <a:chExt cx="700833" cy="780117"/>
          </a:xfrm>
        </p:grpSpPr>
        <p:sp>
          <p:nvSpPr>
            <p:cNvPr id="42" name="아래쪽 화살표 41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032395" y="1838133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head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6182439" y="4812781"/>
            <a:ext cx="509383" cy="780117"/>
            <a:chOff x="3032395" y="1838133"/>
            <a:chExt cx="509383" cy="780117"/>
          </a:xfrm>
        </p:grpSpPr>
        <p:sp>
          <p:nvSpPr>
            <p:cNvPr id="46" name="아래쪽 화살표 45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32395" y="1838133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tail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1088036" y="2978290"/>
            <a:ext cx="2106837" cy="231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 rot="19899302">
            <a:off x="2512700" y="4935010"/>
            <a:ext cx="1080745" cy="739710"/>
            <a:chOff x="5572161" y="1878540"/>
            <a:chExt cx="1080745" cy="739710"/>
          </a:xfrm>
        </p:grpSpPr>
        <p:sp>
          <p:nvSpPr>
            <p:cNvPr id="44" name="아래쪽 화살표 43"/>
            <p:cNvSpPr/>
            <p:nvPr/>
          </p:nvSpPr>
          <p:spPr>
            <a:xfrm>
              <a:off x="6021105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72161" y="1878540"/>
              <a:ext cx="1080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rgbClr val="FF0000"/>
                  </a:solidFill>
                </a:rPr>
                <a:t>delNode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3573008" y="3744321"/>
            <a:ext cx="1115381" cy="432048"/>
            <a:chOff x="611560" y="1772816"/>
            <a:chExt cx="1160670" cy="432048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</a:p>
          </p:txBody>
        </p:sp>
      </p:grpSp>
      <p:sp>
        <p:nvSpPr>
          <p:cNvPr id="60" name="위쪽 화살표 59"/>
          <p:cNvSpPr/>
          <p:nvPr/>
        </p:nvSpPr>
        <p:spPr>
          <a:xfrm>
            <a:off x="4049265" y="4385902"/>
            <a:ext cx="162866" cy="119584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212131" y="43885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복</a:t>
            </a:r>
            <a:r>
              <a:rPr lang="ko-KR" altLang="en-US" dirty="0">
                <a:solidFill>
                  <a:srgbClr val="FF0000"/>
                </a:solidFill>
              </a:rPr>
              <a:t>사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35949" y="3374989"/>
            <a:ext cx="952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retData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15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2736" y="47667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717628" y="2690258"/>
            <a:ext cx="1314767" cy="432048"/>
            <a:chOff x="611560" y="1772816"/>
            <a:chExt cx="1368152" cy="432048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3072415" y="2690258"/>
            <a:ext cx="1314767" cy="432048"/>
            <a:chOff x="611560" y="1772816"/>
            <a:chExt cx="1368152" cy="432048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4440567" y="2690258"/>
            <a:ext cx="1314767" cy="432048"/>
            <a:chOff x="611560" y="1772816"/>
            <a:chExt cx="1368152" cy="43204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22" name="직선 화살표 연결선 21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5755334" y="2690258"/>
            <a:ext cx="1115381" cy="432048"/>
            <a:chOff x="611560" y="1772816"/>
            <a:chExt cx="1160670" cy="432048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null</a:t>
              </a:r>
              <a:endParaRPr lang="ko-KR" altLang="en-US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832447" y="1838133"/>
            <a:ext cx="700833" cy="780117"/>
            <a:chOff x="3032395" y="1838133"/>
            <a:chExt cx="700833" cy="780117"/>
          </a:xfrm>
        </p:grpSpPr>
        <p:sp>
          <p:nvSpPr>
            <p:cNvPr id="36" name="아래쪽 화살표 35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32395" y="1838133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head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59269" y="1677478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맨 앞</a:t>
            </a:r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7" t="19444" r="66405" b="73295"/>
          <a:stretch/>
        </p:blipFill>
        <p:spPr bwMode="auto">
          <a:xfrm>
            <a:off x="1617229" y="4077072"/>
            <a:ext cx="2055290" cy="49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608399" y="36051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멤버변</a:t>
            </a:r>
            <a:r>
              <a:rPr lang="ko-KR" altLang="en-US"/>
              <a:t>수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116010" y="82742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스택은</a:t>
            </a:r>
            <a:r>
              <a:rPr lang="ko-KR" altLang="en-US" dirty="0" smtClean="0">
                <a:solidFill>
                  <a:srgbClr val="FF0000"/>
                </a:solidFill>
              </a:rPr>
              <a:t> 선입후출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31822" y="1309363"/>
            <a:ext cx="4421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즉 먼저 들어온 데이터가 나중에 나간다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721703" y="4653136"/>
            <a:ext cx="459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그러므로 탐색이 따로 필요 없습니다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r>
              <a:rPr lang="en-US" altLang="ko-KR" dirty="0" smtClean="0"/>
              <a:t>Head</a:t>
            </a:r>
            <a:r>
              <a:rPr lang="ko-KR" altLang="en-US" dirty="0" smtClean="0"/>
              <a:t>가 가리키는 게 다음 번 반환 데이터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169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8" t="23473" r="69691" b="33026"/>
          <a:stretch/>
        </p:blipFill>
        <p:spPr bwMode="auto">
          <a:xfrm>
            <a:off x="755093" y="1109113"/>
            <a:ext cx="3236294" cy="3483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52736" y="47667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queue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3333602" y="5592898"/>
            <a:ext cx="1314767" cy="432048"/>
            <a:chOff x="611560" y="1772816"/>
            <a:chExt cx="1368152" cy="432048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4688389" y="5592898"/>
            <a:ext cx="1314767" cy="432048"/>
            <a:chOff x="611560" y="1772816"/>
            <a:chExt cx="1368152" cy="432048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6056541" y="5592898"/>
            <a:ext cx="1314767" cy="432048"/>
            <a:chOff x="611560" y="1772816"/>
            <a:chExt cx="1368152" cy="43204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37" name="직선 화살표 연결선 36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7375059" y="5593101"/>
            <a:ext cx="1115381" cy="432048"/>
            <a:chOff x="611560" y="1772816"/>
            <a:chExt cx="1160670" cy="432048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null</a:t>
              </a:r>
              <a:endParaRPr lang="ko-KR" altLang="en-US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858462" y="4812781"/>
            <a:ext cx="700833" cy="780117"/>
            <a:chOff x="3032395" y="1838133"/>
            <a:chExt cx="700833" cy="780117"/>
          </a:xfrm>
        </p:grpSpPr>
        <p:sp>
          <p:nvSpPr>
            <p:cNvPr id="42" name="아래쪽 화살표 41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032395" y="1838133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head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6182439" y="4812781"/>
            <a:ext cx="509383" cy="780117"/>
            <a:chOff x="3032395" y="1838133"/>
            <a:chExt cx="509383" cy="780117"/>
          </a:xfrm>
        </p:grpSpPr>
        <p:sp>
          <p:nvSpPr>
            <p:cNvPr id="46" name="아래쪽 화살표 45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32395" y="1838133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tail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1055458" y="3628601"/>
            <a:ext cx="1887619" cy="231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3173820" y="4812258"/>
            <a:ext cx="1080745" cy="739710"/>
            <a:chOff x="5572161" y="1878540"/>
            <a:chExt cx="1080745" cy="739710"/>
          </a:xfrm>
        </p:grpSpPr>
        <p:sp>
          <p:nvSpPr>
            <p:cNvPr id="44" name="아래쪽 화살표 43"/>
            <p:cNvSpPr/>
            <p:nvPr/>
          </p:nvSpPr>
          <p:spPr>
            <a:xfrm>
              <a:off x="6021105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72161" y="1878540"/>
              <a:ext cx="1080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rgbClr val="FF0000"/>
                  </a:solidFill>
                </a:rPr>
                <a:t>delNode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419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8" t="23473" r="69691" b="33026"/>
          <a:stretch/>
        </p:blipFill>
        <p:spPr bwMode="auto">
          <a:xfrm>
            <a:off x="755093" y="1109113"/>
            <a:ext cx="3236294" cy="3483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52736" y="47667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queue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4273199" y="3543713"/>
            <a:ext cx="1314767" cy="432048"/>
            <a:chOff x="611560" y="1772816"/>
            <a:chExt cx="1368152" cy="432048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4688389" y="5592898"/>
            <a:ext cx="1314767" cy="432048"/>
            <a:chOff x="611560" y="1772816"/>
            <a:chExt cx="1368152" cy="432048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6056541" y="5592898"/>
            <a:ext cx="1314767" cy="432048"/>
            <a:chOff x="611560" y="1772816"/>
            <a:chExt cx="1368152" cy="43204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37" name="직선 화살표 연결선 36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7375059" y="5593101"/>
            <a:ext cx="1115381" cy="432048"/>
            <a:chOff x="611560" y="1772816"/>
            <a:chExt cx="1160670" cy="432048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null</a:t>
              </a:r>
              <a:endParaRPr lang="ko-KR" altLang="en-US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858462" y="4812781"/>
            <a:ext cx="700833" cy="780117"/>
            <a:chOff x="3032395" y="1838133"/>
            <a:chExt cx="700833" cy="780117"/>
          </a:xfrm>
        </p:grpSpPr>
        <p:sp>
          <p:nvSpPr>
            <p:cNvPr id="42" name="아래쪽 화살표 41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032395" y="1838133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head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6182439" y="4812781"/>
            <a:ext cx="509383" cy="780117"/>
            <a:chOff x="3032395" y="1838133"/>
            <a:chExt cx="509383" cy="780117"/>
          </a:xfrm>
        </p:grpSpPr>
        <p:sp>
          <p:nvSpPr>
            <p:cNvPr id="46" name="아래쪽 화살표 45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32395" y="1838133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tail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1051807" y="3860041"/>
            <a:ext cx="1575978" cy="231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4113417" y="2763073"/>
            <a:ext cx="1080745" cy="739710"/>
            <a:chOff x="5572161" y="1878540"/>
            <a:chExt cx="1080745" cy="739710"/>
          </a:xfrm>
        </p:grpSpPr>
        <p:sp>
          <p:nvSpPr>
            <p:cNvPr id="44" name="아래쪽 화살표 43"/>
            <p:cNvSpPr/>
            <p:nvPr/>
          </p:nvSpPr>
          <p:spPr>
            <a:xfrm>
              <a:off x="6021105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72161" y="1878540"/>
              <a:ext cx="1080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rgbClr val="FF0000"/>
                  </a:solidFill>
                </a:rPr>
                <a:t>delNode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8071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2736" y="47667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queue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29444" r="69374" b="41112"/>
          <a:stretch/>
        </p:blipFill>
        <p:spPr bwMode="auto">
          <a:xfrm>
            <a:off x="827584" y="1268760"/>
            <a:ext cx="4337804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4901254" y="4708795"/>
            <a:ext cx="700833" cy="780117"/>
            <a:chOff x="1513089" y="1838133"/>
            <a:chExt cx="700833" cy="780117"/>
          </a:xfrm>
        </p:grpSpPr>
        <p:sp>
          <p:nvSpPr>
            <p:cNvPr id="31" name="아래쪽 화살표 30"/>
            <p:cNvSpPr/>
            <p:nvPr/>
          </p:nvSpPr>
          <p:spPr>
            <a:xfrm>
              <a:off x="1721102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13089" y="1838133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head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287320" y="5547119"/>
            <a:ext cx="1314767" cy="432048"/>
            <a:chOff x="611560" y="1772816"/>
            <a:chExt cx="1368152" cy="43204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cxnSp>
          <p:nvCxnSpPr>
            <p:cNvPr id="53" name="직선 화살표 연결선 52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/>
          <p:cNvGrpSpPr/>
          <p:nvPr/>
        </p:nvGrpSpPr>
        <p:grpSpPr>
          <a:xfrm>
            <a:off x="6916854" y="5547119"/>
            <a:ext cx="1115381" cy="432048"/>
            <a:chOff x="611560" y="1772816"/>
            <a:chExt cx="1160670" cy="432048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null</a:t>
              </a:r>
              <a:endParaRPr lang="ko-KR" altLang="en-US" dirty="0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5602087" y="5547119"/>
            <a:ext cx="1314767" cy="432048"/>
            <a:chOff x="611560" y="1772816"/>
            <a:chExt cx="1368152" cy="432048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cxnSp>
          <p:nvCxnSpPr>
            <p:cNvPr id="60" name="직선 화살표 연결선 59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/>
          <p:cNvGrpSpPr/>
          <p:nvPr/>
        </p:nvGrpSpPr>
        <p:grpSpPr>
          <a:xfrm>
            <a:off x="4305601" y="3608934"/>
            <a:ext cx="1115381" cy="432048"/>
            <a:chOff x="611560" y="1772816"/>
            <a:chExt cx="1160670" cy="432048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</a:p>
          </p:txBody>
        </p:sp>
      </p:grpSp>
      <p:sp>
        <p:nvSpPr>
          <p:cNvPr id="64" name="위쪽 화살표 63"/>
          <p:cNvSpPr/>
          <p:nvPr/>
        </p:nvSpPr>
        <p:spPr>
          <a:xfrm>
            <a:off x="4781858" y="4250515"/>
            <a:ext cx="162866" cy="119584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4944724" y="42531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복</a:t>
            </a:r>
            <a:r>
              <a:rPr lang="ko-KR" altLang="en-US" dirty="0">
                <a:solidFill>
                  <a:srgbClr val="FF0000"/>
                </a:solidFill>
              </a:rPr>
              <a:t>사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468542" y="3239602"/>
            <a:ext cx="952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retData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19872" y="1662285"/>
            <a:ext cx="478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Peek()</a:t>
            </a:r>
            <a:r>
              <a:rPr lang="ko-KR" altLang="en-US" dirty="0" smtClean="0"/>
              <a:t>는 </a:t>
            </a:r>
            <a:r>
              <a:rPr lang="en-US" altLang="ko-KR" dirty="0" smtClean="0">
                <a:solidFill>
                  <a:srgbClr val="FF0000"/>
                </a:solidFill>
              </a:rPr>
              <a:t>head</a:t>
            </a:r>
            <a:r>
              <a:rPr lang="ko-KR" altLang="en-US" dirty="0" smtClean="0"/>
              <a:t>에 있는 데이터를 반환만 한다</a:t>
            </a:r>
            <a:endParaRPr lang="ko-KR" altLang="en-US" dirty="0"/>
          </a:p>
        </p:txBody>
      </p:sp>
      <p:grpSp>
        <p:nvGrpSpPr>
          <p:cNvPr id="68" name="그룹 67"/>
          <p:cNvGrpSpPr/>
          <p:nvPr/>
        </p:nvGrpSpPr>
        <p:grpSpPr>
          <a:xfrm>
            <a:off x="5844932" y="4708795"/>
            <a:ext cx="509383" cy="780117"/>
            <a:chOff x="3032395" y="1838133"/>
            <a:chExt cx="509383" cy="780117"/>
          </a:xfrm>
        </p:grpSpPr>
        <p:sp>
          <p:nvSpPr>
            <p:cNvPr id="69" name="아래쪽 화살표 68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032395" y="1838133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tail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376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8452" y="324271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3111336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3649" y="500929"/>
            <a:ext cx="1553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재귀함수</a:t>
            </a:r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하노이 타워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9" t="20972" r="45000" b="34028"/>
          <a:stretch/>
        </p:blipFill>
        <p:spPr bwMode="auto">
          <a:xfrm>
            <a:off x="971550" y="1438274"/>
            <a:ext cx="6642254" cy="3574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15816" y="18656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탈출조건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03648" y="3740004"/>
            <a:ext cx="3600400" cy="260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29535" y="5301208"/>
            <a:ext cx="692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같은 이름의 함수가 함수 내에 나올 때 이를 재귀함수라 부릅니다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048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단순 정렬 알고리즘</a:t>
            </a:r>
            <a:endParaRPr lang="en-US" altLang="ko-KR" dirty="0" smtClean="0"/>
          </a:p>
          <a:p>
            <a:r>
              <a:rPr lang="en-US" altLang="ko-KR" dirty="0" smtClean="0"/>
              <a:t>  : </a:t>
            </a:r>
            <a:r>
              <a:rPr lang="ko-KR" altLang="en-US" dirty="0" smtClean="0"/>
              <a:t>버블 정렬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1560" y="13407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733105" y="13407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327877" y="13407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975949" y="13407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왼쪽/오른쪽 화살표 13"/>
          <p:cNvSpPr/>
          <p:nvPr/>
        </p:nvSpPr>
        <p:spPr>
          <a:xfrm>
            <a:off x="1138333" y="1395331"/>
            <a:ext cx="594772" cy="360040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10341" y="18649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비교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4277" y="234888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204195" y="234888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350594" y="234888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998666" y="234888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왼쪽/오른쪽 화살표 20"/>
          <p:cNvSpPr/>
          <p:nvPr/>
        </p:nvSpPr>
        <p:spPr>
          <a:xfrm>
            <a:off x="1733105" y="2420888"/>
            <a:ext cx="594772" cy="360040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756672" y="27809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비교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16016" y="234888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285934" y="234888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432333" y="234888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7080405" y="234888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7" name="왼쪽/오른쪽 화살표 26"/>
          <p:cNvSpPr/>
          <p:nvPr/>
        </p:nvSpPr>
        <p:spPr>
          <a:xfrm>
            <a:off x="5814844" y="2420888"/>
            <a:ext cx="594772" cy="360040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838411" y="27809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교환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3779912" y="2420888"/>
            <a:ext cx="72008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00139" y="335699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270057" y="335699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857877" y="3365714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3064528" y="335699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5" name="왼쪽/오른쪽 화살표 34"/>
          <p:cNvSpPr/>
          <p:nvPr/>
        </p:nvSpPr>
        <p:spPr>
          <a:xfrm>
            <a:off x="2455952" y="3429000"/>
            <a:ext cx="594772" cy="360040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479519" y="37890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비교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오른쪽 화살표 36"/>
          <p:cNvSpPr/>
          <p:nvPr/>
        </p:nvSpPr>
        <p:spPr>
          <a:xfrm>
            <a:off x="3779912" y="3392996"/>
            <a:ext cx="72008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716016" y="335699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5285934" y="335699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5873754" y="3365714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7080405" y="335699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3" name="왼쪽/오른쪽 화살표 42"/>
          <p:cNvSpPr/>
          <p:nvPr/>
        </p:nvSpPr>
        <p:spPr>
          <a:xfrm>
            <a:off x="6471829" y="3429000"/>
            <a:ext cx="594772" cy="360040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495396" y="37890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교</a:t>
            </a:r>
            <a:r>
              <a:rPr lang="ko-KR" altLang="en-US" dirty="0">
                <a:solidFill>
                  <a:srgbClr val="FF0000"/>
                </a:solidFill>
              </a:rPr>
              <a:t>환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939684" y="458985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509602" y="458985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4097422" y="459857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4709870" y="4598572"/>
            <a:ext cx="504056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629185" y="5165914"/>
            <a:ext cx="334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가장 큰 수가 맨 뒤로 가 있다</a:t>
            </a:r>
            <a:r>
              <a:rPr lang="en-US" altLang="ko-KR" dirty="0" smtClean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53906" y="1416963"/>
            <a:ext cx="322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더 크므로 바뀌지 않는다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024351" y="4445264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비교 </a:t>
            </a:r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</a:rPr>
              <a:t>회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262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단순 정렬 알고리즘</a:t>
            </a:r>
            <a:endParaRPr lang="en-US" altLang="ko-KR" dirty="0" smtClean="0"/>
          </a:p>
          <a:p>
            <a:r>
              <a:rPr lang="en-US" altLang="ko-KR" dirty="0" smtClean="0"/>
              <a:t>  : </a:t>
            </a:r>
            <a:r>
              <a:rPr lang="ko-KR" altLang="en-US" dirty="0" smtClean="0"/>
              <a:t>버블 정렬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1560" y="13407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802736" y="13407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450808" y="13407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왼쪽/오른쪽 화살표 13"/>
          <p:cNvSpPr/>
          <p:nvPr/>
        </p:nvSpPr>
        <p:spPr>
          <a:xfrm>
            <a:off x="1138333" y="1395331"/>
            <a:ext cx="594772" cy="360040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10341" y="18649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비교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099021" y="3933056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668939" y="3933056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4315516" y="3933056"/>
            <a:ext cx="504056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788522" y="4509120"/>
            <a:ext cx="334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가장 큰 수가 맨 뒤로 가 있다</a:t>
            </a:r>
            <a:r>
              <a:rPr lang="en-US" altLang="ko-KR" dirty="0" smtClean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39657" y="404663"/>
            <a:ext cx="3639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이미 정렬된 </a:t>
            </a:r>
            <a:r>
              <a:rPr lang="en-US" altLang="ko-KR" dirty="0" smtClean="0"/>
              <a:t>4</a:t>
            </a:r>
            <a:r>
              <a:rPr lang="ko-KR" altLang="en-US" dirty="0" smtClean="0"/>
              <a:t>를 빼고 나머지에서</a:t>
            </a:r>
            <a:endParaRPr lang="en-US" altLang="ko-KR" dirty="0" smtClean="0"/>
          </a:p>
          <a:p>
            <a:r>
              <a:rPr lang="ko-KR" altLang="en-US" dirty="0" smtClean="0"/>
              <a:t>같은 알고리즘을 적용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4716016" y="13407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5907192" y="13407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555264" y="13407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2" name="왼쪽/오른쪽 화살표 51"/>
          <p:cNvSpPr/>
          <p:nvPr/>
        </p:nvSpPr>
        <p:spPr>
          <a:xfrm>
            <a:off x="5242789" y="1395331"/>
            <a:ext cx="594772" cy="360040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오른쪽 화살표 52"/>
          <p:cNvSpPr/>
          <p:nvPr/>
        </p:nvSpPr>
        <p:spPr>
          <a:xfrm>
            <a:off x="3779912" y="1430753"/>
            <a:ext cx="72008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5269396" y="18649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교환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50341" y="2492896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1244652" y="2492896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2489589" y="2492896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8" name="왼쪽/오른쪽 화살표 57"/>
          <p:cNvSpPr/>
          <p:nvPr/>
        </p:nvSpPr>
        <p:spPr>
          <a:xfrm>
            <a:off x="1850052" y="2528900"/>
            <a:ext cx="594772" cy="360040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876659" y="29984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비교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24351" y="4445264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비교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 smtClean="0">
                <a:solidFill>
                  <a:srgbClr val="FF0000"/>
                </a:solidFill>
              </a:rPr>
              <a:t>회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492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단순 정렬 알고리즘</a:t>
            </a:r>
            <a:endParaRPr lang="en-US" altLang="ko-KR" dirty="0" smtClean="0"/>
          </a:p>
          <a:p>
            <a:r>
              <a:rPr lang="en-US" altLang="ko-KR" dirty="0" smtClean="0"/>
              <a:t>  : </a:t>
            </a:r>
            <a:r>
              <a:rPr lang="ko-KR" altLang="en-US" dirty="0" smtClean="0"/>
              <a:t>버블 정렬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1560" y="13407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802736" y="13407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왼쪽/오른쪽 화살표 13"/>
          <p:cNvSpPr/>
          <p:nvPr/>
        </p:nvSpPr>
        <p:spPr>
          <a:xfrm>
            <a:off x="1138333" y="1395331"/>
            <a:ext cx="594772" cy="360040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10341" y="18649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비교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453138" y="2132856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4099715" y="2132856"/>
            <a:ext cx="504056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84927" y="482851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정렬이 완료됨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39657" y="404663"/>
            <a:ext cx="3898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이미 정렬된 </a:t>
            </a:r>
            <a:r>
              <a:rPr lang="en-US" altLang="ko-KR" dirty="0" smtClean="0"/>
              <a:t>3, 4</a:t>
            </a:r>
            <a:r>
              <a:rPr lang="ko-KR" altLang="en-US" dirty="0" smtClean="0"/>
              <a:t>를 빼고 나머지에서</a:t>
            </a:r>
            <a:endParaRPr lang="en-US" altLang="ko-KR" dirty="0" smtClean="0"/>
          </a:p>
          <a:p>
            <a:r>
              <a:rPr lang="ko-KR" altLang="en-US" dirty="0" smtClean="0"/>
              <a:t>같은 알고리즘을 적용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949082" y="4020683"/>
            <a:ext cx="504056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562562" y="4020683"/>
            <a:ext cx="504056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210634" y="4020683"/>
            <a:ext cx="504056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858199" y="4020683"/>
            <a:ext cx="504056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24351" y="4445264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비교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</a:rPr>
              <a:t>회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511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단순 정렬 알고리즘</a:t>
            </a:r>
            <a:endParaRPr lang="en-US" altLang="ko-KR" dirty="0" smtClean="0"/>
          </a:p>
          <a:p>
            <a:r>
              <a:rPr lang="en-US" altLang="ko-KR" dirty="0" smtClean="0"/>
              <a:t>  : </a:t>
            </a:r>
            <a:r>
              <a:rPr lang="ko-KR" altLang="en-US" dirty="0" smtClean="0"/>
              <a:t>버블 정렬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5" t="21250" r="54141" b="30833"/>
          <a:stretch/>
        </p:blipFill>
        <p:spPr bwMode="auto">
          <a:xfrm>
            <a:off x="1043608" y="1392662"/>
            <a:ext cx="6322072" cy="451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51920" y="4973132"/>
            <a:ext cx="3631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i</a:t>
            </a:r>
            <a:r>
              <a:rPr lang="en-US" altLang="ko-KR" dirty="0" smtClean="0">
                <a:solidFill>
                  <a:srgbClr val="FF0000"/>
                </a:solidFill>
              </a:rPr>
              <a:t> == 0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j== 0, 1, 2   : 3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회 비교</a:t>
            </a:r>
            <a:endParaRPr lang="en-US" altLang="ko-KR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i == 1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j== 0, 1      : 2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회 비교</a:t>
            </a:r>
            <a:endParaRPr lang="en-US" altLang="ko-KR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i</a:t>
            </a:r>
            <a:r>
              <a:rPr lang="en-US" altLang="ko-KR" dirty="0" smtClean="0">
                <a:solidFill>
                  <a:srgbClr val="FF0000"/>
                </a:solidFill>
              </a:rPr>
              <a:t> == 2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j== 0         : 1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회 비교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59877" y="1726892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i</a:t>
            </a:r>
            <a:r>
              <a:rPr lang="ko-KR" altLang="en-US" dirty="0" smtClean="0">
                <a:solidFill>
                  <a:srgbClr val="FF0000"/>
                </a:solidFill>
              </a:rPr>
              <a:t>는 </a:t>
            </a:r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r>
              <a:rPr lang="ko-KR" altLang="en-US" dirty="0" smtClean="0">
                <a:solidFill>
                  <a:srgbClr val="FF0000"/>
                </a:solidFill>
              </a:rPr>
              <a:t>부터 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82144" y="866329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배열 길이가 </a:t>
            </a:r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r>
              <a:rPr lang="ko-KR" altLang="en-US" dirty="0" smtClean="0">
                <a:solidFill>
                  <a:srgbClr val="FF0000"/>
                </a:solidFill>
              </a:rPr>
              <a:t>라면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927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단순 정렬 알고리즘</a:t>
            </a:r>
            <a:endParaRPr lang="en-US" altLang="ko-KR" dirty="0" smtClean="0"/>
          </a:p>
          <a:p>
            <a:r>
              <a:rPr lang="en-US" altLang="ko-KR" dirty="0" smtClean="0"/>
              <a:t>  : </a:t>
            </a:r>
            <a:r>
              <a:rPr lang="ko-KR" altLang="en-US" dirty="0" smtClean="0"/>
              <a:t>버블 정렬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207598" y="1655166"/>
            <a:ext cx="4392488" cy="3530133"/>
            <a:chOff x="1403648" y="1050995"/>
            <a:chExt cx="4392488" cy="3530133"/>
          </a:xfrm>
        </p:grpSpPr>
        <p:cxnSp>
          <p:nvCxnSpPr>
            <p:cNvPr id="6" name="직선 화살표 연결선 5"/>
            <p:cNvCxnSpPr/>
            <p:nvPr/>
          </p:nvCxnSpPr>
          <p:spPr>
            <a:xfrm>
              <a:off x="1403648" y="4581128"/>
              <a:ext cx="439248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 flipV="1">
              <a:off x="1403648" y="1050995"/>
              <a:ext cx="0" cy="35301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404752" y="532972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87518" y="166043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T(n)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21083" y="537301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데이터의 개수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2872" y="204843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연산 횟수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2207598" y="1845105"/>
            <a:ext cx="4197154" cy="33401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32040" y="1845105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T(n) = n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742338" y="1115452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시간복잡도</a:t>
            </a:r>
            <a:r>
              <a:rPr lang="en-US" altLang="ko-KR" dirty="0" smtClean="0">
                <a:solidFill>
                  <a:srgbClr val="FF0000"/>
                </a:solidFill>
              </a:rPr>
              <a:t>(Time Complexity)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35896" y="4247216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데이터 개수에 따른 비교 연산의 횟수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63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5" t="29305" r="60782" b="37778"/>
          <a:stretch/>
        </p:blipFill>
        <p:spPr bwMode="auto">
          <a:xfrm>
            <a:off x="1187624" y="1844824"/>
            <a:ext cx="4326555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2736" y="47667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3181" y="11967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멤버함수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867151" y="2637652"/>
            <a:ext cx="2626179" cy="36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20156" y="2649334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스택이</a:t>
            </a:r>
            <a:r>
              <a:rPr lang="ko-KR" altLang="en-US" dirty="0" smtClean="0">
                <a:solidFill>
                  <a:srgbClr val="FF0000"/>
                </a:solidFill>
              </a:rPr>
              <a:t> 비었는가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84798" y="3057729"/>
            <a:ext cx="2626179" cy="36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0" y="3049597"/>
            <a:ext cx="216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Data</a:t>
            </a:r>
            <a:r>
              <a:rPr lang="ko-KR" altLang="en-US" dirty="0" smtClean="0">
                <a:solidFill>
                  <a:srgbClr val="FF0000"/>
                </a:solidFill>
              </a:rPr>
              <a:t>의 삽입</a:t>
            </a:r>
            <a:r>
              <a:rPr lang="en-US" altLang="ko-KR" dirty="0" smtClean="0">
                <a:solidFill>
                  <a:srgbClr val="FF0000"/>
                </a:solidFill>
              </a:rPr>
              <a:t>(insert)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85813" y="3473015"/>
            <a:ext cx="1552722" cy="36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635896" y="3482346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Data</a:t>
            </a:r>
            <a:r>
              <a:rPr lang="ko-KR" altLang="en-US" dirty="0" smtClean="0">
                <a:solidFill>
                  <a:srgbClr val="FF0000"/>
                </a:solidFill>
              </a:rPr>
              <a:t>의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탐색 및 삭제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85813" y="3876882"/>
            <a:ext cx="1552722" cy="36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621374" y="3876882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Data</a:t>
            </a:r>
            <a:r>
              <a:rPr lang="ko-KR" altLang="en-US" dirty="0" smtClean="0">
                <a:solidFill>
                  <a:srgbClr val="FF0000"/>
                </a:solidFill>
              </a:rPr>
              <a:t>의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탐색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06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단순 정렬 알고리즘</a:t>
            </a:r>
            <a:endParaRPr lang="en-US" altLang="ko-KR" dirty="0" smtClean="0"/>
          </a:p>
          <a:p>
            <a:r>
              <a:rPr lang="en-US" altLang="ko-KR" dirty="0" smtClean="0"/>
              <a:t>  : </a:t>
            </a:r>
            <a:r>
              <a:rPr lang="ko-KR" altLang="en-US" dirty="0" smtClean="0"/>
              <a:t>버블 정렬</a:t>
            </a:r>
            <a:endParaRPr lang="ko-KR" altLang="en-US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5" t="21250" r="54141" b="30833"/>
          <a:stretch/>
        </p:blipFill>
        <p:spPr bwMode="auto">
          <a:xfrm>
            <a:off x="1043608" y="1392662"/>
            <a:ext cx="6322072" cy="451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483768" y="3140968"/>
            <a:ext cx="316835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774838" y="31157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비교연산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59832" y="681663"/>
            <a:ext cx="416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정렬이 끝날 때까지 몇 번 비교하는가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4650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단순 정렬 알고리즘</a:t>
            </a:r>
            <a:endParaRPr lang="en-US" altLang="ko-KR" dirty="0" smtClean="0"/>
          </a:p>
          <a:p>
            <a:r>
              <a:rPr lang="en-US" altLang="ko-KR" dirty="0" smtClean="0"/>
              <a:t>  : </a:t>
            </a:r>
            <a:r>
              <a:rPr lang="ko-KR" altLang="en-US" dirty="0" smtClean="0"/>
              <a:t>버블 정렬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1844824"/>
            <a:ext cx="4047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3</a:t>
            </a:r>
            <a:r>
              <a:rPr lang="ko-KR" altLang="en-US" sz="2000" dirty="0" smtClean="0">
                <a:solidFill>
                  <a:srgbClr val="FF0000"/>
                </a:solidFill>
              </a:rPr>
              <a:t>번 비교 </a:t>
            </a:r>
            <a:r>
              <a:rPr lang="en-US" altLang="ko-KR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2</a:t>
            </a:r>
            <a:r>
              <a:rPr lang="ko-KR" alt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번 비교 </a:t>
            </a:r>
            <a:r>
              <a:rPr lang="en-US" altLang="ko-KR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1</a:t>
            </a:r>
            <a:r>
              <a:rPr lang="ko-KR" alt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번 비교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2464" y="1301335"/>
            <a:ext cx="271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개수가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일 때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48691" y="2699628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 + 2 + …….+ n-1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48691" y="3419708"/>
            <a:ext cx="4272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중학교 때 배운 등차수열을 이용합시다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052768" y="4120480"/>
                <a:ext cx="1084849" cy="61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768" y="4120480"/>
                <a:ext cx="1084849" cy="61811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523650" y="3327375"/>
            <a:ext cx="9348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 : </a:t>
            </a:r>
            <a:r>
              <a:rPr lang="ko-KR" altLang="en-US" sz="1000" dirty="0" smtClean="0"/>
              <a:t>항의 개수</a:t>
            </a:r>
            <a:endParaRPr lang="en-US" altLang="ko-KR" sz="1000" dirty="0" smtClean="0"/>
          </a:p>
          <a:p>
            <a:r>
              <a:rPr lang="en-US" altLang="ko-KR" sz="1000" dirty="0"/>
              <a:t>a</a:t>
            </a:r>
            <a:r>
              <a:rPr lang="en-US" altLang="ko-KR" sz="1000" dirty="0" smtClean="0"/>
              <a:t> : </a:t>
            </a:r>
            <a:r>
              <a:rPr lang="ko-KR" altLang="en-US" sz="1000" dirty="0" smtClean="0"/>
              <a:t>첫째 항</a:t>
            </a:r>
            <a:endParaRPr lang="en-US" altLang="ko-KR" sz="1000" dirty="0" smtClean="0"/>
          </a:p>
          <a:p>
            <a:r>
              <a:rPr lang="en-US" altLang="ko-KR" sz="1000" dirty="0" smtClean="0"/>
              <a:t>l : </a:t>
            </a:r>
            <a:r>
              <a:rPr lang="ko-KR" altLang="en-US" sz="1000" dirty="0" smtClean="0"/>
              <a:t>마지막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항</a:t>
            </a:r>
            <a:endParaRPr lang="ko-KR" alt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524888" y="4154760"/>
                <a:ext cx="2351093" cy="62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/>
                            </a:rPr>
                            <m:t>∗(1+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888" y="4154760"/>
                <a:ext cx="2351093" cy="62805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2178318" y="424487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66650" y="431272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235527" y="4138736"/>
                <a:ext cx="197676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−1+1+2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527" y="4138736"/>
                <a:ext cx="1976760" cy="61093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6975558" y="4086403"/>
                <a:ext cx="510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altLang="ko-KR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558" y="4086403"/>
                <a:ext cx="51078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270552" y="4962505"/>
            <a:ext cx="608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빅오</a:t>
            </a:r>
            <a:r>
              <a:rPr lang="ko-KR" altLang="en-US" dirty="0" smtClean="0"/>
              <a:t> 계산할 때는 계수 상수 다 떼고 가장 큰 수만 남긴다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2182303" y="5510742"/>
            <a:ext cx="748923" cy="387588"/>
            <a:chOff x="2351603" y="5157192"/>
            <a:chExt cx="748923" cy="387588"/>
          </a:xfrm>
        </p:grpSpPr>
        <p:sp>
          <p:nvSpPr>
            <p:cNvPr id="20" name="TextBox 19"/>
            <p:cNvSpPr txBox="1"/>
            <p:nvPr/>
          </p:nvSpPr>
          <p:spPr>
            <a:xfrm>
              <a:off x="2351603" y="5157192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O(   )</a:t>
              </a:r>
              <a:endParaRPr lang="ko-KR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562212" y="5175448"/>
                  <a:ext cx="5107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2212" y="5175448"/>
                  <a:ext cx="510781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TextBox 22"/>
          <p:cNvSpPr txBox="1"/>
          <p:nvPr/>
        </p:nvSpPr>
        <p:spPr>
          <a:xfrm>
            <a:off x="3009411" y="5528998"/>
            <a:ext cx="371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데이터가 많아질수록 기하급수적</a:t>
            </a:r>
            <a:r>
              <a:rPr lang="en-US" altLang="ko-KR" dirty="0" smtClean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76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정렬 알고리즘</a:t>
            </a:r>
            <a:endParaRPr lang="en-US" altLang="ko-KR" dirty="0" smtClean="0"/>
          </a:p>
          <a:p>
            <a:r>
              <a:rPr lang="en-US" altLang="ko-KR" dirty="0" smtClean="0"/>
              <a:t>  : Divide and Conquer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1228110"/>
            <a:ext cx="3496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분할정복기법</a:t>
            </a:r>
            <a:endParaRPr lang="en-US" altLang="ko-KR" dirty="0"/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재귀함수를 이용한 정렬 방식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7" t="22620" r="40938" b="38690"/>
          <a:stretch/>
        </p:blipFill>
        <p:spPr bwMode="auto">
          <a:xfrm>
            <a:off x="971599" y="2492896"/>
            <a:ext cx="6698077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403648" y="4509120"/>
            <a:ext cx="374441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970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정렬 알고리즘</a:t>
            </a:r>
            <a:endParaRPr lang="en-US" altLang="ko-KR" dirty="0" smtClean="0"/>
          </a:p>
          <a:p>
            <a:r>
              <a:rPr lang="en-US" altLang="ko-KR" dirty="0" smtClean="0"/>
              <a:t>  : Quicksort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82964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55897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720819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299185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863891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451313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024246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589168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167534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732240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484575" y="2360851"/>
            <a:ext cx="707373" cy="780117"/>
            <a:chOff x="3032395" y="1838133"/>
            <a:chExt cx="707373" cy="780117"/>
          </a:xfrm>
        </p:grpSpPr>
        <p:sp>
          <p:nvSpPr>
            <p:cNvPr id="18" name="아래쪽 화살표 17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32395" y="1838133"/>
              <a:ext cx="707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pivot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133651" y="2360851"/>
            <a:ext cx="548548" cy="780117"/>
            <a:chOff x="3094142" y="1838133"/>
            <a:chExt cx="548548" cy="780117"/>
          </a:xfrm>
        </p:grpSpPr>
        <p:sp>
          <p:nvSpPr>
            <p:cNvPr id="21" name="아래쪽 화살표 20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94142" y="1838133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low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666902" y="2318861"/>
            <a:ext cx="646331" cy="780117"/>
            <a:chOff x="3094142" y="1838133"/>
            <a:chExt cx="646331" cy="780117"/>
          </a:xfrm>
        </p:grpSpPr>
        <p:sp>
          <p:nvSpPr>
            <p:cNvPr id="24" name="아래쪽 화살표 23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94142" y="183813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high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82964" y="1412776"/>
            <a:ext cx="208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Pivot</a:t>
            </a:r>
            <a:r>
              <a:rPr lang="ko-KR" altLang="en-US" dirty="0" smtClean="0"/>
              <a:t>을 맨 왼쪽에</a:t>
            </a:r>
            <a:r>
              <a:rPr lang="en-US" altLang="ko-KR" dirty="0" smtClean="0"/>
              <a:t>!</a:t>
            </a:r>
          </a:p>
          <a:p>
            <a:r>
              <a:rPr lang="en-US" altLang="ko-KR" dirty="0" smtClean="0"/>
              <a:t>Low</a:t>
            </a:r>
            <a:r>
              <a:rPr lang="ko-KR" altLang="en-US" dirty="0" smtClean="0"/>
              <a:t>는 그 다음에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16484" y="3683887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start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71590" y="3683887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end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849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정렬 알고리즘</a:t>
            </a:r>
            <a:endParaRPr lang="en-US" altLang="ko-KR" dirty="0" smtClean="0"/>
          </a:p>
          <a:p>
            <a:r>
              <a:rPr lang="en-US" altLang="ko-KR" dirty="0" smtClean="0"/>
              <a:t>  : Quicksort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82964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55897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720819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299185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863891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451313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024246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589168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167534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732240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484575" y="2360851"/>
            <a:ext cx="707373" cy="780117"/>
            <a:chOff x="3032395" y="1838133"/>
            <a:chExt cx="707373" cy="780117"/>
          </a:xfrm>
        </p:grpSpPr>
        <p:sp>
          <p:nvSpPr>
            <p:cNvPr id="18" name="아래쪽 화살표 17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32395" y="1838133"/>
              <a:ext cx="707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pivot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659953" y="2318861"/>
            <a:ext cx="548548" cy="780117"/>
            <a:chOff x="3094142" y="1838133"/>
            <a:chExt cx="548548" cy="780117"/>
          </a:xfrm>
        </p:grpSpPr>
        <p:sp>
          <p:nvSpPr>
            <p:cNvPr id="21" name="아래쪽 화살표 20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94142" y="1838133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low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166837" y="2298134"/>
            <a:ext cx="646331" cy="780117"/>
            <a:chOff x="3094142" y="1838133"/>
            <a:chExt cx="646331" cy="780117"/>
          </a:xfrm>
        </p:grpSpPr>
        <p:sp>
          <p:nvSpPr>
            <p:cNvPr id="24" name="아래쪽 화살표 23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94142" y="183813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high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66785" y="1710100"/>
            <a:ext cx="5622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Low</a:t>
            </a:r>
            <a:r>
              <a:rPr lang="ko-KR" altLang="en-US" dirty="0" smtClean="0">
                <a:solidFill>
                  <a:srgbClr val="FF0000"/>
                </a:solidFill>
              </a:rPr>
              <a:t>의 값이 </a:t>
            </a:r>
            <a:r>
              <a:rPr lang="en-US" altLang="ko-KR" dirty="0" smtClean="0">
                <a:solidFill>
                  <a:srgbClr val="FF0000"/>
                </a:solidFill>
              </a:rPr>
              <a:t>pivot </a:t>
            </a:r>
            <a:r>
              <a:rPr lang="ko-KR" altLang="en-US" dirty="0" smtClean="0">
                <a:solidFill>
                  <a:srgbClr val="FF0000"/>
                </a:solidFill>
              </a:rPr>
              <a:t>값보다 클 때까지 오른쪽으로 이동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03192" y="3995367"/>
            <a:ext cx="566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high</a:t>
            </a:r>
            <a:r>
              <a:rPr lang="ko-KR" altLang="en-US" dirty="0" smtClean="0">
                <a:solidFill>
                  <a:srgbClr val="FF0000"/>
                </a:solidFill>
              </a:rPr>
              <a:t>의 값이 </a:t>
            </a:r>
            <a:r>
              <a:rPr lang="en-US" altLang="ko-KR" dirty="0" smtClean="0">
                <a:solidFill>
                  <a:srgbClr val="FF0000"/>
                </a:solidFill>
              </a:rPr>
              <a:t>pivot </a:t>
            </a:r>
            <a:r>
              <a:rPr lang="ko-KR" altLang="en-US" dirty="0" smtClean="0">
                <a:solidFill>
                  <a:srgbClr val="FF0000"/>
                </a:solidFill>
              </a:rPr>
              <a:t>값보다 작</a:t>
            </a:r>
            <a:r>
              <a:rPr lang="ko-KR" altLang="en-US" dirty="0">
                <a:solidFill>
                  <a:srgbClr val="FF0000"/>
                </a:solidFill>
              </a:rPr>
              <a:t>을</a:t>
            </a:r>
            <a:r>
              <a:rPr lang="ko-KR" altLang="en-US" dirty="0" smtClean="0">
                <a:solidFill>
                  <a:srgbClr val="FF0000"/>
                </a:solidFill>
              </a:rPr>
              <a:t> 때까지 </a:t>
            </a:r>
            <a:r>
              <a:rPr lang="ko-KR" altLang="en-US" dirty="0">
                <a:solidFill>
                  <a:srgbClr val="FF0000"/>
                </a:solidFill>
              </a:rPr>
              <a:t>왼</a:t>
            </a:r>
            <a:r>
              <a:rPr lang="ko-KR" altLang="en-US" dirty="0" smtClean="0">
                <a:solidFill>
                  <a:srgbClr val="FF0000"/>
                </a:solidFill>
              </a:rPr>
              <a:t>쪽으로 이동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16484" y="3683887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start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71590" y="3683887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end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139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정렬 알고리즘</a:t>
            </a:r>
            <a:endParaRPr lang="en-US" altLang="ko-KR" dirty="0" smtClean="0"/>
          </a:p>
          <a:p>
            <a:r>
              <a:rPr lang="en-US" altLang="ko-KR" dirty="0" smtClean="0"/>
              <a:t>  : Quicksort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82964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55897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720819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299185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863891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451313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024246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589168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167534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732240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484575" y="2360851"/>
            <a:ext cx="707373" cy="780117"/>
            <a:chOff x="3032395" y="1838133"/>
            <a:chExt cx="707373" cy="780117"/>
          </a:xfrm>
        </p:grpSpPr>
        <p:sp>
          <p:nvSpPr>
            <p:cNvPr id="18" name="아래쪽 화살표 17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32395" y="1838133"/>
              <a:ext cx="707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pivot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659953" y="2318861"/>
            <a:ext cx="548548" cy="780117"/>
            <a:chOff x="3094142" y="1838133"/>
            <a:chExt cx="548548" cy="780117"/>
          </a:xfrm>
        </p:grpSpPr>
        <p:sp>
          <p:nvSpPr>
            <p:cNvPr id="21" name="아래쪽 화살표 20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94142" y="1838133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low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166837" y="2298134"/>
            <a:ext cx="646331" cy="780117"/>
            <a:chOff x="3094142" y="1838133"/>
            <a:chExt cx="646331" cy="780117"/>
          </a:xfrm>
        </p:grpSpPr>
        <p:sp>
          <p:nvSpPr>
            <p:cNvPr id="24" name="아래쪽 화살표 23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94142" y="183813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high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아래로 구부러진 화살표 2"/>
          <p:cNvSpPr/>
          <p:nvPr/>
        </p:nvSpPr>
        <p:spPr>
          <a:xfrm>
            <a:off x="3151040" y="2458232"/>
            <a:ext cx="3104602" cy="501376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아래로 구부러진 화살표 26"/>
          <p:cNvSpPr/>
          <p:nvPr/>
        </p:nvSpPr>
        <p:spPr>
          <a:xfrm rot="10800000">
            <a:off x="3062235" y="3717032"/>
            <a:ext cx="3104602" cy="501376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648" y="1843162"/>
            <a:ext cx="277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Low </a:t>
            </a:r>
            <a:r>
              <a:rPr lang="ko-KR" altLang="en-US" dirty="0" smtClean="0">
                <a:solidFill>
                  <a:srgbClr val="FF0000"/>
                </a:solidFill>
              </a:rPr>
              <a:t>값과 </a:t>
            </a:r>
            <a:r>
              <a:rPr lang="en-US" altLang="ko-KR" dirty="0" smtClean="0">
                <a:solidFill>
                  <a:srgbClr val="FF0000"/>
                </a:solidFill>
              </a:rPr>
              <a:t>high </a:t>
            </a:r>
            <a:r>
              <a:rPr lang="ko-KR" altLang="en-US" dirty="0" smtClean="0">
                <a:solidFill>
                  <a:srgbClr val="FF0000"/>
                </a:solidFill>
              </a:rPr>
              <a:t>값을 교환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16484" y="3683887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start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71590" y="3683887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end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8758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정렬 알고리즘</a:t>
            </a:r>
            <a:endParaRPr lang="en-US" altLang="ko-KR" dirty="0" smtClean="0"/>
          </a:p>
          <a:p>
            <a:r>
              <a:rPr lang="en-US" altLang="ko-KR" dirty="0" smtClean="0"/>
              <a:t>  : Quicksort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82964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55897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720819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299185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863891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451313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024246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589168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167534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732240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484575" y="2360851"/>
            <a:ext cx="707373" cy="780117"/>
            <a:chOff x="3032395" y="1838133"/>
            <a:chExt cx="707373" cy="780117"/>
          </a:xfrm>
        </p:grpSpPr>
        <p:sp>
          <p:nvSpPr>
            <p:cNvPr id="18" name="아래쪽 화살표 17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32395" y="1838133"/>
              <a:ext cx="707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pivot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254693" y="2318861"/>
            <a:ext cx="548548" cy="780117"/>
            <a:chOff x="3094142" y="1838133"/>
            <a:chExt cx="548548" cy="780117"/>
          </a:xfrm>
        </p:grpSpPr>
        <p:sp>
          <p:nvSpPr>
            <p:cNvPr id="21" name="아래쪽 화살표 20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94142" y="1838133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low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955369" y="2298134"/>
            <a:ext cx="646331" cy="780117"/>
            <a:chOff x="3094142" y="1838133"/>
            <a:chExt cx="646331" cy="780117"/>
          </a:xfrm>
        </p:grpSpPr>
        <p:sp>
          <p:nvSpPr>
            <p:cNvPr id="24" name="아래쪽 화살표 23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94142" y="183813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high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614657" y="1196752"/>
            <a:ext cx="3849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Low</a:t>
            </a:r>
            <a:r>
              <a:rPr lang="ko-KR" altLang="en-US" dirty="0" smtClean="0">
                <a:solidFill>
                  <a:srgbClr val="FF0000"/>
                </a:solidFill>
              </a:rPr>
              <a:t>와 </a:t>
            </a:r>
            <a:r>
              <a:rPr lang="en-US" altLang="ko-KR" dirty="0" smtClean="0">
                <a:solidFill>
                  <a:srgbClr val="FF0000"/>
                </a:solidFill>
              </a:rPr>
              <a:t>high</a:t>
            </a:r>
            <a:r>
              <a:rPr lang="ko-KR" altLang="en-US" dirty="0" smtClean="0">
                <a:solidFill>
                  <a:srgbClr val="FF0000"/>
                </a:solidFill>
              </a:rPr>
              <a:t>가 교차할 때 까지 계속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16484" y="3683887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start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71590" y="3683887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end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079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정렬 알고리즘</a:t>
            </a:r>
            <a:endParaRPr lang="en-US" altLang="ko-KR" dirty="0" smtClean="0"/>
          </a:p>
          <a:p>
            <a:r>
              <a:rPr lang="en-US" altLang="ko-KR" dirty="0" smtClean="0"/>
              <a:t>  : Quicksort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82964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55897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720819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299185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863891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451313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024246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589168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167534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732240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484575" y="2360851"/>
            <a:ext cx="707373" cy="780117"/>
            <a:chOff x="3032395" y="1838133"/>
            <a:chExt cx="707373" cy="780117"/>
          </a:xfrm>
        </p:grpSpPr>
        <p:sp>
          <p:nvSpPr>
            <p:cNvPr id="18" name="아래쪽 화살표 17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32395" y="1838133"/>
              <a:ext cx="707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pivot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184347" y="2318861"/>
            <a:ext cx="548548" cy="780117"/>
            <a:chOff x="3094142" y="1838133"/>
            <a:chExt cx="548548" cy="780117"/>
          </a:xfrm>
        </p:grpSpPr>
        <p:sp>
          <p:nvSpPr>
            <p:cNvPr id="21" name="아래쪽 화살표 20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94142" y="1838133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low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067341" y="2298134"/>
            <a:ext cx="646331" cy="780117"/>
            <a:chOff x="3094142" y="1838133"/>
            <a:chExt cx="646331" cy="780117"/>
          </a:xfrm>
        </p:grpSpPr>
        <p:sp>
          <p:nvSpPr>
            <p:cNvPr id="24" name="아래쪽 화살표 23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94142" y="183813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high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6" name="아래로 구부러진 화살표 25"/>
          <p:cNvSpPr/>
          <p:nvPr/>
        </p:nvSpPr>
        <p:spPr>
          <a:xfrm>
            <a:off x="3631984" y="2458232"/>
            <a:ext cx="1644290" cy="501376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아래로 구부러진 화살표 26"/>
          <p:cNvSpPr/>
          <p:nvPr/>
        </p:nvSpPr>
        <p:spPr>
          <a:xfrm rot="10800000">
            <a:off x="3543178" y="3717032"/>
            <a:ext cx="1644290" cy="501376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03648" y="1843162"/>
            <a:ext cx="277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Low </a:t>
            </a:r>
            <a:r>
              <a:rPr lang="ko-KR" altLang="en-US" dirty="0" smtClean="0">
                <a:solidFill>
                  <a:srgbClr val="FF0000"/>
                </a:solidFill>
              </a:rPr>
              <a:t>값과 </a:t>
            </a:r>
            <a:r>
              <a:rPr lang="en-US" altLang="ko-KR" dirty="0" smtClean="0">
                <a:solidFill>
                  <a:srgbClr val="FF0000"/>
                </a:solidFill>
              </a:rPr>
              <a:t>high </a:t>
            </a:r>
            <a:r>
              <a:rPr lang="ko-KR" altLang="en-US" dirty="0" smtClean="0">
                <a:solidFill>
                  <a:srgbClr val="FF0000"/>
                </a:solidFill>
              </a:rPr>
              <a:t>값을 교환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16484" y="3683887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start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71590" y="3683887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end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1619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정렬 알고리즘</a:t>
            </a:r>
            <a:endParaRPr lang="en-US" altLang="ko-KR" dirty="0" smtClean="0"/>
          </a:p>
          <a:p>
            <a:r>
              <a:rPr lang="en-US" altLang="ko-KR" dirty="0" smtClean="0"/>
              <a:t>  : Quicksort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82964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55897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720819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299185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863891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451313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024246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589168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167534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732240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484575" y="2360851"/>
            <a:ext cx="707373" cy="780117"/>
            <a:chOff x="3032395" y="1838133"/>
            <a:chExt cx="707373" cy="780117"/>
          </a:xfrm>
        </p:grpSpPr>
        <p:sp>
          <p:nvSpPr>
            <p:cNvPr id="18" name="아래쪽 화살표 17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32395" y="1838133"/>
              <a:ext cx="707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pivot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406821" y="2314524"/>
            <a:ext cx="548548" cy="780117"/>
            <a:chOff x="3094142" y="1838133"/>
            <a:chExt cx="548548" cy="780117"/>
          </a:xfrm>
        </p:grpSpPr>
        <p:sp>
          <p:nvSpPr>
            <p:cNvPr id="21" name="아래쪽 화살표 20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94142" y="1838133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low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792753" y="2318861"/>
            <a:ext cx="646331" cy="780117"/>
            <a:chOff x="3094142" y="1838133"/>
            <a:chExt cx="646331" cy="780117"/>
          </a:xfrm>
        </p:grpSpPr>
        <p:sp>
          <p:nvSpPr>
            <p:cNvPr id="24" name="아래쪽 화살표 23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94142" y="183813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high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614657" y="1196752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Low</a:t>
            </a:r>
            <a:r>
              <a:rPr lang="ko-KR" altLang="en-US" dirty="0" smtClean="0">
                <a:solidFill>
                  <a:srgbClr val="FF0000"/>
                </a:solidFill>
              </a:rPr>
              <a:t>와 </a:t>
            </a:r>
            <a:r>
              <a:rPr lang="en-US" altLang="ko-KR" dirty="0" smtClean="0">
                <a:solidFill>
                  <a:srgbClr val="FF0000"/>
                </a:solidFill>
              </a:rPr>
              <a:t>high</a:t>
            </a:r>
            <a:r>
              <a:rPr lang="ko-KR" altLang="en-US" dirty="0" smtClean="0">
                <a:solidFill>
                  <a:srgbClr val="FF0000"/>
                </a:solidFill>
              </a:rPr>
              <a:t>가 교차할 때</a:t>
            </a:r>
            <a:r>
              <a:rPr lang="en-US" altLang="ko-KR" dirty="0" smtClean="0">
                <a:solidFill>
                  <a:srgbClr val="FF0000"/>
                </a:solidFill>
              </a:rPr>
              <a:t>!!!!!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16484" y="3683887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start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71590" y="3683887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end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9687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정렬 알고리즘</a:t>
            </a:r>
            <a:endParaRPr lang="en-US" altLang="ko-KR" dirty="0" smtClean="0"/>
          </a:p>
          <a:p>
            <a:r>
              <a:rPr lang="en-US" altLang="ko-KR" dirty="0" smtClean="0"/>
              <a:t>  : Quicksort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82964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55897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720819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299185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863891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451313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024246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589168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167534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732240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326861" y="2318861"/>
            <a:ext cx="707373" cy="780117"/>
            <a:chOff x="3032395" y="1838133"/>
            <a:chExt cx="707373" cy="780117"/>
          </a:xfrm>
        </p:grpSpPr>
        <p:sp>
          <p:nvSpPr>
            <p:cNvPr id="18" name="아래쪽 화살표 17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32395" y="1838133"/>
              <a:ext cx="707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pivot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406821" y="2314524"/>
            <a:ext cx="548548" cy="780117"/>
            <a:chOff x="3094142" y="1838133"/>
            <a:chExt cx="548548" cy="780117"/>
          </a:xfrm>
        </p:grpSpPr>
        <p:sp>
          <p:nvSpPr>
            <p:cNvPr id="21" name="아래쪽 화살표 20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94142" y="1838133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low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918982" y="2318861"/>
            <a:ext cx="646331" cy="780117"/>
            <a:chOff x="3094142" y="1838133"/>
            <a:chExt cx="646331" cy="780117"/>
          </a:xfrm>
        </p:grpSpPr>
        <p:sp>
          <p:nvSpPr>
            <p:cNvPr id="24" name="아래쪽 화살표 23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94142" y="183813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high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614657" y="1196752"/>
            <a:ext cx="224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Pivot</a:t>
            </a:r>
            <a:r>
              <a:rPr lang="ko-KR" altLang="en-US" dirty="0" smtClean="0">
                <a:solidFill>
                  <a:srgbClr val="FF0000"/>
                </a:solidFill>
              </a:rPr>
              <a:t>과 </a:t>
            </a:r>
            <a:r>
              <a:rPr lang="en-US" altLang="ko-KR" dirty="0" smtClean="0">
                <a:solidFill>
                  <a:srgbClr val="FF0000"/>
                </a:solidFill>
              </a:rPr>
              <a:t>high</a:t>
            </a:r>
            <a:r>
              <a:rPr lang="ko-KR" altLang="en-US" dirty="0" smtClean="0">
                <a:solidFill>
                  <a:srgbClr val="FF0000"/>
                </a:solidFill>
              </a:rPr>
              <a:t>를 교환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아래로 구부러진 화살표 25"/>
          <p:cNvSpPr/>
          <p:nvPr/>
        </p:nvSpPr>
        <p:spPr>
          <a:xfrm>
            <a:off x="1920561" y="2545517"/>
            <a:ext cx="2195358" cy="501376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아래로 구부러진 화살표 26"/>
          <p:cNvSpPr/>
          <p:nvPr/>
        </p:nvSpPr>
        <p:spPr>
          <a:xfrm rot="10800000">
            <a:off x="1831754" y="3701676"/>
            <a:ext cx="2233493" cy="501376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16484" y="3683887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start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71590" y="3683887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end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06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2736" y="47667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7" t="25417" r="61094" b="41528"/>
          <a:stretch/>
        </p:blipFill>
        <p:spPr bwMode="auto">
          <a:xfrm>
            <a:off x="966445" y="1591665"/>
            <a:ext cx="3305176" cy="226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5292080" y="3468557"/>
            <a:ext cx="700833" cy="780117"/>
            <a:chOff x="3032395" y="1838133"/>
            <a:chExt cx="700833" cy="780117"/>
          </a:xfrm>
        </p:grpSpPr>
        <p:sp>
          <p:nvSpPr>
            <p:cNvPr id="6" name="아래쪽 화살표 5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32395" y="1838133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head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084807" y="4263077"/>
            <a:ext cx="1115381" cy="432048"/>
            <a:chOff x="611560" y="1772816"/>
            <a:chExt cx="1160670" cy="43204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null</a:t>
              </a:r>
              <a:endParaRPr lang="ko-KR" alt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785800" y="234044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이면</a:t>
            </a:r>
            <a:endParaRPr lang="en-US" altLang="ko-KR" dirty="0" smtClean="0"/>
          </a:p>
          <a:p>
            <a:r>
              <a:rPr lang="ko-KR" altLang="en-US" dirty="0" smtClean="0"/>
              <a:t>데이터가 없는 것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060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정렬 알고리즘</a:t>
            </a:r>
            <a:endParaRPr lang="en-US" altLang="ko-KR" dirty="0" smtClean="0"/>
          </a:p>
          <a:p>
            <a:r>
              <a:rPr lang="en-US" altLang="ko-KR" dirty="0" smtClean="0"/>
              <a:t>  : Quicksort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82964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55897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720819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299185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863891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451313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024246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589168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167534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732240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4406821" y="2314524"/>
            <a:ext cx="548548" cy="780117"/>
            <a:chOff x="3094142" y="1838133"/>
            <a:chExt cx="548548" cy="780117"/>
          </a:xfrm>
        </p:grpSpPr>
        <p:sp>
          <p:nvSpPr>
            <p:cNvPr id="21" name="아래쪽 화살표 20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94142" y="1838133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low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829545" y="2318861"/>
            <a:ext cx="646331" cy="780117"/>
            <a:chOff x="3094142" y="1838133"/>
            <a:chExt cx="646331" cy="780117"/>
          </a:xfrm>
        </p:grpSpPr>
        <p:sp>
          <p:nvSpPr>
            <p:cNvPr id="24" name="아래쪽 화살표 23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94142" y="183813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high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616629" y="3809121"/>
            <a:ext cx="1354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Pivot </a:t>
            </a:r>
            <a:r>
              <a:rPr lang="ko-KR" altLang="en-US" dirty="0" smtClean="0">
                <a:solidFill>
                  <a:srgbClr val="FF0000"/>
                </a:solidFill>
              </a:rPr>
              <a:t>값 </a:t>
            </a:r>
            <a:r>
              <a:rPr lang="en-US" altLang="ko-KR" dirty="0" smtClean="0">
                <a:solidFill>
                  <a:srgbClr val="FF0000"/>
                </a:solidFill>
              </a:rPr>
              <a:t>: 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05186" y="1339551"/>
            <a:ext cx="4341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Pivot </a:t>
            </a:r>
            <a:r>
              <a:rPr lang="ko-KR" altLang="en-US" dirty="0" smtClean="0">
                <a:solidFill>
                  <a:srgbClr val="FF0000"/>
                </a:solidFill>
              </a:rPr>
              <a:t>값을 기준으로 왼쪽에는 작은 값만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오른쪽에는 큰 값만 모였다</a:t>
            </a:r>
            <a:r>
              <a:rPr lang="en-US" altLang="ko-KR" dirty="0" smtClean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16484" y="3683887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start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71590" y="3683887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end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1652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정렬 알고리즘</a:t>
            </a:r>
            <a:endParaRPr lang="en-US" altLang="ko-KR" dirty="0" smtClean="0"/>
          </a:p>
          <a:p>
            <a:r>
              <a:rPr lang="en-US" altLang="ko-KR" dirty="0" smtClean="0"/>
              <a:t>  : Quicksort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82964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55897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720819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299185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863891" y="3140968"/>
            <a:ext cx="504056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451313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024246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589168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167534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732240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3276939" y="2351926"/>
            <a:ext cx="772969" cy="780117"/>
            <a:chOff x="3094142" y="1838133"/>
            <a:chExt cx="772969" cy="780117"/>
          </a:xfrm>
        </p:grpSpPr>
        <p:sp>
          <p:nvSpPr>
            <p:cNvPr id="21" name="아래쪽 화살표 20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94142" y="183813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high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074488" y="2318861"/>
            <a:ext cx="675185" cy="780117"/>
            <a:chOff x="3094142" y="1838133"/>
            <a:chExt cx="675185" cy="780117"/>
          </a:xfrm>
        </p:grpSpPr>
        <p:sp>
          <p:nvSpPr>
            <p:cNvPr id="24" name="아래쪽 화살표 23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94142" y="1838133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low1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46798" y="1708883"/>
            <a:ext cx="7268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Pivot </a:t>
            </a:r>
            <a:r>
              <a:rPr lang="ko-KR" altLang="en-US" dirty="0" smtClean="0">
                <a:solidFill>
                  <a:srgbClr val="FF0000"/>
                </a:solidFill>
              </a:rPr>
              <a:t>은 제외 하고 </a:t>
            </a:r>
            <a:r>
              <a:rPr lang="en-US" altLang="ko-KR" dirty="0" smtClean="0">
                <a:solidFill>
                  <a:srgbClr val="FF0000"/>
                </a:solidFill>
              </a:rPr>
              <a:t>pivot</a:t>
            </a:r>
            <a:r>
              <a:rPr lang="ko-KR" altLang="en-US" dirty="0" smtClean="0">
                <a:solidFill>
                  <a:srgbClr val="FF0000"/>
                </a:solidFill>
              </a:rPr>
              <a:t>의 왼쪽과 오른쪽에서 같은 알고리즘을 수행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326861" y="2318861"/>
            <a:ext cx="834011" cy="780117"/>
            <a:chOff x="3032395" y="1838133"/>
            <a:chExt cx="834011" cy="780117"/>
          </a:xfrm>
        </p:grpSpPr>
        <p:sp>
          <p:nvSpPr>
            <p:cNvPr id="27" name="아래쪽 화살표 26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32395" y="1838133"/>
              <a:ext cx="834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pivot1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622871" y="2331199"/>
            <a:ext cx="772969" cy="780117"/>
            <a:chOff x="3094142" y="1838133"/>
            <a:chExt cx="772969" cy="780117"/>
          </a:xfrm>
        </p:grpSpPr>
        <p:sp>
          <p:nvSpPr>
            <p:cNvPr id="30" name="아래쪽 화살표 29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094142" y="183813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high</a:t>
              </a:r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049881" y="2347463"/>
            <a:ext cx="675185" cy="780117"/>
            <a:chOff x="3094142" y="1838133"/>
            <a:chExt cx="675185" cy="780117"/>
          </a:xfrm>
        </p:grpSpPr>
        <p:sp>
          <p:nvSpPr>
            <p:cNvPr id="33" name="아래쪽 화살표 32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94142" y="1838133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low</a:t>
              </a:r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253847" y="2340530"/>
            <a:ext cx="834011" cy="780117"/>
            <a:chOff x="3032395" y="1838133"/>
            <a:chExt cx="834011" cy="780117"/>
          </a:xfrm>
        </p:grpSpPr>
        <p:sp>
          <p:nvSpPr>
            <p:cNvPr id="36" name="아래쪽 화살표 35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32395" y="1838133"/>
              <a:ext cx="834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pivot2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16484" y="3683887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start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71590" y="3683887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end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7671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정렬 알고리즘</a:t>
            </a:r>
            <a:endParaRPr lang="en-US" altLang="ko-KR" dirty="0" smtClean="0"/>
          </a:p>
          <a:p>
            <a:r>
              <a:rPr lang="en-US" altLang="ko-KR" dirty="0" smtClean="0"/>
              <a:t>  : Quicksort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09624" y="1928803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982557" y="1928803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547479" y="1928803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125845" y="1928803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690551" y="1928803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277973" y="1928803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850906" y="1928803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415828" y="1928803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994194" y="1928803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558900" y="1928803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311235" y="1148686"/>
            <a:ext cx="707373" cy="780117"/>
            <a:chOff x="3032395" y="1838133"/>
            <a:chExt cx="707373" cy="780117"/>
          </a:xfrm>
        </p:grpSpPr>
        <p:sp>
          <p:nvSpPr>
            <p:cNvPr id="18" name="아래쪽 화살표 17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32395" y="1838133"/>
              <a:ext cx="707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pivot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960311" y="1148686"/>
            <a:ext cx="548548" cy="780117"/>
            <a:chOff x="3094142" y="1838133"/>
            <a:chExt cx="548548" cy="780117"/>
          </a:xfrm>
        </p:grpSpPr>
        <p:sp>
          <p:nvSpPr>
            <p:cNvPr id="21" name="아래쪽 화살표 20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94142" y="1838133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low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493562" y="1106696"/>
            <a:ext cx="646331" cy="780117"/>
            <a:chOff x="3094142" y="1838133"/>
            <a:chExt cx="646331" cy="780117"/>
          </a:xfrm>
        </p:grpSpPr>
        <p:sp>
          <p:nvSpPr>
            <p:cNvPr id="24" name="아래쪽 화살표 23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94142" y="183813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high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638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7" t="29166" r="44087" b="67500"/>
          <a:stretch/>
        </p:blipFill>
        <p:spPr bwMode="auto">
          <a:xfrm>
            <a:off x="2261729" y="512375"/>
            <a:ext cx="5243052" cy="35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5" t="23333" r="63906" b="60000"/>
          <a:stretch/>
        </p:blipFill>
        <p:spPr bwMode="auto">
          <a:xfrm>
            <a:off x="2328721" y="3073625"/>
            <a:ext cx="3665473" cy="1582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284558" y="2420888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start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39664" y="2420888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end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0040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정렬 알고리즘</a:t>
            </a:r>
            <a:endParaRPr lang="en-US" altLang="ko-KR" dirty="0" smtClean="0"/>
          </a:p>
          <a:p>
            <a:r>
              <a:rPr lang="en-US" altLang="ko-KR" dirty="0" smtClean="0"/>
              <a:t>  : Quicksort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84384" y="1954766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57317" y="1954766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722239" y="1954766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300605" y="1954766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865311" y="1954766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452733" y="1954766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025666" y="1954766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590588" y="1954766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168954" y="1954766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733660" y="1954766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485995" y="1174649"/>
            <a:ext cx="707373" cy="780117"/>
            <a:chOff x="3032395" y="1838133"/>
            <a:chExt cx="707373" cy="780117"/>
          </a:xfrm>
        </p:grpSpPr>
        <p:sp>
          <p:nvSpPr>
            <p:cNvPr id="18" name="아래쪽 화살표 17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32395" y="1838133"/>
              <a:ext cx="707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pivot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661373" y="1132659"/>
            <a:ext cx="548548" cy="780117"/>
            <a:chOff x="3094142" y="1838133"/>
            <a:chExt cx="548548" cy="780117"/>
          </a:xfrm>
        </p:grpSpPr>
        <p:sp>
          <p:nvSpPr>
            <p:cNvPr id="21" name="아래쪽 화살표 20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94142" y="1838133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low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168257" y="1111932"/>
            <a:ext cx="646331" cy="780117"/>
            <a:chOff x="3094142" y="1838133"/>
            <a:chExt cx="646331" cy="780117"/>
          </a:xfrm>
        </p:grpSpPr>
        <p:sp>
          <p:nvSpPr>
            <p:cNvPr id="24" name="아래쪽 화살표 23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94142" y="183813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high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7" t="29166" r="44087" b="67500"/>
          <a:stretch/>
        </p:blipFill>
        <p:spPr bwMode="auto">
          <a:xfrm>
            <a:off x="2261729" y="512375"/>
            <a:ext cx="5243052" cy="35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2" t="12644" r="44770" b="48750"/>
          <a:stretch/>
        </p:blipFill>
        <p:spPr bwMode="auto">
          <a:xfrm>
            <a:off x="1157263" y="2636912"/>
            <a:ext cx="7094996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694008" y="3212976"/>
            <a:ext cx="5291680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21" idx="2"/>
          </p:cNvCxnSpPr>
          <p:nvPr/>
        </p:nvCxnSpPr>
        <p:spPr>
          <a:xfrm>
            <a:off x="2958324" y="1912776"/>
            <a:ext cx="150685" cy="130020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723526" y="4221088"/>
            <a:ext cx="6376865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stCxn id="24" idx="1"/>
          </p:cNvCxnSpPr>
          <p:nvPr/>
        </p:nvCxnSpPr>
        <p:spPr>
          <a:xfrm flipH="1">
            <a:off x="5940152" y="1741364"/>
            <a:ext cx="374371" cy="2479724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16484" y="2339588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start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71590" y="2339588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end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7827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2" t="12644" r="44770" b="48750"/>
          <a:stretch/>
        </p:blipFill>
        <p:spPr bwMode="auto">
          <a:xfrm>
            <a:off x="1157263" y="2720891"/>
            <a:ext cx="7094996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5536" y="404664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정렬 알고리즘</a:t>
            </a:r>
            <a:endParaRPr lang="en-US" altLang="ko-KR" dirty="0" smtClean="0"/>
          </a:p>
          <a:p>
            <a:r>
              <a:rPr lang="en-US" altLang="ko-KR" dirty="0" smtClean="0"/>
              <a:t>  : Quicksort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05479" y="2144827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78412" y="2144827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743334" y="2144827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321700" y="2144827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886406" y="2144827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473828" y="2144827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046761" y="2144827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611683" y="2144827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190049" y="2144827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754755" y="2144827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507090" y="1364710"/>
            <a:ext cx="707373" cy="780117"/>
            <a:chOff x="3032395" y="1838133"/>
            <a:chExt cx="707373" cy="780117"/>
          </a:xfrm>
        </p:grpSpPr>
        <p:sp>
          <p:nvSpPr>
            <p:cNvPr id="18" name="아래쪽 화살표 17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32395" y="1838133"/>
              <a:ext cx="707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pivot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682468" y="1322720"/>
            <a:ext cx="548548" cy="780117"/>
            <a:chOff x="3094142" y="1838133"/>
            <a:chExt cx="548548" cy="780117"/>
          </a:xfrm>
        </p:grpSpPr>
        <p:sp>
          <p:nvSpPr>
            <p:cNvPr id="21" name="아래쪽 화살표 20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94142" y="1838133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low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189352" y="1301993"/>
            <a:ext cx="646331" cy="780117"/>
            <a:chOff x="3094142" y="1838133"/>
            <a:chExt cx="646331" cy="780117"/>
          </a:xfrm>
        </p:grpSpPr>
        <p:sp>
          <p:nvSpPr>
            <p:cNvPr id="24" name="아래쪽 화살표 23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94142" y="183813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high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아래로 구부러진 화살표 2"/>
          <p:cNvSpPr/>
          <p:nvPr/>
        </p:nvSpPr>
        <p:spPr>
          <a:xfrm>
            <a:off x="3173555" y="1462091"/>
            <a:ext cx="3104602" cy="501376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아래로 구부러진 화살표 26"/>
          <p:cNvSpPr/>
          <p:nvPr/>
        </p:nvSpPr>
        <p:spPr>
          <a:xfrm rot="10800000">
            <a:off x="3084750" y="2720891"/>
            <a:ext cx="3104602" cy="501376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7" t="29166" r="44087" b="67500"/>
          <a:stretch/>
        </p:blipFill>
        <p:spPr bwMode="auto">
          <a:xfrm>
            <a:off x="2261729" y="512375"/>
            <a:ext cx="5243052" cy="35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1715103" y="5229200"/>
            <a:ext cx="4148608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3825756" y="3222268"/>
            <a:ext cx="811295" cy="2006932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16484" y="2467543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start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71590" y="2467543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end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2886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정렬 알고리즘</a:t>
            </a:r>
            <a:endParaRPr lang="en-US" altLang="ko-KR" dirty="0" smtClean="0"/>
          </a:p>
          <a:p>
            <a:r>
              <a:rPr lang="en-US" altLang="ko-KR" dirty="0" smtClean="0"/>
              <a:t>  : Quicksort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71200" y="196708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244133" y="196708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809055" y="196708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387421" y="196708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952127" y="196708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539549" y="196708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112482" y="196708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677404" y="196708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255770" y="196708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820476" y="196708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415097" y="1144975"/>
            <a:ext cx="707373" cy="780117"/>
            <a:chOff x="3032395" y="1838133"/>
            <a:chExt cx="707373" cy="780117"/>
          </a:xfrm>
        </p:grpSpPr>
        <p:sp>
          <p:nvSpPr>
            <p:cNvPr id="18" name="아래쪽 화살표 17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32395" y="1838133"/>
              <a:ext cx="707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pivot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495057" y="1140638"/>
            <a:ext cx="548548" cy="780117"/>
            <a:chOff x="3094142" y="1838133"/>
            <a:chExt cx="548548" cy="780117"/>
          </a:xfrm>
        </p:grpSpPr>
        <p:sp>
          <p:nvSpPr>
            <p:cNvPr id="21" name="아래쪽 화살표 20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94142" y="1838133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low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007218" y="1144975"/>
            <a:ext cx="646331" cy="780117"/>
            <a:chOff x="3094142" y="1838133"/>
            <a:chExt cx="646331" cy="780117"/>
          </a:xfrm>
        </p:grpSpPr>
        <p:sp>
          <p:nvSpPr>
            <p:cNvPr id="24" name="아래쪽 화살표 23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94142" y="183813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high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6" name="아래로 구부러진 화살표 25"/>
          <p:cNvSpPr/>
          <p:nvPr/>
        </p:nvSpPr>
        <p:spPr>
          <a:xfrm>
            <a:off x="2008797" y="1371631"/>
            <a:ext cx="2195358" cy="501376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아래로 구부러진 화살표 26"/>
          <p:cNvSpPr/>
          <p:nvPr/>
        </p:nvSpPr>
        <p:spPr>
          <a:xfrm rot="10800000">
            <a:off x="1919990" y="2527790"/>
            <a:ext cx="2233493" cy="501376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7" t="29166" r="44087" b="67500"/>
          <a:stretch/>
        </p:blipFill>
        <p:spPr bwMode="auto">
          <a:xfrm>
            <a:off x="2261729" y="512375"/>
            <a:ext cx="5243052" cy="35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4" t="39306" r="67585" b="48333"/>
          <a:stretch/>
        </p:blipFill>
        <p:spPr bwMode="auto">
          <a:xfrm>
            <a:off x="1768783" y="3933056"/>
            <a:ext cx="4837021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1893445" y="4109394"/>
            <a:ext cx="4682073" cy="3404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2496161" y="3029167"/>
            <a:ext cx="707687" cy="1080227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863118" y="4869160"/>
            <a:ext cx="2089009" cy="3404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>
            <a:stCxn id="11" idx="2"/>
          </p:cNvCxnSpPr>
          <p:nvPr/>
        </p:nvCxnSpPr>
        <p:spPr>
          <a:xfrm flipH="1">
            <a:off x="3639449" y="2399130"/>
            <a:ext cx="564706" cy="247003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01010" y="2295534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start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56116" y="229553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end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381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정렬 알고리즘</a:t>
            </a:r>
            <a:endParaRPr lang="en-US" altLang="ko-KR" dirty="0" smtClean="0"/>
          </a:p>
          <a:p>
            <a:r>
              <a:rPr lang="en-US" altLang="ko-KR" dirty="0" smtClean="0"/>
              <a:t>  : Quicksort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82964" y="194847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55897" y="194847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720819" y="194847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299185" y="194847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863891" y="1948478"/>
            <a:ext cx="504056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451313" y="194847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024246" y="194847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589168" y="194847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167534" y="194847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732240" y="194847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3276939" y="1159436"/>
            <a:ext cx="772969" cy="780117"/>
            <a:chOff x="3094142" y="1838133"/>
            <a:chExt cx="772969" cy="780117"/>
          </a:xfrm>
        </p:grpSpPr>
        <p:sp>
          <p:nvSpPr>
            <p:cNvPr id="21" name="아래쪽 화살표 20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94142" y="183813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high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074488" y="1126371"/>
            <a:ext cx="675185" cy="780117"/>
            <a:chOff x="3094142" y="1838133"/>
            <a:chExt cx="675185" cy="780117"/>
          </a:xfrm>
        </p:grpSpPr>
        <p:sp>
          <p:nvSpPr>
            <p:cNvPr id="24" name="아래쪽 화살표 23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94142" y="1838133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low1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326861" y="1126371"/>
            <a:ext cx="834011" cy="780117"/>
            <a:chOff x="3032395" y="1838133"/>
            <a:chExt cx="834011" cy="780117"/>
          </a:xfrm>
        </p:grpSpPr>
        <p:sp>
          <p:nvSpPr>
            <p:cNvPr id="27" name="아래쪽 화살표 26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32395" y="1838133"/>
              <a:ext cx="834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pivot1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622871" y="1138709"/>
            <a:ext cx="772969" cy="780117"/>
            <a:chOff x="3094142" y="1838133"/>
            <a:chExt cx="772969" cy="780117"/>
          </a:xfrm>
        </p:grpSpPr>
        <p:sp>
          <p:nvSpPr>
            <p:cNvPr id="30" name="아래쪽 화살표 29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094142" y="183813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high</a:t>
              </a:r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049881" y="1154973"/>
            <a:ext cx="675185" cy="780117"/>
            <a:chOff x="3094142" y="1838133"/>
            <a:chExt cx="675185" cy="780117"/>
          </a:xfrm>
        </p:grpSpPr>
        <p:sp>
          <p:nvSpPr>
            <p:cNvPr id="33" name="아래쪽 화살표 32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94142" y="1838133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low</a:t>
              </a:r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253847" y="1148040"/>
            <a:ext cx="834011" cy="780117"/>
            <a:chOff x="3032395" y="1838133"/>
            <a:chExt cx="834011" cy="780117"/>
          </a:xfrm>
        </p:grpSpPr>
        <p:sp>
          <p:nvSpPr>
            <p:cNvPr id="36" name="아래쪽 화살표 35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32395" y="1838133"/>
              <a:ext cx="834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pivot2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4" t="26250" r="46562" b="69583"/>
          <a:stretch/>
        </p:blipFill>
        <p:spPr bwMode="auto">
          <a:xfrm>
            <a:off x="2407925" y="475801"/>
            <a:ext cx="5188204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8" t="26803" r="46472" b="38639"/>
          <a:stretch/>
        </p:blipFill>
        <p:spPr bwMode="auto">
          <a:xfrm>
            <a:off x="1078479" y="2924944"/>
            <a:ext cx="6745668" cy="29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직선 화살표 연결선 38"/>
          <p:cNvCxnSpPr>
            <a:stCxn id="11" idx="2"/>
          </p:cNvCxnSpPr>
          <p:nvPr/>
        </p:nvCxnSpPr>
        <p:spPr>
          <a:xfrm flipH="1">
            <a:off x="2522124" y="2380526"/>
            <a:ext cx="1593795" cy="228870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1506274" y="4669227"/>
            <a:ext cx="1466574" cy="261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787273" y="4998574"/>
            <a:ext cx="733287" cy="21640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663423" y="4991881"/>
            <a:ext cx="1291946" cy="21640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805079" y="5294515"/>
            <a:ext cx="1310840" cy="21640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4310307" y="5294888"/>
            <a:ext cx="440393" cy="2223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531642" y="2330218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start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686748" y="2330218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end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3668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정렬 알고리즘</a:t>
            </a:r>
            <a:endParaRPr lang="en-US" altLang="ko-KR" dirty="0" smtClean="0"/>
          </a:p>
          <a:p>
            <a:r>
              <a:rPr lang="en-US" altLang="ko-KR" dirty="0" smtClean="0"/>
              <a:t>  : Quicksort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87818" y="108409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빅오를</a:t>
            </a:r>
            <a:r>
              <a:rPr lang="ko-KR" altLang="en-US" dirty="0" smtClean="0"/>
              <a:t> 계산해봅시다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0342" y="1548882"/>
            <a:ext cx="660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연산 횟수를 계산하기 위해 주요 비교 연산 부분을 결정합니다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2" t="29660" r="45256" b="49252"/>
          <a:stretch/>
        </p:blipFill>
        <p:spPr bwMode="auto">
          <a:xfrm>
            <a:off x="1403648" y="2924944"/>
            <a:ext cx="5909858" cy="175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339752" y="2924944"/>
            <a:ext cx="216024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339752" y="3817843"/>
            <a:ext cx="223224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11116" y="2204864"/>
            <a:ext cx="5094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Low</a:t>
            </a:r>
            <a:r>
              <a:rPr lang="ko-KR" altLang="en-US" dirty="0" smtClean="0">
                <a:solidFill>
                  <a:srgbClr val="FF0000"/>
                </a:solidFill>
              </a:rPr>
              <a:t>와 </a:t>
            </a:r>
            <a:r>
              <a:rPr lang="en-US" altLang="ko-KR" dirty="0" smtClean="0">
                <a:solidFill>
                  <a:srgbClr val="FF0000"/>
                </a:solidFill>
              </a:rPr>
              <a:t>pivot, high</a:t>
            </a:r>
            <a:r>
              <a:rPr lang="ko-KR" altLang="en-US" dirty="0" smtClean="0">
                <a:solidFill>
                  <a:srgbClr val="FF0000"/>
                </a:solidFill>
              </a:rPr>
              <a:t>와 </a:t>
            </a:r>
            <a:r>
              <a:rPr lang="en-US" altLang="ko-KR" dirty="0" smtClean="0">
                <a:solidFill>
                  <a:srgbClr val="FF0000"/>
                </a:solidFill>
              </a:rPr>
              <a:t>pivot</a:t>
            </a:r>
            <a:r>
              <a:rPr lang="ko-KR" altLang="en-US" dirty="0" smtClean="0">
                <a:solidFill>
                  <a:srgbClr val="FF0000"/>
                </a:solidFill>
              </a:rPr>
              <a:t>과의 크기 비교 연산</a:t>
            </a:r>
            <a:r>
              <a:rPr lang="en-US" altLang="ko-KR" dirty="0" smtClean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269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정렬 알고리즘</a:t>
            </a:r>
            <a:endParaRPr lang="en-US" altLang="ko-KR" dirty="0" smtClean="0"/>
          </a:p>
          <a:p>
            <a:r>
              <a:rPr lang="en-US" altLang="ko-KR" dirty="0" smtClean="0"/>
              <a:t>  : Quicksort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582964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155897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720819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299185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863891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451313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024246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589168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167534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732240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1484575" y="2360851"/>
            <a:ext cx="707373" cy="780117"/>
            <a:chOff x="3032395" y="1838133"/>
            <a:chExt cx="707373" cy="780117"/>
          </a:xfrm>
        </p:grpSpPr>
        <p:sp>
          <p:nvSpPr>
            <p:cNvPr id="20" name="아래쪽 화살표 19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32395" y="1838133"/>
              <a:ext cx="707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pivot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133651" y="2360851"/>
            <a:ext cx="548548" cy="780117"/>
            <a:chOff x="3094142" y="1838133"/>
            <a:chExt cx="548548" cy="780117"/>
          </a:xfrm>
        </p:grpSpPr>
        <p:sp>
          <p:nvSpPr>
            <p:cNvPr id="23" name="아래쪽 화살표 22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94142" y="1838133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low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666902" y="2318861"/>
            <a:ext cx="646331" cy="780117"/>
            <a:chOff x="3094142" y="1838133"/>
            <a:chExt cx="646331" cy="780117"/>
          </a:xfrm>
        </p:grpSpPr>
        <p:sp>
          <p:nvSpPr>
            <p:cNvPr id="26" name="아래쪽 화살표 25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94142" y="183813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high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516484" y="3683887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start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71590" y="3683887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end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1692588" y="1556792"/>
            <a:ext cx="2423331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화살표 7"/>
          <p:cNvSpPr/>
          <p:nvPr/>
        </p:nvSpPr>
        <p:spPr>
          <a:xfrm>
            <a:off x="4451313" y="1556792"/>
            <a:ext cx="2861920" cy="6480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834992" y="134076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Low </a:t>
            </a:r>
            <a:r>
              <a:rPr lang="ko-KR" altLang="en-US" dirty="0" smtClean="0"/>
              <a:t>방향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276274" y="123127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high </a:t>
            </a:r>
            <a:r>
              <a:rPr lang="ko-KR" altLang="en-US" dirty="0" smtClean="0"/>
              <a:t>방향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257739" y="4509120"/>
            <a:ext cx="424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즉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데이터 개수와 같이 </a:t>
            </a:r>
            <a:r>
              <a:rPr lang="en-US" altLang="ko-KR" dirty="0" smtClean="0">
                <a:solidFill>
                  <a:srgbClr val="FF0000"/>
                </a:solidFill>
              </a:rPr>
              <a:t>n</a:t>
            </a:r>
            <a:r>
              <a:rPr lang="ko-KR" altLang="en-US" dirty="0" smtClean="0">
                <a:solidFill>
                  <a:srgbClr val="FF0000"/>
                </a:solidFill>
              </a:rPr>
              <a:t>번 연산합니다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0249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정렬 알고리즘</a:t>
            </a:r>
            <a:endParaRPr lang="en-US" altLang="ko-KR" dirty="0" smtClean="0"/>
          </a:p>
          <a:p>
            <a:r>
              <a:rPr lang="en-US" altLang="ko-KR" dirty="0" smtClean="0"/>
              <a:t>  : Quicksort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342823" y="162880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915756" y="162880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480678" y="162880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059044" y="162880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623750" y="162880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211172" y="162880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784105" y="162880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349027" y="162880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927393" y="162880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492099" y="162880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276343" y="2171719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start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31449" y="2171719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end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오른쪽 화살표 31"/>
          <p:cNvSpPr/>
          <p:nvPr/>
        </p:nvSpPr>
        <p:spPr>
          <a:xfrm>
            <a:off x="1286070" y="1174135"/>
            <a:ext cx="2493842" cy="238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화살표 33"/>
          <p:cNvSpPr/>
          <p:nvPr/>
        </p:nvSpPr>
        <p:spPr>
          <a:xfrm>
            <a:off x="4208563" y="1196752"/>
            <a:ext cx="2784983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403473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976406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541328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119694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684400" y="3140968"/>
            <a:ext cx="504056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4271822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844755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5409677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5988043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6552749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352151" y="3522708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start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07257" y="3522708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end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7" name="오른쪽 화살표 46"/>
          <p:cNvSpPr/>
          <p:nvPr/>
        </p:nvSpPr>
        <p:spPr>
          <a:xfrm>
            <a:off x="1381936" y="2708920"/>
            <a:ext cx="957816" cy="238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왼쪽 화살표 47"/>
          <p:cNvSpPr/>
          <p:nvPr/>
        </p:nvSpPr>
        <p:spPr>
          <a:xfrm>
            <a:off x="2419812" y="2731537"/>
            <a:ext cx="1203938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오른쪽 화살표 48"/>
          <p:cNvSpPr/>
          <p:nvPr/>
        </p:nvSpPr>
        <p:spPr>
          <a:xfrm>
            <a:off x="4470811" y="2708920"/>
            <a:ext cx="957816" cy="238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왼쪽 화살표 49"/>
          <p:cNvSpPr/>
          <p:nvPr/>
        </p:nvSpPr>
        <p:spPr>
          <a:xfrm>
            <a:off x="5601055" y="2731536"/>
            <a:ext cx="1486810" cy="2047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733085" y="5211755"/>
            <a:ext cx="504056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452320" y="170754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</a:t>
            </a:r>
            <a:r>
              <a:rPr lang="ko-KR" altLang="en-US" dirty="0" smtClean="0">
                <a:solidFill>
                  <a:srgbClr val="FF0000"/>
                </a:solidFill>
              </a:rPr>
              <a:t>번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52320" y="3172326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</a:t>
            </a:r>
            <a:r>
              <a:rPr lang="ko-KR" altLang="en-US" dirty="0" smtClean="0">
                <a:solidFill>
                  <a:srgbClr val="FF0000"/>
                </a:solidFill>
              </a:rPr>
              <a:t>번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452320" y="5254592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</a:t>
            </a:r>
            <a:r>
              <a:rPr lang="ko-KR" altLang="en-US" dirty="0" smtClean="0">
                <a:solidFill>
                  <a:srgbClr val="FF0000"/>
                </a:solidFill>
              </a:rPr>
              <a:t>번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400836" y="5211755"/>
            <a:ext cx="504056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2025307" y="5211755"/>
            <a:ext cx="504056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2603673" y="5211755"/>
            <a:ext cx="504056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3168379" y="5211755"/>
            <a:ext cx="504056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6632494" y="5211755"/>
            <a:ext cx="504056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4300245" y="5211755"/>
            <a:ext cx="504056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4924716" y="5211755"/>
            <a:ext cx="504056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5503082" y="5211755"/>
            <a:ext cx="504056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6067788" y="5211755"/>
            <a:ext cx="504056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" name="아래쪽 화살표 2"/>
          <p:cNvSpPr/>
          <p:nvPr/>
        </p:nvSpPr>
        <p:spPr>
          <a:xfrm>
            <a:off x="539552" y="1293455"/>
            <a:ext cx="576064" cy="4134324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08671" y="4365104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K</a:t>
            </a:r>
            <a:r>
              <a:rPr lang="ko-KR" altLang="en-US" dirty="0" smtClean="0">
                <a:solidFill>
                  <a:srgbClr val="FF0000"/>
                </a:solidFill>
              </a:rPr>
              <a:t>번</a:t>
            </a:r>
            <a:r>
              <a:rPr lang="en-US" altLang="ko-KR" dirty="0" smtClean="0">
                <a:solidFill>
                  <a:srgbClr val="FF0000"/>
                </a:solidFill>
              </a:rPr>
              <a:t>!!!!!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6900" y="594928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T(n) = n * k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335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2736" y="47667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5" t="25972" r="50937" b="41667"/>
          <a:stretch/>
        </p:blipFill>
        <p:spPr bwMode="auto">
          <a:xfrm>
            <a:off x="899592" y="1628800"/>
            <a:ext cx="4533900" cy="2219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363187" y="2276872"/>
            <a:ext cx="392889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2792276" y="4537295"/>
            <a:ext cx="700833" cy="780117"/>
            <a:chOff x="1513089" y="1838133"/>
            <a:chExt cx="700833" cy="780117"/>
          </a:xfrm>
        </p:grpSpPr>
        <p:sp>
          <p:nvSpPr>
            <p:cNvPr id="13" name="아래쪽 화살표 12"/>
            <p:cNvSpPr/>
            <p:nvPr/>
          </p:nvSpPr>
          <p:spPr>
            <a:xfrm>
              <a:off x="1721102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13089" y="1838133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head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744588" y="4321271"/>
            <a:ext cx="1314767" cy="432048"/>
            <a:chOff x="611560" y="1772816"/>
            <a:chExt cx="1368152" cy="432048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5557744" y="3564367"/>
            <a:ext cx="1188146" cy="739710"/>
            <a:chOff x="5572161" y="1878540"/>
            <a:chExt cx="1188146" cy="739710"/>
          </a:xfrm>
        </p:grpSpPr>
        <p:sp>
          <p:nvSpPr>
            <p:cNvPr id="23" name="아래쪽 화살표 22"/>
            <p:cNvSpPr/>
            <p:nvPr/>
          </p:nvSpPr>
          <p:spPr>
            <a:xfrm>
              <a:off x="6021105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72161" y="1878540"/>
              <a:ext cx="1188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rgbClr val="FF0000"/>
                  </a:solidFill>
                </a:rPr>
                <a:t>newNode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899770" y="5317412"/>
            <a:ext cx="1115381" cy="432048"/>
            <a:chOff x="611560" y="1772816"/>
            <a:chExt cx="1160670" cy="43204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null</a:t>
              </a:r>
              <a:endParaRPr lang="ko-KR" altLang="en-US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585003" y="5317412"/>
            <a:ext cx="1314767" cy="432048"/>
            <a:chOff x="611560" y="1772816"/>
            <a:chExt cx="1368152" cy="432048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0060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정렬 알고리즘</a:t>
            </a:r>
            <a:endParaRPr lang="en-US" altLang="ko-KR" dirty="0" smtClean="0"/>
          </a:p>
          <a:p>
            <a:r>
              <a:rPr lang="en-US" altLang="ko-KR" dirty="0" smtClean="0"/>
              <a:t>  : Quicksort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156257" y="1484784"/>
                <a:ext cx="1858329" cy="613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/>
                  <a:t>n</a:t>
                </a:r>
                <a:r>
                  <a:rPr lang="en-US" altLang="ko-KR" sz="2400" dirty="0" smtClean="0"/>
                  <a:t>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2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4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400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= 1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57" y="1484784"/>
                <a:ext cx="1858329" cy="613886"/>
              </a:xfrm>
              <a:prstGeom prst="rect">
                <a:avLst/>
              </a:prstGeom>
              <a:blipFill rotWithShape="1">
                <a:blip r:embed="rId2"/>
                <a:stretch>
                  <a:fillRect l="-5246" r="-3934" b="-9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508103" y="1530117"/>
                <a:ext cx="19082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/>
                        </a:rPr>
                        <m:t>𝑘</m:t>
                      </m:r>
                      <m:r>
                        <a:rPr lang="en-US" altLang="ko-KR" sz="28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3" y="1530117"/>
                <a:ext cx="1908279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오른쪽 화살표 18"/>
          <p:cNvSpPr/>
          <p:nvPr/>
        </p:nvSpPr>
        <p:spPr>
          <a:xfrm>
            <a:off x="3563888" y="1700808"/>
            <a:ext cx="129614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3127143" y="2673687"/>
                <a:ext cx="21696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/>
                  <a:t>T(n) = n *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sz="2000" dirty="0" smtClean="0"/>
                  <a:t> 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143" y="2673687"/>
                <a:ext cx="2169633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3090" t="-7692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2438535" y="3947864"/>
                <a:ext cx="394287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dirty="0" smtClean="0">
                    <a:solidFill>
                      <a:srgbClr val="FF0000"/>
                    </a:solidFill>
                  </a:rPr>
                  <a:t>O(n *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4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48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4800" b="0" i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48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sz="4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altLang="ko-KR" sz="4800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4800" dirty="0" smtClean="0">
                    <a:solidFill>
                      <a:srgbClr val="FF0000"/>
                    </a:solidFill>
                  </a:rPr>
                  <a:t> </a:t>
                </a:r>
                <a:endParaRPr lang="ko-KR" altLang="en-US" sz="4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535" y="3947864"/>
                <a:ext cx="3942874" cy="830997"/>
              </a:xfrm>
              <a:prstGeom prst="rect">
                <a:avLst/>
              </a:prstGeom>
              <a:blipFill rotWithShape="1">
                <a:blip r:embed="rId5"/>
                <a:stretch>
                  <a:fillRect l="-6955" t="-16912" b="-38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388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2736" y="47667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145353" y="4304077"/>
            <a:ext cx="700833" cy="780117"/>
            <a:chOff x="1513089" y="1838133"/>
            <a:chExt cx="700833" cy="780117"/>
          </a:xfrm>
        </p:grpSpPr>
        <p:sp>
          <p:nvSpPr>
            <p:cNvPr id="4" name="아래쪽 화살표 3"/>
            <p:cNvSpPr/>
            <p:nvPr/>
          </p:nvSpPr>
          <p:spPr>
            <a:xfrm>
              <a:off x="1721102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13089" y="1838133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head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623313" y="5084194"/>
            <a:ext cx="1314767" cy="432048"/>
            <a:chOff x="611560" y="1772816"/>
            <a:chExt cx="1368152" cy="432048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2436469" y="4327290"/>
            <a:ext cx="1188146" cy="739710"/>
            <a:chOff x="5572161" y="1878540"/>
            <a:chExt cx="1188146" cy="739710"/>
          </a:xfrm>
        </p:grpSpPr>
        <p:sp>
          <p:nvSpPr>
            <p:cNvPr id="11" name="아래쪽 화살표 10"/>
            <p:cNvSpPr/>
            <p:nvPr/>
          </p:nvSpPr>
          <p:spPr>
            <a:xfrm>
              <a:off x="6021105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72161" y="1878540"/>
              <a:ext cx="1188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rgbClr val="FF0000"/>
                  </a:solidFill>
                </a:rPr>
                <a:t>newNode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252847" y="5084194"/>
            <a:ext cx="1115381" cy="432048"/>
            <a:chOff x="611560" y="1772816"/>
            <a:chExt cx="1160670" cy="432048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null</a:t>
              </a:r>
              <a:endParaRPr lang="ko-KR" altLang="en-US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938080" y="5084194"/>
            <a:ext cx="1314767" cy="432048"/>
            <a:chOff x="611560" y="1772816"/>
            <a:chExt cx="1368152" cy="432048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5" t="25972" r="50937" b="41667"/>
          <a:stretch/>
        </p:blipFill>
        <p:spPr bwMode="auto">
          <a:xfrm>
            <a:off x="899592" y="1628800"/>
            <a:ext cx="4533900" cy="2219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1337213" y="2924944"/>
            <a:ext cx="29467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06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2736" y="47667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3237247" y="4245870"/>
            <a:ext cx="700833" cy="780117"/>
            <a:chOff x="1513089" y="1838133"/>
            <a:chExt cx="700833" cy="780117"/>
          </a:xfrm>
        </p:grpSpPr>
        <p:sp>
          <p:nvSpPr>
            <p:cNvPr id="4" name="아래쪽 화살표 3"/>
            <p:cNvSpPr/>
            <p:nvPr/>
          </p:nvSpPr>
          <p:spPr>
            <a:xfrm>
              <a:off x="1721102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13089" y="1838133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head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623313" y="5084194"/>
            <a:ext cx="1314767" cy="432048"/>
            <a:chOff x="611560" y="1772816"/>
            <a:chExt cx="1368152" cy="432048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2177477" y="4276158"/>
            <a:ext cx="1188146" cy="739710"/>
            <a:chOff x="5572161" y="1878540"/>
            <a:chExt cx="1188146" cy="739710"/>
          </a:xfrm>
        </p:grpSpPr>
        <p:sp>
          <p:nvSpPr>
            <p:cNvPr id="11" name="아래쪽 화살표 10"/>
            <p:cNvSpPr/>
            <p:nvPr/>
          </p:nvSpPr>
          <p:spPr>
            <a:xfrm>
              <a:off x="6021105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72161" y="1878540"/>
              <a:ext cx="1188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rgbClr val="FF0000"/>
                  </a:solidFill>
                </a:rPr>
                <a:t>newNode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252847" y="5084194"/>
            <a:ext cx="1115381" cy="432048"/>
            <a:chOff x="611560" y="1772816"/>
            <a:chExt cx="1160670" cy="432048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null</a:t>
              </a:r>
              <a:endParaRPr lang="ko-KR" altLang="en-US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938080" y="5084194"/>
            <a:ext cx="1314767" cy="432048"/>
            <a:chOff x="611560" y="1772816"/>
            <a:chExt cx="1368152" cy="432048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5" t="25972" r="50937" b="41667"/>
          <a:stretch/>
        </p:blipFill>
        <p:spPr bwMode="auto">
          <a:xfrm>
            <a:off x="899592" y="1628800"/>
            <a:ext cx="4533900" cy="2219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1337900" y="3212976"/>
            <a:ext cx="2188595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299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7" t="22639" r="65235" b="32704"/>
          <a:stretch/>
        </p:blipFill>
        <p:spPr bwMode="auto">
          <a:xfrm>
            <a:off x="707415" y="1052735"/>
            <a:ext cx="3963375" cy="3757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2736" y="47667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833656" y="3865373"/>
            <a:ext cx="700833" cy="780117"/>
            <a:chOff x="1513089" y="1838133"/>
            <a:chExt cx="700833" cy="780117"/>
          </a:xfrm>
        </p:grpSpPr>
        <p:sp>
          <p:nvSpPr>
            <p:cNvPr id="4" name="아래쪽 화살표 3"/>
            <p:cNvSpPr/>
            <p:nvPr/>
          </p:nvSpPr>
          <p:spPr>
            <a:xfrm>
              <a:off x="1721102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13089" y="1838133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head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219722" y="4703697"/>
            <a:ext cx="1314767" cy="432048"/>
            <a:chOff x="611560" y="1772816"/>
            <a:chExt cx="1368152" cy="432048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3773886" y="3895661"/>
            <a:ext cx="1080745" cy="739710"/>
            <a:chOff x="5572161" y="1878540"/>
            <a:chExt cx="1080745" cy="739710"/>
          </a:xfrm>
        </p:grpSpPr>
        <p:sp>
          <p:nvSpPr>
            <p:cNvPr id="11" name="아래쪽 화살표 10"/>
            <p:cNvSpPr/>
            <p:nvPr/>
          </p:nvSpPr>
          <p:spPr>
            <a:xfrm>
              <a:off x="6021105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72161" y="1878540"/>
              <a:ext cx="1080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rgbClr val="FF0000"/>
                  </a:solidFill>
                </a:rPr>
                <a:t>delNode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849256" y="4703697"/>
            <a:ext cx="1115381" cy="432048"/>
            <a:chOff x="611560" y="1772816"/>
            <a:chExt cx="1160670" cy="432048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null</a:t>
              </a:r>
              <a:endParaRPr lang="ko-KR" altLang="en-US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534489" y="4703697"/>
            <a:ext cx="1314767" cy="432048"/>
            <a:chOff x="611560" y="1772816"/>
            <a:chExt cx="1368152" cy="432048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직사각형 20"/>
          <p:cNvSpPr/>
          <p:nvPr/>
        </p:nvSpPr>
        <p:spPr>
          <a:xfrm>
            <a:off x="1115616" y="3197560"/>
            <a:ext cx="2520280" cy="231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4238003" y="2765512"/>
            <a:ext cx="1115381" cy="432048"/>
            <a:chOff x="611560" y="1772816"/>
            <a:chExt cx="1160670" cy="432048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</a:p>
          </p:txBody>
        </p:sp>
      </p:grpSp>
      <p:sp>
        <p:nvSpPr>
          <p:cNvPr id="27" name="위쪽 화살표 26"/>
          <p:cNvSpPr/>
          <p:nvPr/>
        </p:nvSpPr>
        <p:spPr>
          <a:xfrm>
            <a:off x="4714260" y="3407093"/>
            <a:ext cx="162866" cy="119584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877126" y="34097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복</a:t>
            </a:r>
            <a:r>
              <a:rPr lang="ko-KR" altLang="en-US" dirty="0">
                <a:solidFill>
                  <a:srgbClr val="FF0000"/>
                </a:solidFill>
              </a:rPr>
              <a:t>사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00944" y="2396180"/>
            <a:ext cx="952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retData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449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7" t="22639" r="65235" b="32704"/>
          <a:stretch/>
        </p:blipFill>
        <p:spPr bwMode="auto">
          <a:xfrm>
            <a:off x="707415" y="1052735"/>
            <a:ext cx="3963375" cy="3757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2736" y="47667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5680389" y="3865373"/>
            <a:ext cx="700833" cy="780117"/>
            <a:chOff x="1513089" y="1838133"/>
            <a:chExt cx="700833" cy="780117"/>
          </a:xfrm>
        </p:grpSpPr>
        <p:sp>
          <p:nvSpPr>
            <p:cNvPr id="4" name="아래쪽 화살표 3"/>
            <p:cNvSpPr/>
            <p:nvPr/>
          </p:nvSpPr>
          <p:spPr>
            <a:xfrm>
              <a:off x="1721102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13089" y="1838133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head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219722" y="4703697"/>
            <a:ext cx="1314767" cy="432048"/>
            <a:chOff x="611560" y="1772816"/>
            <a:chExt cx="1368152" cy="432048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4059939" y="3905780"/>
            <a:ext cx="1080745" cy="739710"/>
            <a:chOff x="5572161" y="1878540"/>
            <a:chExt cx="1080745" cy="739710"/>
          </a:xfrm>
        </p:grpSpPr>
        <p:sp>
          <p:nvSpPr>
            <p:cNvPr id="11" name="아래쪽 화살표 10"/>
            <p:cNvSpPr/>
            <p:nvPr/>
          </p:nvSpPr>
          <p:spPr>
            <a:xfrm>
              <a:off x="6021105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72161" y="1878540"/>
              <a:ext cx="1080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rgbClr val="FF0000"/>
                  </a:solidFill>
                </a:rPr>
                <a:t>delNode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849256" y="4703697"/>
            <a:ext cx="1115381" cy="432048"/>
            <a:chOff x="611560" y="1772816"/>
            <a:chExt cx="1160670" cy="432048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null</a:t>
              </a:r>
              <a:endParaRPr lang="ko-KR" altLang="en-US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534489" y="4703697"/>
            <a:ext cx="1314767" cy="432048"/>
            <a:chOff x="611560" y="1772816"/>
            <a:chExt cx="1368152" cy="432048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직사각형 20"/>
          <p:cNvSpPr/>
          <p:nvPr/>
        </p:nvSpPr>
        <p:spPr>
          <a:xfrm>
            <a:off x="1098913" y="3989648"/>
            <a:ext cx="2070919" cy="231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32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1165</Words>
  <Application>Microsoft Office PowerPoint</Application>
  <PresentationFormat>화면 슬라이드 쇼(4:3)</PresentationFormat>
  <Paragraphs>610</Paragraphs>
  <Slides>50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1" baseType="lpstr">
      <vt:lpstr>Office 테마</vt:lpstr>
      <vt:lpstr>Data structure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user</dc:creator>
  <cp:lastModifiedBy>user</cp:lastModifiedBy>
  <cp:revision>115</cp:revision>
  <dcterms:created xsi:type="dcterms:W3CDTF">2016-11-23T03:53:26Z</dcterms:created>
  <dcterms:modified xsi:type="dcterms:W3CDTF">2016-11-23T08:43:07Z</dcterms:modified>
</cp:coreProperties>
</file>