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257" r:id="rId3"/>
    <p:sldId id="261" r:id="rId4"/>
    <p:sldId id="288" r:id="rId5"/>
    <p:sldId id="291" r:id="rId6"/>
    <p:sldId id="292" r:id="rId7"/>
    <p:sldId id="296" r:id="rId8"/>
    <p:sldId id="312" r:id="rId9"/>
    <p:sldId id="313" r:id="rId10"/>
    <p:sldId id="297" r:id="rId11"/>
    <p:sldId id="302" r:id="rId12"/>
    <p:sldId id="303" r:id="rId13"/>
    <p:sldId id="304" r:id="rId14"/>
    <p:sldId id="317" r:id="rId15"/>
    <p:sldId id="310" r:id="rId16"/>
    <p:sldId id="299" r:id="rId17"/>
    <p:sldId id="311" r:id="rId18"/>
    <p:sldId id="314" r:id="rId19"/>
    <p:sldId id="280" r:id="rId20"/>
    <p:sldId id="295" r:id="rId21"/>
    <p:sldId id="315" r:id="rId22"/>
    <p:sldId id="316" r:id="rId23"/>
    <p:sldId id="307" r:id="rId24"/>
    <p:sldId id="270" r:id="rId25"/>
    <p:sldId id="2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1232" userDrawn="1">
          <p15:clr>
            <a:srgbClr val="A4A3A4"/>
          </p15:clr>
        </p15:guide>
        <p15:guide id="5" pos="6562" userDrawn="1">
          <p15:clr>
            <a:srgbClr val="A4A3A4"/>
          </p15:clr>
        </p15:guide>
        <p15:guide id="6" pos="3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A3B6"/>
    <a:srgbClr val="DCF3FE"/>
    <a:srgbClr val="00ABA9"/>
    <a:srgbClr val="6600FF"/>
    <a:srgbClr val="CC99FF"/>
    <a:srgbClr val="D57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5" autoAdjust="0"/>
    <p:restoredTop sz="94660"/>
  </p:normalViewPr>
  <p:slideViewPr>
    <p:cSldViewPr>
      <p:cViewPr varScale="1">
        <p:scale>
          <a:sx n="62" d="100"/>
          <a:sy n="62" d="100"/>
        </p:scale>
        <p:origin x="888" y="56"/>
      </p:cViewPr>
      <p:guideLst>
        <p:guide orient="horz" pos="799"/>
        <p:guide pos="3840"/>
        <p:guide pos="1232"/>
        <p:guide pos="6562"/>
        <p:guide pos="30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00DED-269F-4F79-909F-37112894AD8B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A0B01-AA47-4282-BCD9-6DD9AA34E4D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72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A0B01-AA47-4282-BCD9-6DD9AA34E4D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05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33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4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32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99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63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96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2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863826-857D-428C-866B-7D9A2DA88842}"/>
              </a:ext>
            </a:extLst>
          </p:cNvPr>
          <p:cNvSpPr/>
          <p:nvPr userDrawn="1"/>
        </p:nvSpPr>
        <p:spPr>
          <a:xfrm>
            <a:off x="0" y="0"/>
            <a:ext cx="12192000" cy="260648"/>
          </a:xfrm>
          <a:prstGeom prst="rect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80320-41A6-4073-AE76-C221B0037601}"/>
              </a:ext>
            </a:extLst>
          </p:cNvPr>
          <p:cNvSpPr/>
          <p:nvPr userDrawn="1"/>
        </p:nvSpPr>
        <p:spPr>
          <a:xfrm>
            <a:off x="0" y="6591151"/>
            <a:ext cx="12192000" cy="260648"/>
          </a:xfrm>
          <a:prstGeom prst="rect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1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28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59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20050-22AA-450A-ACD6-CDBF5DA1BB1C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06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final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1703512" y="4394888"/>
            <a:ext cx="875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ED7ABEF-5A92-4159-8AD4-C84A196EDD44}"/>
              </a:ext>
            </a:extLst>
          </p:cNvPr>
          <p:cNvCxnSpPr/>
          <p:nvPr/>
        </p:nvCxnSpPr>
        <p:spPr>
          <a:xfrm>
            <a:off x="2066736" y="5085184"/>
            <a:ext cx="8229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F898D5-AF16-4E9F-8B4B-733EC13FB7FF}"/>
              </a:ext>
            </a:extLst>
          </p:cNvPr>
          <p:cNvSpPr txBox="1"/>
          <p:nvPr/>
        </p:nvSpPr>
        <p:spPr>
          <a:xfrm>
            <a:off x="2727427" y="5660690"/>
            <a:ext cx="511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기무경 김선우</a:t>
            </a:r>
            <a:r>
              <a:rPr lang="en-US" altLang="ko-KR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김아람</a:t>
            </a:r>
            <a:r>
              <a:rPr lang="en-US" altLang="ko-KR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노건훈</a:t>
            </a:r>
            <a:r>
              <a:rPr lang="en-US" altLang="ko-KR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정지현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ABED3-E2F4-4EEE-A97A-B16E0ED979C3}"/>
              </a:ext>
            </a:extLst>
          </p:cNvPr>
          <p:cNvSpPr txBox="1"/>
          <p:nvPr/>
        </p:nvSpPr>
        <p:spPr>
          <a:xfrm>
            <a:off x="3410875" y="5229200"/>
            <a:ext cx="5730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AIoT </a:t>
            </a:r>
            <a:r>
              <a:rPr lang="ko-KR" altLang="en-US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제품개발과정 </a:t>
            </a:r>
            <a:r>
              <a:rPr lang="en-US" altLang="ko-KR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 </a:t>
            </a:r>
            <a:r>
              <a:rPr lang="en-US" altLang="ko-KR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618" y="1874912"/>
            <a:ext cx="1112851" cy="110098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83" y="2910027"/>
            <a:ext cx="892894" cy="93220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46" y="1741312"/>
            <a:ext cx="948140" cy="93802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D762F85-03FD-4373-973A-2891502744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10" y="2092519"/>
            <a:ext cx="387624" cy="26014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34BF19F-938E-4C64-A597-A84CE045F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0" y="772304"/>
            <a:ext cx="434611" cy="48764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34BF19F-938E-4C64-A597-A84CE045F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0" y="3264874"/>
            <a:ext cx="434611" cy="48764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249" y="776795"/>
            <a:ext cx="1102910" cy="1122664"/>
          </a:xfrm>
          <a:prstGeom prst="rect">
            <a:avLst/>
          </a:prstGeom>
        </p:spPr>
      </p:pic>
      <p:sp>
        <p:nvSpPr>
          <p:cNvPr id="63" name="사다리꼴 62"/>
          <p:cNvSpPr/>
          <p:nvPr/>
        </p:nvSpPr>
        <p:spPr>
          <a:xfrm rot="3499331">
            <a:off x="3716206" y="1166883"/>
            <a:ext cx="1621819" cy="1416059"/>
          </a:xfrm>
          <a:prstGeom prst="trapezoid">
            <a:avLst/>
          </a:prstGeom>
          <a:gradFill>
            <a:gsLst>
              <a:gs pos="0">
                <a:srgbClr val="FFFF00"/>
              </a:gs>
              <a:gs pos="15000">
                <a:srgbClr val="FFFF00"/>
              </a:gs>
              <a:gs pos="8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1951" y="584825"/>
            <a:ext cx="972406" cy="9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4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7" y="1403484"/>
            <a:ext cx="59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2) Python Flask 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라이브러리를 이용한 서버 구축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107956"/>
            <a:ext cx="5112568" cy="39133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048" y="1575010"/>
            <a:ext cx="4705350" cy="198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CB68AB-B850-4C80-B2A6-D13DBFD51202}"/>
              </a:ext>
            </a:extLst>
          </p:cNvPr>
          <p:cNvSpPr txBox="1"/>
          <p:nvPr/>
        </p:nvSpPr>
        <p:spPr>
          <a:xfrm>
            <a:off x="-1824880" y="6078268"/>
            <a:ext cx="9577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Flask Library</a:t>
            </a:r>
            <a:r>
              <a:rPr lang="ko-KR" altLang="en-US" sz="16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활용하여 서버를 구축</a:t>
            </a:r>
            <a:endParaRPr lang="ko-KR" altLang="en-US" sz="16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EA902-FD3B-49C1-911A-1F17AC1EEB52}"/>
              </a:ext>
            </a:extLst>
          </p:cNvPr>
          <p:cNvSpPr/>
          <p:nvPr/>
        </p:nvSpPr>
        <p:spPr>
          <a:xfrm>
            <a:off x="6888088" y="2565610"/>
            <a:ext cx="3683560" cy="808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BEA902-FD3B-49C1-911A-1F17AC1EEB52}"/>
              </a:ext>
            </a:extLst>
          </p:cNvPr>
          <p:cNvSpPr/>
          <p:nvPr/>
        </p:nvSpPr>
        <p:spPr>
          <a:xfrm>
            <a:off x="767408" y="4715828"/>
            <a:ext cx="4656582" cy="808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>
            <a:off x="5423990" y="5085184"/>
            <a:ext cx="1683936" cy="5594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05594" y="545992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옛날목욕탕L" panose="02020600000000000000" pitchFamily="18" charset="-127"/>
                <a:ea typeface="a옛날목욕탕L" panose="02020600000000000000" pitchFamily="18" charset="-127"/>
              </a:rPr>
              <a:t>MySQL</a:t>
            </a:r>
            <a:r>
              <a: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연동</a:t>
            </a:r>
          </a:p>
        </p:txBody>
      </p:sp>
      <p:cxnSp>
        <p:nvCxnSpPr>
          <p:cNvPr id="19" name="꺾인 연결선 18"/>
          <p:cNvCxnSpPr>
            <a:stCxn id="11" idx="1"/>
          </p:cNvCxnSpPr>
          <p:nvPr/>
        </p:nvCxnSpPr>
        <p:spPr>
          <a:xfrm rot="10800000" flipH="1" flipV="1">
            <a:off x="6888088" y="2970056"/>
            <a:ext cx="1296144" cy="1099747"/>
          </a:xfrm>
          <a:prstGeom prst="bentConnector3">
            <a:avLst>
              <a:gd name="adj1" fmla="val -176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20000" y="3861048"/>
            <a:ext cx="356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App.route</a:t>
            </a:r>
            <a:r>
              <a: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통해 </a:t>
            </a:r>
            <a:r>
              <a:rPr lang="en-US" altLang="ko-KR">
                <a:latin typeface="a옛날목욕탕L" panose="02020600000000000000" pitchFamily="18" charset="-127"/>
                <a:ea typeface="a옛날목욕탕L" panose="02020600000000000000" pitchFamily="18" charset="-127"/>
              </a:rPr>
              <a:t>web_finalf.html</a:t>
            </a:r>
            <a:r>
              <a: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연동</a:t>
            </a:r>
          </a:p>
        </p:txBody>
      </p:sp>
    </p:spTree>
    <p:extLst>
      <p:ext uri="{BB962C8B-B14F-4D97-AF65-F5344CB8AC3E}">
        <p14:creationId xmlns:p14="http://schemas.microsoft.com/office/powerpoint/2010/main" val="22950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643CFB-0FA8-4A8B-A315-7D0B4355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3" y="2540004"/>
            <a:ext cx="6420913" cy="2761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6" y="1403484"/>
            <a:ext cx="9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3) </a:t>
            </a:r>
            <a:r>
              <a:rPr lang="en-US" altLang="ko-KR" b="1" dirty="0" err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Javascript</a:t>
            </a:r>
            <a:r>
              <a:rPr lang="en-US" altLang="ko-KR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Bootstrap </a:t>
            </a:r>
            <a:r>
              <a:rPr lang="ko-KR" altLang="en-US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프레임워크를 이용한 웹 페이지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639A6-5DB7-43E9-A0A6-3C6CD415C538}"/>
              </a:ext>
            </a:extLst>
          </p:cNvPr>
          <p:cNvSpPr txBox="1"/>
          <p:nvPr/>
        </p:nvSpPr>
        <p:spPr>
          <a:xfrm>
            <a:off x="837023" y="1835532"/>
            <a:ext cx="9191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 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Button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사용하여 사원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ID,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조회날짜 값을 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Input</a:t>
            </a:r>
            <a:endParaRPr lang="ko-KR" altLang="en-US" sz="16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2592F73-3CFD-4916-AC49-B7D0B10A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82" y="2540004"/>
            <a:ext cx="4678547" cy="273630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BEA902-FD3B-49C1-911A-1F17AC1EEB52}"/>
              </a:ext>
            </a:extLst>
          </p:cNvPr>
          <p:cNvSpPr/>
          <p:nvPr/>
        </p:nvSpPr>
        <p:spPr>
          <a:xfrm>
            <a:off x="5618250" y="2570780"/>
            <a:ext cx="6336704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DF8235-0771-4B2E-8CC7-44283C035F5D}"/>
              </a:ext>
            </a:extLst>
          </p:cNvPr>
          <p:cNvSpPr txBox="1"/>
          <p:nvPr/>
        </p:nvSpPr>
        <p:spPr>
          <a:xfrm>
            <a:off x="1307468" y="5622444"/>
            <a:ext cx="9577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Input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값을 </a:t>
            </a:r>
            <a:r>
              <a:rPr lang="ko-KR" altLang="en-US" sz="16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서버에 전달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하여 해당하는 데이터를 호출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38D0CD-F6D2-4030-B12A-E995EA662811}"/>
              </a:ext>
            </a:extLst>
          </p:cNvPr>
          <p:cNvSpPr/>
          <p:nvPr/>
        </p:nvSpPr>
        <p:spPr>
          <a:xfrm>
            <a:off x="8688288" y="2987660"/>
            <a:ext cx="2736304" cy="297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FE100C-8CF2-483D-8FA3-D239043EACED}"/>
              </a:ext>
            </a:extLst>
          </p:cNvPr>
          <p:cNvSpPr/>
          <p:nvPr/>
        </p:nvSpPr>
        <p:spPr>
          <a:xfrm>
            <a:off x="5663952" y="2996952"/>
            <a:ext cx="2736304" cy="297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6" y="1403484"/>
            <a:ext cx="9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3) Javascript Bootstrap 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프레임워크를 이용한 웹 페이지 구성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E7F0E-3F1C-403F-A6C7-80D7150EEF89}"/>
              </a:ext>
            </a:extLst>
          </p:cNvPr>
          <p:cNvSpPr txBox="1"/>
          <p:nvPr/>
        </p:nvSpPr>
        <p:spPr>
          <a:xfrm>
            <a:off x="837023" y="1835532"/>
            <a:ext cx="9191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 </a:t>
            </a:r>
            <a:r>
              <a:rPr lang="en-US" altLang="ko-KR" sz="16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Parsedata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함수를 통해 필요 데이터 </a:t>
            </a:r>
            <a:r>
              <a:rPr lang="ko-KR" altLang="en-US" sz="16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전처리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A75BCA-434D-49AA-A9A1-7DC0E156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01" y="2331610"/>
            <a:ext cx="5472608" cy="34235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42554E-1E09-43ED-9F63-5BFA436E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93" y="2331611"/>
            <a:ext cx="5507020" cy="3423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CB68AB-B850-4C80-B2A6-D13DBFD51202}"/>
              </a:ext>
            </a:extLst>
          </p:cNvPr>
          <p:cNvSpPr txBox="1"/>
          <p:nvPr/>
        </p:nvSpPr>
        <p:spPr>
          <a:xfrm>
            <a:off x="1307468" y="5847655"/>
            <a:ext cx="9577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그래프에 사용될 </a:t>
            </a:r>
            <a:r>
              <a:rPr lang="ko-KR" altLang="en-US" sz="16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일별</a:t>
            </a:r>
            <a:r>
              <a:rPr lang="en-US" altLang="ko-KR" sz="16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주별 값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ko-KR" altLang="en-US" sz="16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근무시간 값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리스트로 정의</a:t>
            </a:r>
          </a:p>
        </p:txBody>
      </p:sp>
    </p:spTree>
    <p:extLst>
      <p:ext uri="{BB962C8B-B14F-4D97-AF65-F5344CB8AC3E}">
        <p14:creationId xmlns:p14="http://schemas.microsoft.com/office/powerpoint/2010/main" val="220030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6" y="1403484"/>
            <a:ext cx="9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3) Javascript Bootstrap 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프레임워크를 이용한 웹 페이지 구성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ED3E4-5D52-48D7-BAD0-88743898CCF5}"/>
              </a:ext>
            </a:extLst>
          </p:cNvPr>
          <p:cNvSpPr txBox="1"/>
          <p:nvPr/>
        </p:nvSpPr>
        <p:spPr>
          <a:xfrm>
            <a:off x="837023" y="1835532"/>
            <a:ext cx="9191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 </a:t>
            </a:r>
            <a:r>
              <a:rPr lang="ko-KR" altLang="en-US" sz="16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전처리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데이터를 활용한 그래프 그리기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0BE9AF-B5AB-443A-891D-9DA4DD11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42" y="2213584"/>
            <a:ext cx="3809786" cy="35849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109957-B674-41E0-8F3B-250F3F40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44" y="2213584"/>
            <a:ext cx="3673308" cy="35849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711801-8723-431E-9B8E-0B8233BB3727}"/>
              </a:ext>
            </a:extLst>
          </p:cNvPr>
          <p:cNvSpPr txBox="1"/>
          <p:nvPr/>
        </p:nvSpPr>
        <p:spPr>
          <a:xfrm>
            <a:off x="2249494" y="5877272"/>
            <a:ext cx="9282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일별 근무시간 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</a:t>
            </a:r>
            <a:r>
              <a:rPr lang="en-US" altLang="ko-KR" sz="16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Line Chart 	</a:t>
            </a:r>
            <a:r>
              <a:rPr lang="en-US" altLang="ko-KR" sz="1600" b="1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        </a:t>
            </a:r>
            <a:r>
              <a:rPr lang="ko-KR" altLang="en-US" sz="16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주별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근무시간 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</a:t>
            </a:r>
            <a:r>
              <a:rPr lang="en-US" altLang="ko-KR" sz="16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Bar Chart</a:t>
            </a:r>
            <a:endParaRPr lang="ko-KR" altLang="en-US" sz="1600" b="1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5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4E8E05-0A0A-40B9-920A-A88781740C5E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19CC1-8922-42F0-B115-D6BCA5A55B72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8FEB7-001B-45C8-A947-7232D96AFCAF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21C0C1-5285-4EF0-986A-A2331F1A63A0}"/>
              </a:ext>
            </a:extLst>
          </p:cNvPr>
          <p:cNvSpPr txBox="1"/>
          <p:nvPr/>
        </p:nvSpPr>
        <p:spPr>
          <a:xfrm>
            <a:off x="361286" y="1403484"/>
            <a:ext cx="9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4) MySQL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이용한 </a:t>
            </a:r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Database 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A7E44-E369-4EFF-BEE0-0530B58E24EC}"/>
              </a:ext>
            </a:extLst>
          </p:cNvPr>
          <p:cNvSpPr txBox="1"/>
          <p:nvPr/>
        </p:nvSpPr>
        <p:spPr>
          <a:xfrm>
            <a:off x="878097" y="4521706"/>
            <a:ext cx="9191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r>
              <a:rPr lang="en-US" altLang="ko-KR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Emp_id : </a:t>
            </a:r>
            <a:r>
              <a:rPr lang="ko-KR" altLang="en-US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 고유 </a:t>
            </a:r>
            <a:r>
              <a:rPr lang="en-US" altLang="ko-KR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</a:t>
            </a:r>
          </a:p>
          <a:p>
            <a:r>
              <a:rPr lang="en-US" altLang="ko-KR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Emp_name : </a:t>
            </a:r>
            <a:r>
              <a:rPr lang="ko-KR" altLang="en-US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사원명</a:t>
            </a:r>
            <a:endParaRPr lang="en-US" altLang="ko-KR" sz="1400" b="1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테이블에 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이름을 구축</a:t>
            </a:r>
            <a:endParaRPr lang="en-US" altLang="ko-KR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4C5F67D-E2F0-4E67-8AAD-431D388A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54" y="2641801"/>
            <a:ext cx="2504151" cy="216217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AEEBCE9-60F5-4261-8037-90A91DA63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481" y="4988849"/>
            <a:ext cx="2428875" cy="1485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2A89C78-E2C7-463F-9EA5-18FF10CC1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24" y="2379930"/>
            <a:ext cx="4429125" cy="267058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BAB262-33B1-465C-91F0-C641385556AE}"/>
              </a:ext>
            </a:extLst>
          </p:cNvPr>
          <p:cNvSpPr/>
          <p:nvPr/>
        </p:nvSpPr>
        <p:spPr>
          <a:xfrm>
            <a:off x="655152" y="2248469"/>
            <a:ext cx="20697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T1) Employee_info</a:t>
            </a:r>
            <a:endParaRPr lang="ko-KR" altLang="en-US" sz="15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997A31-588F-4596-906E-60B4FDB92712}"/>
              </a:ext>
            </a:extLst>
          </p:cNvPr>
          <p:cNvSpPr/>
          <p:nvPr/>
        </p:nvSpPr>
        <p:spPr>
          <a:xfrm>
            <a:off x="4449601" y="1953808"/>
            <a:ext cx="9858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T2) Tag </a:t>
            </a:r>
            <a:endParaRPr lang="ko-KR" altLang="en-US" sz="15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522AB-5B68-4502-B62B-CBB3D84DE0A0}"/>
              </a:ext>
            </a:extLst>
          </p:cNvPr>
          <p:cNvSpPr txBox="1"/>
          <p:nvPr/>
        </p:nvSpPr>
        <p:spPr>
          <a:xfrm>
            <a:off x="9192345" y="3151089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 : </a:t>
            </a:r>
            <a:r>
              <a:rPr lang="ko-KR" altLang="en-US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인덱스 번호</a:t>
            </a:r>
            <a:endParaRPr lang="en-US" altLang="ko-KR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emp_id : </a:t>
            </a:r>
            <a:r>
              <a:rPr lang="ko-KR" altLang="en-US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 고유 </a:t>
            </a:r>
            <a:r>
              <a:rPr lang="en-US" altLang="ko-KR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</a:t>
            </a:r>
          </a:p>
          <a:p>
            <a:r>
              <a:rPr lang="en-US" altLang="ko-KR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Tag_time : </a:t>
            </a:r>
            <a:r>
              <a:rPr lang="ko-KR" altLang="en-US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얼굴 인식된 시간</a:t>
            </a:r>
            <a:endParaRPr lang="en-US" altLang="ko-KR" sz="1400" b="1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Tag_type : </a:t>
            </a:r>
            <a:r>
              <a:rPr lang="ko-KR" altLang="en-US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</a:t>
            </a:r>
            <a:r>
              <a:rPr lang="en-US" altLang="ko-KR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퇴근 형태 구분</a:t>
            </a:r>
            <a:endParaRPr lang="en-US" altLang="ko-KR" sz="1400" b="1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E1CB24-1ECF-4A58-8F4A-8409AF32109A}"/>
              </a:ext>
            </a:extLst>
          </p:cNvPr>
          <p:cNvSpPr/>
          <p:nvPr/>
        </p:nvSpPr>
        <p:spPr>
          <a:xfrm>
            <a:off x="4774726" y="4946969"/>
            <a:ext cx="6096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b="1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얼굴인식 후 사원을 구별하여 사원</a:t>
            </a:r>
            <a:r>
              <a:rPr lang="en-US" altLang="ko-KR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id, </a:t>
            </a:r>
            <a:r>
              <a:rPr lang="ko-KR" altLang="en-US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출퇴근 시간을</a:t>
            </a:r>
            <a:endParaRPr lang="en-US" altLang="ko-KR" sz="1500" b="1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500" b="1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Database</a:t>
            </a:r>
            <a:r>
              <a:rPr lang="ko-KR" altLang="en-US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받아와 저장</a:t>
            </a:r>
            <a:endParaRPr lang="en-US" altLang="ko-KR" sz="15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27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6" y="1403484"/>
            <a:ext cx="9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4) MySQL</a:t>
            </a:r>
            <a:r>
              <a:rPr lang="ko-KR" altLang="en-US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이용한 </a:t>
            </a:r>
            <a:r>
              <a:rPr lang="en-US" altLang="ko-KR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Database </a:t>
            </a:r>
            <a:r>
              <a:rPr lang="ko-KR" altLang="en-US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A282D-E2FC-4D47-9590-FA63C267F273}"/>
              </a:ext>
            </a:extLst>
          </p:cNvPr>
          <p:cNvSpPr txBox="1"/>
          <p:nvPr/>
        </p:nvSpPr>
        <p:spPr>
          <a:xfrm>
            <a:off x="3152172" y="5411157"/>
            <a:ext cx="91910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T2</a:t>
            </a:r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출퇴근시간을 </a:t>
            </a:r>
            <a:r>
              <a:rPr lang="ko-KR" altLang="en-US" sz="15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뺸</a:t>
            </a:r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일한시간을 </a:t>
            </a:r>
            <a:r>
              <a:rPr lang="ko-KR" altLang="en-US" sz="15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쿼리값으로</a:t>
            </a:r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연산하여 </a:t>
            </a:r>
            <a:r>
              <a:rPr lang="en-US" altLang="ko-KR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DB</a:t>
            </a:r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저장</a:t>
            </a:r>
            <a:endParaRPr lang="en-US" altLang="ko-KR" sz="15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5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-Datatype </a:t>
            </a:r>
            <a:r>
              <a:rPr lang="en-US" altLang="ko-KR" sz="15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working_date</a:t>
            </a:r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date</a:t>
            </a:r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en-US" altLang="ko-KR" sz="15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working_time</a:t>
            </a:r>
            <a:r>
              <a:rPr lang="en-US" altLang="ko-KR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time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7BAC72-206C-49C2-8EDE-C2674A97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52" y="2380520"/>
            <a:ext cx="4357592" cy="29350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509A74-2478-4542-A36B-1E80B59E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481" y="4988849"/>
            <a:ext cx="2428875" cy="14859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72252" y="1974413"/>
            <a:ext cx="20412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T3) Working_Time 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175191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6" y="1403484"/>
            <a:ext cx="955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5) AVS(ALEXA Voice Service), RaspberryPi 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이용한 인공지능 스피커 구현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30" y="5459968"/>
            <a:ext cx="4848225" cy="314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53" y="2107957"/>
            <a:ext cx="5647495" cy="3072434"/>
          </a:xfrm>
          <a:prstGeom prst="rect">
            <a:avLst/>
          </a:prstGeom>
        </p:spPr>
      </p:pic>
      <p:cxnSp>
        <p:nvCxnSpPr>
          <p:cNvPr id="9" name="꺾인 연결선 8"/>
          <p:cNvCxnSpPr/>
          <p:nvPr/>
        </p:nvCxnSpPr>
        <p:spPr>
          <a:xfrm rot="10800000" flipV="1">
            <a:off x="1271464" y="5154105"/>
            <a:ext cx="722538" cy="463026"/>
          </a:xfrm>
          <a:prstGeom prst="bentConnector3">
            <a:avLst>
              <a:gd name="adj1" fmla="val 13163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1835532"/>
            <a:ext cx="4865674" cy="296672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392144" y="2780928"/>
            <a:ext cx="3240360" cy="1415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55440" y="2780928"/>
            <a:ext cx="4968552" cy="639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851478" y="2401143"/>
            <a:ext cx="2915352" cy="307777"/>
            <a:chOff x="2879448" y="2321370"/>
            <a:chExt cx="2915352" cy="307777"/>
          </a:xfrm>
        </p:grpSpPr>
        <p:sp>
          <p:nvSpPr>
            <p:cNvPr id="19" name="직사각형 18"/>
            <p:cNvSpPr/>
            <p:nvPr/>
          </p:nvSpPr>
          <p:spPr>
            <a:xfrm>
              <a:off x="2879448" y="2321370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①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71664" y="2332074"/>
              <a:ext cx="2723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출근을 안한 직원을 조회하는 </a:t>
              </a:r>
              <a:r>
                <a:rPr lang="en-US" altLang="ko-KR" sz="12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Query</a:t>
              </a:r>
              <a:r>
                <a:rPr lang="ko-KR" altLang="en-US" sz="12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248128" y="4987696"/>
            <a:ext cx="3960440" cy="307777"/>
            <a:chOff x="2879448" y="2321370"/>
            <a:chExt cx="3960440" cy="307777"/>
          </a:xfrm>
        </p:grpSpPr>
        <p:sp>
          <p:nvSpPr>
            <p:cNvPr id="23" name="직사각형 22"/>
            <p:cNvSpPr/>
            <p:nvPr/>
          </p:nvSpPr>
          <p:spPr>
            <a:xfrm>
              <a:off x="2879448" y="2321370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①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1664" y="2332074"/>
              <a:ext cx="3768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출근을 안한 사원이 </a:t>
              </a:r>
              <a:r>
                <a:rPr lang="ko-KR" altLang="en-US" sz="12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한 명</a:t>
              </a:r>
              <a:r>
                <a:rPr lang="ko-KR" altLang="en-US" sz="12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일 때 </a:t>
              </a:r>
              <a:r>
                <a:rPr lang="en-US" altLang="ko-KR" sz="12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_____ </a:t>
              </a:r>
              <a:r>
                <a:rPr lang="en-US" altLang="ko-KR" sz="12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is absent.</a:t>
              </a:r>
              <a:endParaRPr lang="ko-KR" altLang="en-US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48128" y="5450685"/>
            <a:ext cx="4289610" cy="503147"/>
            <a:chOff x="2879448" y="2321370"/>
            <a:chExt cx="3960440" cy="503147"/>
          </a:xfrm>
        </p:grpSpPr>
        <p:sp>
          <p:nvSpPr>
            <p:cNvPr id="26" name="직사각형 25"/>
            <p:cNvSpPr/>
            <p:nvPr/>
          </p:nvSpPr>
          <p:spPr>
            <a:xfrm>
              <a:off x="2879448" y="2321370"/>
              <a:ext cx="1705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71664" y="2332074"/>
              <a:ext cx="37682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출근을 안한 사원이  </a:t>
              </a:r>
              <a:r>
                <a:rPr lang="ko-KR" altLang="en-US" sz="12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두 명 이상 </a:t>
              </a:r>
              <a:r>
                <a:rPr lang="ko-KR" altLang="en-US" sz="12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일 때 </a:t>
              </a:r>
              <a:r>
                <a:rPr lang="en-US" altLang="ko-KR" sz="12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_____ / _____</a:t>
              </a:r>
            </a:p>
            <a:p>
              <a:r>
                <a:rPr lang="en-US" altLang="ko-KR" sz="2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are absent.</a:t>
              </a:r>
              <a:endParaRPr lang="ko-KR" altLang="en-US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248128" y="6025076"/>
            <a:ext cx="3960440" cy="307777"/>
            <a:chOff x="2879448" y="2321370"/>
            <a:chExt cx="3960440" cy="307777"/>
          </a:xfrm>
        </p:grpSpPr>
        <p:sp>
          <p:nvSpPr>
            <p:cNvPr id="36" name="직사각형 35"/>
            <p:cNvSpPr/>
            <p:nvPr/>
          </p:nvSpPr>
          <p:spPr>
            <a:xfrm>
              <a:off x="2879448" y="2321370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③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71664" y="2332074"/>
              <a:ext cx="3768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모든 직원이 출근했을 때</a:t>
              </a:r>
              <a:r>
                <a:rPr lang="en-US" altLang="ko-KR" sz="12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sz="12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en-US" altLang="ko-KR" sz="12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All attended</a:t>
              </a:r>
              <a:r>
                <a:rPr lang="en-US" altLang="ko-KR" sz="12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  <a:endParaRPr lang="ko-KR" altLang="en-US" sz="120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248128" y="544600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</a:t>
            </a:r>
            <a:endParaRPr lang="en-US" altLang="ko-KR" sz="1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1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9" name="꺾인 연결선 38"/>
          <p:cNvCxnSpPr>
            <a:stCxn id="17" idx="1"/>
          </p:cNvCxnSpPr>
          <p:nvPr/>
        </p:nvCxnSpPr>
        <p:spPr>
          <a:xfrm rot="10800000" flipV="1">
            <a:off x="7107926" y="3488559"/>
            <a:ext cx="284218" cy="2156036"/>
          </a:xfrm>
          <a:prstGeom prst="bentConnector3">
            <a:avLst>
              <a:gd name="adj1" fmla="val 1804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35618" y="2134848"/>
            <a:ext cx="2723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검색된 사원에 따라 </a:t>
            </a:r>
            <a:r>
              <a:rPr lang="en-US" altLang="ko-KR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Response</a:t>
            </a:r>
            <a:r>
              <a:rPr lang="ko-KR" altLang="en-US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설정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241321" y="2145436"/>
            <a:ext cx="36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</a:t>
            </a:r>
            <a:endParaRPr lang="en-US" altLang="ko-KR" sz="140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140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7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286" y="1403484"/>
            <a:ext cx="955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6) Raspberry Pi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63" y="1835532"/>
            <a:ext cx="4785681" cy="3700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1835533"/>
            <a:ext cx="4824536" cy="37644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5400" y="2636912"/>
            <a:ext cx="4968552" cy="639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8" idx="1"/>
          </p:cNvCxnSpPr>
          <p:nvPr/>
        </p:nvCxnSpPr>
        <p:spPr>
          <a:xfrm rot="10800000" flipH="1" flipV="1">
            <a:off x="695399" y="2956756"/>
            <a:ext cx="316937" cy="3107526"/>
          </a:xfrm>
          <a:prstGeom prst="bentConnector3">
            <a:avLst>
              <a:gd name="adj1" fmla="val -721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2337" y="5910393"/>
            <a:ext cx="385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학습된 모델 </a:t>
            </a:r>
            <a:r>
              <a:rPr lang="en-US" altLang="ko-KR" sz="14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Load</a:t>
            </a:r>
            <a:endParaRPr lang="ko-KR" altLang="en-US" sz="1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12024" y="4077072"/>
            <a:ext cx="2232248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1"/>
          </p:cNvCxnSpPr>
          <p:nvPr/>
        </p:nvCxnSpPr>
        <p:spPr>
          <a:xfrm rot="10800000" flipH="1" flipV="1">
            <a:off x="6312024" y="4545124"/>
            <a:ext cx="576064" cy="1548172"/>
          </a:xfrm>
          <a:prstGeom prst="bentConnector3">
            <a:avLst>
              <a:gd name="adj1" fmla="val -396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6200" y="5939408"/>
            <a:ext cx="471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예측된 직원에 관한 </a:t>
            </a:r>
            <a:r>
              <a:rPr lang="en-US" altLang="ko-KR" sz="14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name, tag_time, tag_type </a:t>
            </a:r>
            <a:r>
              <a:rPr lang="ko-KR" altLang="en-US" sz="14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반환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56040" y="3400717"/>
            <a:ext cx="1296144" cy="570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771114" y="3123718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Accuracy</a:t>
            </a:r>
            <a:r>
              <a:rPr lang="ko-KR" altLang="en-US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</a:t>
            </a:r>
            <a:r>
              <a:rPr lang="en-US" altLang="ko-KR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60%</a:t>
            </a:r>
            <a:r>
              <a:rPr lang="ko-KR" altLang="en-US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이하시</a:t>
            </a:r>
            <a:r>
              <a:rPr lang="en-US" altLang="ko-KR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Error </a:t>
            </a:r>
            <a:r>
              <a:rPr lang="ko-KR" altLang="en-US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처리</a:t>
            </a:r>
            <a:r>
              <a:rPr lang="en-US" altLang="ko-KR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(</a:t>
            </a:r>
            <a:r>
              <a:rPr lang="ko-KR" altLang="en-US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재촬영</a:t>
            </a:r>
            <a:r>
              <a:rPr lang="en-US" altLang="ko-KR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120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6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429" y="1412776"/>
            <a:ext cx="59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</a:t>
            </a:r>
            <a:r>
              <a:rPr lang="en-US" altLang="ko-KR" b="1" dirty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1) </a:t>
            </a:r>
            <a:r>
              <a:rPr lang="ko-KR" altLang="en-US" b="1" dirty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얼굴인식을 통한 사원 출퇴근 관리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25" y="4418037"/>
            <a:ext cx="1000125" cy="1333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8105" y="4720063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Coral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학습되어 있는 모델로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입력된 사진에 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인식 결과 연산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7841" y="2369322"/>
            <a:ext cx="165618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0"/>
              <a:t>(</a:t>
            </a:r>
            <a:endParaRPr lang="ko-KR" altLang="en-US" sz="17000"/>
          </a:p>
        </p:txBody>
      </p:sp>
      <p:sp>
        <p:nvSpPr>
          <p:cNvPr id="3" name="TextBox 2"/>
          <p:cNvSpPr txBox="1"/>
          <p:nvPr/>
        </p:nvSpPr>
        <p:spPr>
          <a:xfrm>
            <a:off x="8246606" y="2597753"/>
            <a:ext cx="2491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Emp_name : Amy</a:t>
            </a:r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46607" y="31514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Emp_name : Chris </a:t>
            </a:r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46607" y="3705075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Emp_name : Sam </a:t>
            </a:r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46607" y="425873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Emp_name : Lisa </a:t>
            </a:r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46607" y="481239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Emp_name : Time </a:t>
            </a:r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및 구현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271696" y="1268760"/>
            <a:ext cx="201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8688288" y="293855"/>
            <a:ext cx="34642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96" y="3045227"/>
            <a:ext cx="1102910" cy="1122664"/>
          </a:xfrm>
          <a:prstGeom prst="rect">
            <a:avLst/>
          </a:prstGeom>
        </p:spPr>
      </p:pic>
      <p:sp>
        <p:nvSpPr>
          <p:cNvPr id="36" name="사다리꼴 35"/>
          <p:cNvSpPr/>
          <p:nvPr/>
        </p:nvSpPr>
        <p:spPr>
          <a:xfrm rot="3821338">
            <a:off x="1493328" y="3613094"/>
            <a:ext cx="1096969" cy="620599"/>
          </a:xfrm>
          <a:prstGeom prst="trapezoid">
            <a:avLst>
              <a:gd name="adj" fmla="val 64615"/>
            </a:avLst>
          </a:prstGeom>
          <a:gradFill>
            <a:gsLst>
              <a:gs pos="0">
                <a:srgbClr val="FFFF00"/>
              </a:gs>
              <a:gs pos="15000">
                <a:srgbClr val="FFFF00"/>
              </a:gs>
              <a:gs pos="8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75750" y="2555114"/>
            <a:ext cx="23519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[Raspberry Pi - Camera]</a:t>
            </a:r>
            <a:endParaRPr lang="ko-KR" altLang="en-US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D762F85-03FD-4373-973A-2891502744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7" y="3715062"/>
            <a:ext cx="387624" cy="26014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34BF19F-938E-4C64-A597-A84CE045F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2457488"/>
            <a:ext cx="434611" cy="487641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34BF19F-938E-4C64-A597-A84CE045F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3036916"/>
            <a:ext cx="434611" cy="48764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34BF19F-938E-4C64-A597-A84CE045F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4135164"/>
            <a:ext cx="434611" cy="48764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34BF19F-938E-4C64-A597-A84CE045F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4660144"/>
            <a:ext cx="434611" cy="48764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79376" y="5661248"/>
            <a:ext cx="13660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[name : Sam] </a:t>
            </a:r>
            <a:endParaRPr lang="ko-KR" altLang="en-US" sz="13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07" y="4135164"/>
            <a:ext cx="1170066" cy="36138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86" y="3336660"/>
            <a:ext cx="773759" cy="773759"/>
          </a:xfrm>
          <a:prstGeom prst="ellipse">
            <a:avLst/>
          </a:prstGeom>
        </p:spPr>
      </p:pic>
      <p:sp>
        <p:nvSpPr>
          <p:cNvPr id="38" name="오른쪽 화살표 37"/>
          <p:cNvSpPr/>
          <p:nvPr/>
        </p:nvSpPr>
        <p:spPr>
          <a:xfrm>
            <a:off x="6556423" y="3711540"/>
            <a:ext cx="970407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3791744" y="3711541"/>
            <a:ext cx="1100028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89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0271" y="1372706"/>
            <a:ext cx="5976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000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</a:t>
            </a:r>
            <a:r>
              <a:rPr lang="en-US" altLang="ko-KR" sz="2000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2) </a:t>
            </a:r>
            <a:r>
              <a:rPr lang="ko-KR" altLang="ko-KR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스위치를 사용한 출근</a:t>
            </a:r>
            <a:r>
              <a:rPr lang="en-US" altLang="ko-KR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ko-KR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퇴근 구분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881794"/>
            <a:ext cx="4386279" cy="25954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및 구현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48" y="3356992"/>
            <a:ext cx="1152128" cy="136681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295725" y="2924944"/>
            <a:ext cx="2072083" cy="7343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295725" y="4533787"/>
            <a:ext cx="2072083" cy="7356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2691294"/>
            <a:ext cx="285750" cy="381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036" y="5151374"/>
            <a:ext cx="457200" cy="390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203448" y="4809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5502" y="5193731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en-US" altLang="ko-KR" sz="1500">
                <a:solidFill>
                  <a:srgbClr val="00B05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500">
                <a:solidFill>
                  <a:srgbClr val="C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Leave</a:t>
            </a:r>
            <a:endParaRPr lang="ko-KR" altLang="en-US" sz="1500">
              <a:solidFill>
                <a:srgbClr val="C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130" y="2720211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en-US" altLang="ko-KR" sz="1500">
                <a:solidFill>
                  <a:srgbClr val="00B05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500">
                <a:solidFill>
                  <a:srgbClr val="00206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Come</a:t>
            </a:r>
            <a:endParaRPr lang="ko-KR" altLang="en-US" sz="1500">
              <a:solidFill>
                <a:srgbClr val="00206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8924879" y="3696467"/>
            <a:ext cx="2760970" cy="929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9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7869" y="620688"/>
            <a:ext cx="888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목차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864220" y="2439702"/>
            <a:ext cx="3360411" cy="769441"/>
            <a:chOff x="3792212" y="2580021"/>
            <a:chExt cx="3360411" cy="7694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BAC5E3-2625-467C-97CB-C042D060BFFC}"/>
                </a:ext>
              </a:extLst>
            </p:cNvPr>
            <p:cNvSpPr txBox="1"/>
            <p:nvPr/>
          </p:nvSpPr>
          <p:spPr>
            <a:xfrm>
              <a:off x="3792212" y="2580021"/>
              <a:ext cx="9188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ln>
                    <a:solidFill>
                      <a:srgbClr val="06A3B6"/>
                    </a:solidFill>
                  </a:ln>
                  <a:solidFill>
                    <a:srgbClr val="06A3B6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02</a:t>
              </a:r>
              <a:endParaRPr lang="ko-KR" altLang="en-US" sz="4400" dirty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2B479F-BCEB-46BD-9914-94C8CC98F660}"/>
                </a:ext>
              </a:extLst>
            </p:cNvPr>
            <p:cNvSpPr txBox="1"/>
            <p:nvPr/>
          </p:nvSpPr>
          <p:spPr>
            <a:xfrm>
              <a:off x="5007484" y="2726523"/>
              <a:ext cx="2145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시스템 요구사항</a:t>
              </a:r>
              <a:endPara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64220" y="3441542"/>
            <a:ext cx="3095915" cy="769441"/>
            <a:chOff x="3792212" y="3565954"/>
            <a:chExt cx="3095915" cy="7694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E4FE9B-DE00-4758-B9A0-75952647F1A3}"/>
                </a:ext>
              </a:extLst>
            </p:cNvPr>
            <p:cNvSpPr txBox="1"/>
            <p:nvPr/>
          </p:nvSpPr>
          <p:spPr>
            <a:xfrm>
              <a:off x="3792212" y="3565954"/>
              <a:ext cx="9188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ln>
                    <a:solidFill>
                      <a:srgbClr val="06A3B6"/>
                    </a:solidFill>
                  </a:ln>
                  <a:solidFill>
                    <a:srgbClr val="06A3B6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03</a:t>
              </a:r>
              <a:endParaRPr lang="ko-KR" altLang="en-US" sz="4400" dirty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E0F738-DECE-4C9F-B219-ABBDCA50047C}"/>
                </a:ext>
              </a:extLst>
            </p:cNvPr>
            <p:cNvSpPr txBox="1"/>
            <p:nvPr/>
          </p:nvSpPr>
          <p:spPr>
            <a:xfrm>
              <a:off x="5271979" y="3712456"/>
              <a:ext cx="16161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시스템 설계</a:t>
              </a:r>
              <a:endPara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64220" y="4443382"/>
            <a:ext cx="3138395" cy="769441"/>
            <a:chOff x="3792212" y="4551887"/>
            <a:chExt cx="3138395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558230-FE35-4482-9BDD-9B38F04A7FC2}"/>
                </a:ext>
              </a:extLst>
            </p:cNvPr>
            <p:cNvSpPr txBox="1"/>
            <p:nvPr/>
          </p:nvSpPr>
          <p:spPr>
            <a:xfrm>
              <a:off x="3792212" y="4551887"/>
              <a:ext cx="9188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ln>
                    <a:solidFill>
                      <a:srgbClr val="06A3B6"/>
                    </a:solidFill>
                  </a:ln>
                  <a:solidFill>
                    <a:srgbClr val="06A3B6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04</a:t>
              </a:r>
              <a:endParaRPr lang="ko-KR" altLang="en-US" sz="4400" dirty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8A1ACE-24AB-4485-9E46-D1D877E2A512}"/>
                </a:ext>
              </a:extLst>
            </p:cNvPr>
            <p:cNvSpPr txBox="1"/>
            <p:nvPr/>
          </p:nvSpPr>
          <p:spPr>
            <a:xfrm>
              <a:off x="5229500" y="4698389"/>
              <a:ext cx="1701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기능 및 구현</a:t>
              </a:r>
              <a:endPara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862836" y="5445224"/>
            <a:ext cx="2656473" cy="769441"/>
            <a:chOff x="3790828" y="5661248"/>
            <a:chExt cx="2656473" cy="7694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B080F-54AA-4944-A10D-BF40F99261B8}"/>
                </a:ext>
              </a:extLst>
            </p:cNvPr>
            <p:cNvSpPr txBox="1"/>
            <p:nvPr/>
          </p:nvSpPr>
          <p:spPr>
            <a:xfrm>
              <a:off x="3790828" y="5661248"/>
              <a:ext cx="9188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ln>
                    <a:solidFill>
                      <a:srgbClr val="06A3B6"/>
                    </a:solidFill>
                  </a:ln>
                  <a:solidFill>
                    <a:srgbClr val="06A3B6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05</a:t>
              </a:r>
              <a:endParaRPr lang="ko-KR" altLang="en-US" sz="4400" dirty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03EDE1-9BFB-4E36-96ED-922862B18333}"/>
                </a:ext>
              </a:extLst>
            </p:cNvPr>
            <p:cNvSpPr txBox="1"/>
            <p:nvPr/>
          </p:nvSpPr>
          <p:spPr>
            <a:xfrm>
              <a:off x="5712805" y="5815135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평가</a:t>
              </a:r>
              <a:endPara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864220" y="1437862"/>
            <a:ext cx="3871771" cy="769441"/>
            <a:chOff x="3792212" y="1594088"/>
            <a:chExt cx="3871771" cy="769441"/>
          </a:xfrm>
        </p:grpSpPr>
        <p:sp>
          <p:nvSpPr>
            <p:cNvPr id="3" name="TextBox 2"/>
            <p:cNvSpPr txBox="1"/>
            <p:nvPr/>
          </p:nvSpPr>
          <p:spPr>
            <a:xfrm>
              <a:off x="3792212" y="1594088"/>
              <a:ext cx="9188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ln>
                    <a:solidFill>
                      <a:srgbClr val="06A3B6"/>
                    </a:solidFill>
                  </a:ln>
                  <a:solidFill>
                    <a:srgbClr val="06A3B6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01</a:t>
              </a:r>
              <a:endParaRPr lang="ko-KR" altLang="en-US" sz="4400" dirty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2B479F-BCEB-46BD-9914-94C8CC98F660}"/>
                </a:ext>
              </a:extLst>
            </p:cNvPr>
            <p:cNvSpPr txBox="1"/>
            <p:nvPr/>
          </p:nvSpPr>
          <p:spPr>
            <a:xfrm>
              <a:off x="4496128" y="1771892"/>
              <a:ext cx="3167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주제선정 배경 및 목표</a:t>
              </a:r>
              <a:endPara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07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0271" y="1372706"/>
            <a:ext cx="5976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000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</a:t>
            </a:r>
            <a:r>
              <a:rPr lang="en-US" altLang="ko-KR" sz="2000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3) </a:t>
            </a:r>
            <a:r>
              <a:rPr lang="ko-KR" altLang="en-US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사원별 출</a:t>
            </a:r>
            <a:r>
              <a:rPr lang="en-US" altLang="ko-KR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퇴근 시간을 </a:t>
            </a:r>
            <a:r>
              <a:rPr lang="en-US" altLang="ko-KR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Database</a:t>
            </a:r>
            <a:r>
              <a:rPr lang="ko-KR" altLang="en-US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활용하여 저장</a:t>
            </a:r>
            <a:endParaRPr lang="ko-KR" altLang="ko-KR" b="1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및 구현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203448" y="4809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748259" y="3603553"/>
            <a:ext cx="2691510" cy="1621819"/>
            <a:chOff x="2493488" y="269836"/>
            <a:chExt cx="2691510" cy="162181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34252">
              <a:off x="4082088" y="524226"/>
              <a:ext cx="1102910" cy="1122664"/>
            </a:xfrm>
            <a:prstGeom prst="rect">
              <a:avLst/>
            </a:prstGeom>
          </p:spPr>
        </p:pic>
        <p:sp>
          <p:nvSpPr>
            <p:cNvPr id="20" name="사다리꼴 19"/>
            <p:cNvSpPr/>
            <p:nvPr/>
          </p:nvSpPr>
          <p:spPr>
            <a:xfrm rot="5400000">
              <a:off x="2390608" y="372716"/>
              <a:ext cx="1621819" cy="1416059"/>
            </a:xfrm>
            <a:prstGeom prst="trapezoid">
              <a:avLst/>
            </a:prstGeom>
            <a:gradFill>
              <a:gsLst>
                <a:gs pos="0">
                  <a:srgbClr val="FFFF00"/>
                </a:gs>
                <a:gs pos="15000">
                  <a:srgbClr val="FFFF00"/>
                </a:gs>
                <a:gs pos="8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81794" y="3409802"/>
            <a:ext cx="23519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[Raspberry Pi - Camera]</a:t>
            </a:r>
            <a:endParaRPr lang="ko-KR" altLang="en-US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406" y="3842273"/>
            <a:ext cx="1000125" cy="13335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04" y="3603553"/>
            <a:ext cx="4087763" cy="2418839"/>
          </a:xfrm>
          <a:prstGeom prst="rect">
            <a:avLst/>
          </a:prstGeom>
        </p:spPr>
      </p:pic>
      <p:cxnSp>
        <p:nvCxnSpPr>
          <p:cNvPr id="24" name="꺾인 연결선 23"/>
          <p:cNvCxnSpPr/>
          <p:nvPr/>
        </p:nvCxnSpPr>
        <p:spPr>
          <a:xfrm rot="16200000" flipV="1">
            <a:off x="10062592" y="2483566"/>
            <a:ext cx="1966574" cy="1224135"/>
          </a:xfrm>
          <a:prstGeom prst="bentConnector3">
            <a:avLst>
              <a:gd name="adj1" fmla="val 100029"/>
            </a:avLst>
          </a:prstGeom>
          <a:ln>
            <a:solidFill>
              <a:srgbClr val="00ABA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6713214" y="1533344"/>
            <a:ext cx="3606485" cy="939841"/>
            <a:chOff x="183248" y="5533742"/>
            <a:chExt cx="3606485" cy="1158003"/>
          </a:xfrm>
        </p:grpSpPr>
        <p:sp>
          <p:nvSpPr>
            <p:cNvPr id="29" name="직사각형 28"/>
            <p:cNvSpPr/>
            <p:nvPr/>
          </p:nvSpPr>
          <p:spPr>
            <a:xfrm>
              <a:off x="183248" y="5533742"/>
              <a:ext cx="3606485" cy="1158003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9753" y="5676711"/>
              <a:ext cx="332174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얼굴인식</a:t>
              </a:r>
              <a:r>
                <a:rPr lang="ko-KR" altLang="en-US" sz="16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후 예측된 사원의 </a:t>
              </a:r>
              <a:endParaRPr lang="en-US" altLang="ko-KR" sz="160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Emp_id, tag_time, tag_type</a:t>
              </a:r>
            </a:p>
            <a:p>
              <a:pPr algn="ctr"/>
              <a:r>
                <a:rPr lang="ko-KR" altLang="en-US" sz="16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값을 </a:t>
              </a:r>
              <a:r>
                <a:rPr lang="en-US" altLang="ko-KR" sz="16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DB</a:t>
              </a:r>
              <a:r>
                <a:rPr lang="ko-KR" altLang="en-US" sz="16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에 저장</a:t>
              </a:r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11237547" y="4077142"/>
            <a:ext cx="409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006860" y="3878118"/>
            <a:ext cx="4096068" cy="338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91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395AFB-28B4-486B-A561-43C7BCFA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7521"/>
            <a:ext cx="12192000" cy="4641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223" y="1340768"/>
            <a:ext cx="59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</a:t>
            </a:r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4) 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사원의 일별</a:t>
            </a:r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주별 근무 시간 시각화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67608" y="3491716"/>
            <a:ext cx="7198423" cy="1737484"/>
            <a:chOff x="-10594079" y="4787860"/>
            <a:chExt cx="7198423" cy="1737484"/>
          </a:xfrm>
        </p:grpSpPr>
        <p:sp>
          <p:nvSpPr>
            <p:cNvPr id="9" name="직사각형 8"/>
            <p:cNvSpPr/>
            <p:nvPr/>
          </p:nvSpPr>
          <p:spPr>
            <a:xfrm>
              <a:off x="-10591702" y="478786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①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0331640" y="4818638"/>
              <a:ext cx="1825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사원번호 입력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10594079" y="5879013"/>
              <a:ext cx="4154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②</a:t>
              </a:r>
              <a:endParaRPr lang="en-US" altLang="ko-KR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endParaRPr lang="ko-KR" altLang="en-US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0334017" y="5894402"/>
              <a:ext cx="1825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시작일 설정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-5481511" y="587727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③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5221449" y="5892661"/>
              <a:ext cx="1825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종료일 설정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및 구현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F03D62-EE0D-40AB-8C5A-580E0B05049D}"/>
              </a:ext>
            </a:extLst>
          </p:cNvPr>
          <p:cNvSpPr txBox="1"/>
          <p:nvPr/>
        </p:nvSpPr>
        <p:spPr>
          <a:xfrm>
            <a:off x="7677224" y="149982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http://127.0.0.1:5000/final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72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991544" y="6199746"/>
            <a:ext cx="3433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일별 </a:t>
            </a:r>
            <a:r>
              <a:rPr lang="ko-KR" altLang="en-US" sz="12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근무 시간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04219" y="6199745"/>
            <a:ext cx="3433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주별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근무 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및 구현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223" y="1340768"/>
            <a:ext cx="59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</a:t>
            </a:r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4) 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사원의 일별</a:t>
            </a:r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주별 근무 시간 시각화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12F376-F620-43E8-8507-940BA3C79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96" y="1701685"/>
            <a:ext cx="9937104" cy="44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08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0271" y="1340768"/>
            <a:ext cx="59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</a:t>
            </a:r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5) 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음성인식을 통한 사원 출근 유무 검색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85" y="3459987"/>
            <a:ext cx="1491576" cy="14915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48" y="3279417"/>
            <a:ext cx="1629384" cy="16293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689" y="2237880"/>
            <a:ext cx="3672408" cy="367240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215680" y="3980968"/>
            <a:ext cx="1116002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7176120" y="3980968"/>
            <a:ext cx="1116002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0369" y="5216782"/>
            <a:ext cx="2432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결근자 검색 요청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시각 기준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1567" y="5216782"/>
            <a:ext cx="3384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요청 받은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name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en-US" altLang="ko-KR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DB</a:t>
            </a:r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‘Tag’ table</a:t>
            </a:r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검색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후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‘Tag Type’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‘Come’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아닌 사람 검색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802440" y="2132856"/>
            <a:ext cx="2197216" cy="1080120"/>
          </a:xfrm>
          <a:prstGeom prst="wedgeRoundRectCallout">
            <a:avLst/>
          </a:prstGeom>
          <a:noFill/>
          <a:ln>
            <a:solidFill>
              <a:srgbClr val="06A3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26254" y="2270358"/>
            <a:ext cx="2001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“Alexa, </a:t>
            </a:r>
          </a:p>
          <a:p>
            <a:pPr algn="ctr"/>
            <a:r>
              <a:rPr lang="en-US" altLang="ko-KR" sz="2200" dirty="0"/>
              <a:t>check </a:t>
            </a:r>
            <a:r>
              <a:rPr lang="en-US" altLang="ko-KR" sz="2200" b="1" u="sng" dirty="0"/>
              <a:t>Absent</a:t>
            </a:r>
            <a:r>
              <a:rPr lang="en-US" altLang="ko-KR" sz="2200" dirty="0"/>
              <a:t>”</a:t>
            </a:r>
            <a:endParaRPr lang="ko-KR" altLang="en-US" sz="2200" dirty="0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7986271" y="1571600"/>
            <a:ext cx="3078281" cy="1641376"/>
          </a:xfrm>
          <a:prstGeom prst="wedgeRoundRectCallout">
            <a:avLst>
              <a:gd name="adj1" fmla="val 16545"/>
              <a:gd name="adj2" fmla="val 63425"/>
              <a:gd name="adj3" fmla="val 16667"/>
            </a:avLst>
          </a:prstGeom>
          <a:noFill/>
          <a:ln>
            <a:solidFill>
              <a:srgbClr val="06A3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986271" y="1653624"/>
            <a:ext cx="2869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en-US" altLang="ko-KR" b="1" dirty="0"/>
              <a:t>Sam Lisa</a:t>
            </a:r>
            <a:r>
              <a:rPr lang="en-US" altLang="ko-KR" dirty="0"/>
              <a:t> </a:t>
            </a:r>
            <a:r>
              <a:rPr lang="en-US" altLang="ko-KR" b="1" dirty="0"/>
              <a:t>+</a:t>
            </a:r>
            <a:r>
              <a:rPr lang="en-US" altLang="ko-KR" dirty="0"/>
              <a:t> are absent”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“</a:t>
            </a:r>
            <a:r>
              <a:rPr lang="en-US" altLang="ko-KR" b="1" dirty="0"/>
              <a:t>Sam</a:t>
            </a:r>
            <a:r>
              <a:rPr lang="en-US" altLang="ko-KR" dirty="0"/>
              <a:t> + is absent”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“</a:t>
            </a:r>
            <a:r>
              <a:rPr lang="en-US" altLang="ko-KR" b="1" dirty="0"/>
              <a:t>All attended</a:t>
            </a:r>
            <a:r>
              <a:rPr lang="en-US" altLang="ko-KR" dirty="0"/>
              <a:t>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86271" y="5216782"/>
            <a:ext cx="3366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검색된 </a:t>
            </a:r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사원의 수에 따라 </a:t>
            </a:r>
            <a:r>
              <a:rPr lang="en-US" altLang="ko-KR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Response</a:t>
            </a:r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다르게 설정하여</a:t>
            </a:r>
            <a:endParaRPr lang="en-US" altLang="ko-KR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한 문장으로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및 구현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740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05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363591" y="670923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평가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1904" y="2414572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40</a:t>
            </a:r>
            <a:r>
              <a:rPr lang="ko-KR" altLang="en-US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시간 초과시 </a:t>
            </a:r>
            <a:r>
              <a: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근무제한 메시지 팝업창 알림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97068" y="3698650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실제 얼굴과 이미지 파일 </a:t>
            </a:r>
            <a:r>
              <a: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99016" y="5305318"/>
            <a:ext cx="418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외근 등의 예외사항</a:t>
            </a:r>
            <a:r>
              <a: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고려한 근무시간 관리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7223" y="1340768"/>
            <a:ext cx="59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향후 응용 가능한 방향 제시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1118" y="2331472"/>
            <a:ext cx="4171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b="1" ker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✓</a:t>
            </a:r>
            <a:endParaRPr lang="ko-KR" altLang="en-US" sz="11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9442" y="3603294"/>
            <a:ext cx="4171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b="1" ker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✓</a:t>
            </a:r>
            <a:endParaRPr lang="ko-KR" altLang="en-US" sz="11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1390" y="5208161"/>
            <a:ext cx="4171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b="1" ker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✓</a:t>
            </a:r>
            <a:endParaRPr lang="ko-KR" altLang="en-US" sz="11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48" y="2029039"/>
            <a:ext cx="1272006" cy="956694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901" y="4257283"/>
            <a:ext cx="672956" cy="67295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396" y="5833881"/>
            <a:ext cx="672956" cy="67295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46" y="5209213"/>
            <a:ext cx="672956" cy="672956"/>
          </a:xfrm>
          <a:prstGeom prst="rect">
            <a:avLst/>
          </a:prstGeom>
        </p:spPr>
      </p:pic>
      <p:cxnSp>
        <p:nvCxnSpPr>
          <p:cNvPr id="64" name="직선 화살표 연결선 63"/>
          <p:cNvCxnSpPr>
            <a:stCxn id="158" idx="3"/>
            <a:endCxn id="159" idx="1"/>
          </p:cNvCxnSpPr>
          <p:nvPr/>
        </p:nvCxnSpPr>
        <p:spPr>
          <a:xfrm flipV="1">
            <a:off x="8112224" y="4307087"/>
            <a:ext cx="1070841" cy="937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58" idx="3"/>
            <a:endCxn id="160" idx="1"/>
          </p:cNvCxnSpPr>
          <p:nvPr/>
        </p:nvCxnSpPr>
        <p:spPr>
          <a:xfrm>
            <a:off x="8112224" y="5244590"/>
            <a:ext cx="1070841" cy="617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7143910" y="5037783"/>
            <a:ext cx="968314" cy="4136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Absent</a:t>
            </a:r>
            <a:endParaRPr lang="ko-KR" altLang="en-US" sz="1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9183065" y="4100280"/>
            <a:ext cx="968314" cy="4136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Outside</a:t>
            </a:r>
            <a:endParaRPr lang="ko-KR" altLang="en-US" sz="1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183065" y="5655441"/>
            <a:ext cx="968314" cy="4136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Tardy</a:t>
            </a:r>
            <a:endParaRPr lang="ko-KR" altLang="en-US" sz="1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960096" y="2452247"/>
            <a:ext cx="2536144" cy="184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u="sng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업무시간이 초과하였습니다</a:t>
            </a:r>
            <a:r>
              <a:rPr lang="en-US" altLang="ko-KR" sz="1400" u="sng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pic>
        <p:nvPicPr>
          <p:cNvPr id="173" name="그림 1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98" y="3557570"/>
            <a:ext cx="737536" cy="724733"/>
          </a:xfrm>
          <a:prstGeom prst="rect">
            <a:avLst/>
          </a:prstGeom>
        </p:spPr>
      </p:pic>
      <p:grpSp>
        <p:nvGrpSpPr>
          <p:cNvPr id="180" name="그룹 179"/>
          <p:cNvGrpSpPr/>
          <p:nvPr/>
        </p:nvGrpSpPr>
        <p:grpSpPr>
          <a:xfrm>
            <a:off x="4696657" y="3308392"/>
            <a:ext cx="776036" cy="1125334"/>
            <a:chOff x="4396193" y="3068960"/>
            <a:chExt cx="1160823" cy="1944216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923" y="3430969"/>
              <a:ext cx="1080120" cy="1074917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4396193" y="3068960"/>
              <a:ext cx="1160823" cy="1944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4807983" y="3145913"/>
              <a:ext cx="360000" cy="795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871864" y="4725144"/>
              <a:ext cx="214041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439852" y="3292563"/>
              <a:ext cx="1080120" cy="136815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5307283" y="3137734"/>
              <a:ext cx="107999" cy="1080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9D762F85-03FD-4373-973A-2891502744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76" y="4081684"/>
            <a:ext cx="387624" cy="26014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34BF19F-938E-4C64-A597-A84CE045F1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26" y="3985897"/>
            <a:ext cx="434611" cy="4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65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052361" y="1988840"/>
            <a:ext cx="2268252" cy="2268252"/>
            <a:chOff x="3611724" y="764704"/>
            <a:chExt cx="4500500" cy="4500500"/>
          </a:xfrm>
        </p:grpSpPr>
        <p:sp>
          <p:nvSpPr>
            <p:cNvPr id="2" name="타원 1"/>
            <p:cNvSpPr/>
            <p:nvPr/>
          </p:nvSpPr>
          <p:spPr>
            <a:xfrm>
              <a:off x="3611724" y="764704"/>
              <a:ext cx="4500500" cy="4500500"/>
            </a:xfrm>
            <a:prstGeom prst="ellipse">
              <a:avLst/>
            </a:prstGeom>
            <a:solidFill>
              <a:srgbClr val="06A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9816" y="1448780"/>
              <a:ext cx="2844316" cy="284431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936081" y="4601866"/>
            <a:ext cx="2584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THANK YOU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25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주제선정 배경 및 목표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8688288" y="312911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360" y="1451707"/>
            <a:ext cx="98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선정 배경</a:t>
            </a:r>
            <a:endParaRPr lang="en-US" altLang="ko-KR" b="1" dirty="0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354175"/>
            <a:ext cx="4357456" cy="153291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03033" y="2353748"/>
            <a:ext cx="4536504" cy="146133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15" y="2798827"/>
            <a:ext cx="5360927" cy="142226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240016" y="2492896"/>
            <a:ext cx="5600756" cy="180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23" y="4797152"/>
            <a:ext cx="5495777" cy="136815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43591" y="4797152"/>
            <a:ext cx="5569412" cy="146133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5360" y="3862479"/>
            <a:ext cx="3389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서울경제 </a:t>
            </a:r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2019-08-04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이재유 기자</a:t>
            </a:r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C05469-EAB9-4AEB-9525-F39A9D206DC8}"/>
              </a:ext>
            </a:extLst>
          </p:cNvPr>
          <p:cNvSpPr txBox="1"/>
          <p:nvPr/>
        </p:nvSpPr>
        <p:spPr>
          <a:xfrm>
            <a:off x="470173" y="6258488"/>
            <a:ext cx="4547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머니투데이 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2019-07-01 </a:t>
            </a:r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권혜민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유영호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안재용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67420" y="4373130"/>
            <a:ext cx="3389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조선비즈 </a:t>
            </a:r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2019-06-16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안상희 기자</a:t>
            </a:r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21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04BC76-CE9B-4C39-AF32-D83704D1FA6D}"/>
              </a:ext>
            </a:extLst>
          </p:cNvPr>
          <p:cNvSpPr/>
          <p:nvPr/>
        </p:nvSpPr>
        <p:spPr>
          <a:xfrm>
            <a:off x="47328" y="4603289"/>
            <a:ext cx="8661102" cy="11078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0</a:t>
            </a:r>
            <a:endParaRPr lang="ko-KR" alt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0271" y="2238866"/>
            <a:ext cx="9156894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→ 주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52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 근무제 시행에 따라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근로자들의 근무시간에 대한 관심이 높아짐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→ 사업주 또한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직원들의 주 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52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 근무제를 어긴 경우 피해를 입게 된다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5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(</a:t>
            </a:r>
            <a:r>
              <a:rPr lang="ko-KR" altLang="en-US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시정 명령 미 이행 시</a:t>
            </a:r>
            <a:r>
              <a:rPr lang="en-US" altLang="ko-KR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이하의 징역 또는 </a:t>
            </a:r>
            <a:r>
              <a:rPr lang="en-US" altLang="ko-KR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2000</a:t>
            </a:r>
            <a:r>
              <a:rPr lang="ko-KR" altLang="en-US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만원 이하의 벌금</a:t>
            </a:r>
            <a:r>
              <a:rPr lang="en-US" altLang="ko-KR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endParaRPr lang="en-US" altLang="ko-KR" sz="1500">
              <a:solidFill>
                <a:srgbClr val="06A3B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42" y="4077072"/>
            <a:ext cx="1423511" cy="2160240"/>
          </a:xfrm>
          <a:prstGeom prst="rect">
            <a:avLst/>
          </a:prstGeom>
        </p:spPr>
      </p:pic>
      <p:sp>
        <p:nvSpPr>
          <p:cNvPr id="14" name="말풍선: 사각형 26">
            <a:extLst>
              <a:ext uri="{FF2B5EF4-FFF2-40B4-BE49-F238E27FC236}">
                <a16:creationId xmlns:a16="http://schemas.microsoft.com/office/drawing/2014/main" id="{F124D8A3-407A-4103-9955-A31E95A780DC}"/>
              </a:ext>
            </a:extLst>
          </p:cNvPr>
          <p:cNvSpPr/>
          <p:nvPr/>
        </p:nvSpPr>
        <p:spPr>
          <a:xfrm>
            <a:off x="9427174" y="2780928"/>
            <a:ext cx="1925410" cy="720080"/>
          </a:xfrm>
          <a:prstGeom prst="wedgeRectCallout">
            <a:avLst>
              <a:gd name="adj1" fmla="val -34649"/>
              <a:gd name="adj2" fmla="val 1134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일과 여과의 균형을 </a:t>
            </a:r>
            <a:endParaRPr lang="en-US" altLang="ko-KR" sz="12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유지시켜야겠어</a:t>
            </a:r>
            <a:endParaRPr lang="ko-KR" altLang="en-US" sz="12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823" y="3819636"/>
            <a:ext cx="914591" cy="95249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2094" y="5301207"/>
            <a:ext cx="901853" cy="97094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5360" y="1451707"/>
            <a:ext cx="98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선정 배경</a:t>
            </a:r>
            <a:endParaRPr lang="en-US" altLang="ko-KR" b="1" dirty="0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240176" y="4997352"/>
            <a:ext cx="9040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사업주</a:t>
            </a:r>
            <a:r>
              <a:rPr lang="en-US" altLang="ko-KR" sz="2000" b="1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근로자 모두 </a:t>
            </a:r>
            <a:r>
              <a:rPr lang="ko-KR" altLang="en-US" sz="2000" b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근무시간을 제공할 수 있는 시스템</a:t>
            </a:r>
            <a:r>
              <a:rPr lang="ko-KR" altLang="en-US" sz="2000" b="1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필요로 한다</a:t>
            </a:r>
            <a:r>
              <a:rPr lang="en-US" altLang="ko-KR" sz="2000" b="1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주제선정 배경 및 목표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36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71" y="1881567"/>
            <a:ext cx="98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목표 </a:t>
            </a:r>
            <a:endParaRPr lang="en-US" altLang="ko-KR" b="1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주제선정 배경 및 목표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4008" y="406971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 목표</a:t>
            </a:r>
            <a:endParaRPr lang="en-US" altLang="ko-KR" b="1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629" y="4622607"/>
            <a:ext cx="8674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  </a:t>
            </a:r>
            <a:r>
              <a:rPr lang="ko-KR" altLang="ko-KR" sz="1600" kern="10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교육 기간 </a:t>
            </a:r>
            <a:r>
              <a:rPr lang="ko-KR" altLang="en-US" sz="1600" kern="10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동안 </a:t>
            </a:r>
            <a:r>
              <a:rPr lang="ko-KR" altLang="ko-KR" sz="1600" kern="10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수강한 내용을 적재적소에 사용한 프로젝트 주제 설정 및 구현</a:t>
            </a:r>
            <a:endParaRPr lang="en-US" altLang="ko-KR" sz="1600" kern="100">
              <a:latin typeface="a옛날목욕탕L" panose="02020600000000000000" pitchFamily="18" charset="-127"/>
              <a:ea typeface="a옛날목욕탕L" panose="02020600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3629" y="4962654"/>
            <a:ext cx="867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/>
            <a:r>
              <a:rPr lang="ko-KR" altLang="en-US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  </a:t>
            </a:r>
            <a:r>
              <a:rPr lang="ko-KR" altLang="ko-KR" sz="1600" kern="10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분야에 따른 적절한 역할 분담</a:t>
            </a:r>
            <a:r>
              <a:rPr lang="en-US" altLang="ko-KR" sz="1600" kern="10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(raspberry, python, MySQL … 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3629" y="5826750"/>
            <a:ext cx="3073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  </a:t>
            </a:r>
            <a:r>
              <a:rPr lang="en-US" altLang="ko-KR" sz="1600" kern="10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Git</a:t>
            </a:r>
            <a:r>
              <a:rPr lang="ko-KR" altLang="ko-KR" sz="1600" kern="10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을 통한 프로젝트 형상 관리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3327" y="2503292"/>
            <a:ext cx="11315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 </a:t>
            </a:r>
            <a:r>
              <a:rPr lang="en-US" altLang="ko-KR" sz="20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Deel Learning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</a:t>
            </a: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Alexa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활용하여 </a:t>
            </a:r>
            <a:r>
              <a:rPr lang="ko-KR" altLang="en-US" sz="20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회사 직원들의 출근을 관리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하는 </a:t>
            </a: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AIoT 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</a:t>
            </a:r>
            <a:endParaRPr lang="en-US" altLang="ko-KR" sz="2000" dirty="0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4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시스템 요구사항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175E914C-6856-488C-8144-2AEE4F6D6A66}"/>
              </a:ext>
            </a:extLst>
          </p:cNvPr>
          <p:cNvSpPr/>
          <p:nvPr/>
        </p:nvSpPr>
        <p:spPr>
          <a:xfrm>
            <a:off x="323183" y="3495749"/>
            <a:ext cx="9769944" cy="962972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    </a:t>
            </a:r>
            <a:r>
              <a:rPr lang="ko-KR" altLang="en-US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딥러닝을 통한 사용자의 출</a:t>
            </a:r>
            <a:r>
              <a:rPr lang="en-US" altLang="ko-KR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퇴근의 구분</a:t>
            </a:r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AF2A205D-98F1-4131-A86E-ACC1FDAAD1B0}"/>
              </a:ext>
            </a:extLst>
          </p:cNvPr>
          <p:cNvSpPr/>
          <p:nvPr/>
        </p:nvSpPr>
        <p:spPr>
          <a:xfrm>
            <a:off x="459662" y="3577664"/>
            <a:ext cx="2201047" cy="795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요구사항 </a:t>
            </a:r>
            <a:r>
              <a:rPr lang="en-US" altLang="ko-KR" sz="20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2)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사각형: 둥근 모서리 48">
            <a:extLst>
              <a:ext uri="{FF2B5EF4-FFF2-40B4-BE49-F238E27FC236}">
                <a16:creationId xmlns:a16="http://schemas.microsoft.com/office/drawing/2014/main" id="{678A2249-7EC9-4629-B02F-FC58DC1A0D9E}"/>
              </a:ext>
            </a:extLst>
          </p:cNvPr>
          <p:cNvSpPr/>
          <p:nvPr/>
        </p:nvSpPr>
        <p:spPr>
          <a:xfrm>
            <a:off x="347551" y="2060848"/>
            <a:ext cx="9769944" cy="962972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직원의 주별</a:t>
            </a:r>
            <a:r>
              <a:rPr lang="en-US" altLang="ko-KR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월별 근무시간을 웹상에서 그래프로 표현</a:t>
            </a:r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사각형: 둥근 모서리 49">
            <a:extLst>
              <a:ext uri="{FF2B5EF4-FFF2-40B4-BE49-F238E27FC236}">
                <a16:creationId xmlns:a16="http://schemas.microsoft.com/office/drawing/2014/main" id="{DF2F9AFD-4E0C-4FBB-BF8A-6D5EE31E0A8D}"/>
              </a:ext>
            </a:extLst>
          </p:cNvPr>
          <p:cNvSpPr/>
          <p:nvPr/>
        </p:nvSpPr>
        <p:spPr>
          <a:xfrm>
            <a:off x="454552" y="2162309"/>
            <a:ext cx="2201047" cy="795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요구사항 </a:t>
            </a:r>
            <a:r>
              <a:rPr lang="en-US" altLang="ko-KR" sz="20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1)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사각형: 둥근 모서리 50">
            <a:extLst>
              <a:ext uri="{FF2B5EF4-FFF2-40B4-BE49-F238E27FC236}">
                <a16:creationId xmlns:a16="http://schemas.microsoft.com/office/drawing/2014/main" id="{6B34F259-DA4A-4548-A038-90AE4613FFE1}"/>
              </a:ext>
            </a:extLst>
          </p:cNvPr>
          <p:cNvSpPr/>
          <p:nvPr/>
        </p:nvSpPr>
        <p:spPr>
          <a:xfrm>
            <a:off x="347551" y="4911104"/>
            <a:ext cx="9769944" cy="962972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                     인공지능 스피커를 통한 직원의 출</a:t>
            </a:r>
            <a:r>
              <a:rPr lang="en-US" altLang="ko-KR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퇴근 여부 확인</a:t>
            </a:r>
            <a:endParaRPr lang="en-US" altLang="ko-KR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사각형: 둥근 모서리 51">
            <a:extLst>
              <a:ext uri="{FF2B5EF4-FFF2-40B4-BE49-F238E27FC236}">
                <a16:creationId xmlns:a16="http://schemas.microsoft.com/office/drawing/2014/main" id="{FA24A24F-8D58-4CE3-BE5D-2C163C8821A3}"/>
              </a:ext>
            </a:extLst>
          </p:cNvPr>
          <p:cNvSpPr/>
          <p:nvPr/>
        </p:nvSpPr>
        <p:spPr>
          <a:xfrm>
            <a:off x="454552" y="5012565"/>
            <a:ext cx="2201047" cy="795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요구사항 </a:t>
            </a:r>
            <a:r>
              <a:rPr lang="en-US" altLang="ko-KR" sz="20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3)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F97F3A7-919B-4AF6-BE7A-8D4556A67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1" t="6764" b="6549"/>
          <a:stretch/>
        </p:blipFill>
        <p:spPr>
          <a:xfrm>
            <a:off x="10301141" y="2062118"/>
            <a:ext cx="1192043" cy="895341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4797372"/>
            <a:ext cx="1076704" cy="1076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0221" y="3405031"/>
            <a:ext cx="1114371" cy="11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7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7" y="1403484"/>
            <a:ext cx="59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Project Interaction 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구성</a:t>
            </a:r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요소</a:t>
            </a:r>
            <a:endParaRPr lang="en-US" altLang="ko-KR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180366" y="1973898"/>
            <a:ext cx="2691510" cy="1621819"/>
            <a:chOff x="2493488" y="269836"/>
            <a:chExt cx="2691510" cy="162181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34252">
              <a:off x="4082088" y="524226"/>
              <a:ext cx="1102910" cy="1122664"/>
            </a:xfrm>
            <a:prstGeom prst="rect">
              <a:avLst/>
            </a:prstGeom>
          </p:spPr>
        </p:pic>
        <p:sp>
          <p:nvSpPr>
            <p:cNvPr id="11" name="사다리꼴 10"/>
            <p:cNvSpPr/>
            <p:nvPr/>
          </p:nvSpPr>
          <p:spPr>
            <a:xfrm rot="5400000">
              <a:off x="2390608" y="372716"/>
              <a:ext cx="1621819" cy="1416059"/>
            </a:xfrm>
            <a:prstGeom prst="trapezoid">
              <a:avLst/>
            </a:prstGeom>
            <a:gradFill>
              <a:gsLst>
                <a:gs pos="0">
                  <a:srgbClr val="FFFF00"/>
                </a:gs>
                <a:gs pos="15000">
                  <a:srgbClr val="FFFF00"/>
                </a:gs>
                <a:gs pos="8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313901" y="1855225"/>
            <a:ext cx="23519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[Raspberry Pi - Camera]</a:t>
            </a:r>
            <a:endParaRPr lang="ko-KR" altLang="en-US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918007" y="5027006"/>
            <a:ext cx="1222100" cy="447464"/>
          </a:xfrm>
          <a:prstGeom prst="rightArrow">
            <a:avLst/>
          </a:prstGeom>
          <a:solidFill>
            <a:srgbClr val="00ABA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60681" y="4731630"/>
            <a:ext cx="18245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예측한 사원의 </a:t>
            </a:r>
            <a:r>
              <a:rPr lang="en-US" altLang="ko-KR" sz="10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Emp_id</a:t>
            </a:r>
            <a:r>
              <a:rPr lang="ko-KR" altLang="en-US" sz="1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반환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997413" y="4267910"/>
            <a:ext cx="1446230" cy="1449496"/>
            <a:chOff x="2493390" y="4404209"/>
            <a:chExt cx="1446230" cy="1449496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4703" y="4714858"/>
              <a:ext cx="1143261" cy="113884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493390" y="4404209"/>
              <a:ext cx="144623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[Flask server]</a:t>
              </a:r>
              <a:endPara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943508" y="4414104"/>
            <a:ext cx="2053903" cy="553998"/>
            <a:chOff x="3929735" y="4451057"/>
            <a:chExt cx="2053903" cy="553998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5983638" y="4479676"/>
              <a:ext cx="0" cy="4614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5911638" y="4482216"/>
              <a:ext cx="7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06558" y="4941168"/>
              <a:ext cx="7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01735" y="4451057"/>
              <a:ext cx="19768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Emp_id : </a:t>
              </a:r>
              <a:r>
                <a:rPr lang="ko-KR" altLang="en-US" sz="10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사원번호</a:t>
              </a:r>
              <a:endParaRPr lang="en-US" altLang="ko-KR" sz="100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r>
                <a:rPr lang="en-US" altLang="ko-KR" sz="10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Tag_time : </a:t>
              </a:r>
              <a:r>
                <a:rPr lang="ko-KR" altLang="en-US" sz="10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얼굴을 인식한 시간</a:t>
              </a:r>
              <a:endParaRPr lang="en-US" altLang="ko-KR" sz="100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r>
                <a:rPr lang="en-US" altLang="ko-KR" sz="10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Tag_type : </a:t>
              </a:r>
              <a:r>
                <a:rPr lang="en-US" altLang="ko-KR" sz="1000">
                  <a:latin typeface="a옛날목욕탕L" panose="02020600000000000000" pitchFamily="18" charset="-127"/>
                  <a:ea typeface="a옛날목욕탕L" panose="02020600000000000000" pitchFamily="18" charset="-127"/>
                  <a:sym typeface="Wingdings" panose="05000000000000000000" pitchFamily="2" charset="2"/>
                </a:rPr>
                <a:t>(</a:t>
              </a:r>
              <a:r>
                <a:rPr lang="ko-KR" altLang="en-US" sz="1000">
                  <a:latin typeface="a옛날목욕탕L" panose="02020600000000000000" pitchFamily="18" charset="-127"/>
                  <a:ea typeface="a옛날목욕탕L" panose="02020600000000000000" pitchFamily="18" charset="-127"/>
                  <a:sym typeface="Wingdings" panose="05000000000000000000" pitchFamily="2" charset="2"/>
                </a:rPr>
                <a:t>출근</a:t>
              </a:r>
              <a:r>
                <a:rPr lang="en-US" altLang="ko-KR" sz="1000">
                  <a:latin typeface="a옛날목욕탕L" panose="02020600000000000000" pitchFamily="18" charset="-127"/>
                  <a:ea typeface="a옛날목욕탕L" panose="02020600000000000000" pitchFamily="18" charset="-127"/>
                  <a:sym typeface="Wingdings" panose="05000000000000000000" pitchFamily="2" charset="2"/>
                </a:rPr>
                <a:t>/</a:t>
              </a:r>
              <a:r>
                <a:rPr lang="ko-KR" altLang="en-US" sz="1000">
                  <a:latin typeface="a옛날목욕탕L" panose="02020600000000000000" pitchFamily="18" charset="-127"/>
                  <a:ea typeface="a옛날목욕탕L" panose="02020600000000000000" pitchFamily="18" charset="-127"/>
                  <a:sym typeface="Wingdings" panose="05000000000000000000" pitchFamily="2" charset="2"/>
                </a:rPr>
                <a:t>퇴근</a:t>
              </a:r>
              <a:r>
                <a:rPr lang="en-US" altLang="ko-KR" sz="1000">
                  <a:latin typeface="a옛날목욕탕L" panose="02020600000000000000" pitchFamily="18" charset="-127"/>
                  <a:ea typeface="a옛날목욕탕L" panose="02020600000000000000" pitchFamily="18" charset="-127"/>
                  <a:sym typeface="Wingdings" panose="05000000000000000000" pitchFamily="2" charset="2"/>
                </a:rPr>
                <a:t>)</a:t>
              </a:r>
              <a:endParaRPr lang="ko-KR" altLang="en-US" sz="10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935760" y="4506580"/>
              <a:ext cx="0" cy="4614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3929735" y="4509120"/>
              <a:ext cx="7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935768" y="4968072"/>
              <a:ext cx="7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302" y="3948148"/>
            <a:ext cx="1872208" cy="102970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8650" y="5240130"/>
            <a:ext cx="969687" cy="983412"/>
          </a:xfrm>
          <a:prstGeom prst="rect">
            <a:avLst/>
          </a:prstGeom>
        </p:spPr>
      </p:pic>
      <p:sp>
        <p:nvSpPr>
          <p:cNvPr id="33" name="오른쪽 화살표 32"/>
          <p:cNvSpPr/>
          <p:nvPr/>
        </p:nvSpPr>
        <p:spPr>
          <a:xfrm>
            <a:off x="7392144" y="5027006"/>
            <a:ext cx="1222100" cy="447464"/>
          </a:xfrm>
          <a:prstGeom prst="rightArrow">
            <a:avLst/>
          </a:prstGeom>
          <a:solidFill>
            <a:srgbClr val="00ABA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757" y="2212618"/>
            <a:ext cx="1000125" cy="13335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70271" y="5434831"/>
            <a:ext cx="23038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Coral 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학습되어 있는 모델로</a:t>
            </a:r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입력된 사진에 </a:t>
            </a:r>
            <a:r>
              <a:rPr lang="ko-KR" altLang="en-US" sz="13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인식 결과 연산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3" y="4955864"/>
            <a:ext cx="1170066" cy="36138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2" y="4157360"/>
            <a:ext cx="773759" cy="77375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9009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6" y="1403484"/>
            <a:ext cx="703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en-US" altLang="ko-KR" b="1" dirty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en-US" altLang="ko-KR" b="1" dirty="0" err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Edgetpu</a:t>
            </a:r>
            <a:r>
              <a:rPr lang="ko-KR" altLang="en-US" b="1" dirty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이용한  얼굴인식 </a:t>
            </a:r>
            <a:r>
              <a:rPr lang="ko-KR" altLang="en-US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구현 </a:t>
            </a:r>
            <a:r>
              <a:rPr lang="en-US" altLang="ko-KR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설계</a:t>
            </a:r>
            <a:r>
              <a:rPr lang="en-US" altLang="ko-KR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b="1" dirty="0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09" y="2688477"/>
            <a:ext cx="1400251" cy="14002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1031" y="4307765"/>
            <a:ext cx="4006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기본 분류 모델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parameter </a:t>
            </a:r>
          </a:p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조정하여 </a:t>
            </a: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커스터마이징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(classification_transfer_learning.py)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303912" y="2731965"/>
            <a:ext cx="1656882" cy="1316511"/>
            <a:chOff x="4654349" y="2727330"/>
            <a:chExt cx="1656882" cy="131651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349" y="2802509"/>
              <a:ext cx="1656882" cy="124133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489" y="2838160"/>
              <a:ext cx="931883" cy="93188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7179">
              <a:off x="5091816" y="2812681"/>
              <a:ext cx="901339" cy="90133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77651">
              <a:off x="5351008" y="2727330"/>
              <a:ext cx="901339" cy="901339"/>
            </a:xfrm>
            <a:prstGeom prst="rect">
              <a:avLst/>
            </a:prstGeom>
          </p:spPr>
        </p:pic>
        <p:sp>
          <p:nvSpPr>
            <p:cNvPr id="15" name="평행 사변형 14"/>
            <p:cNvSpPr/>
            <p:nvPr/>
          </p:nvSpPr>
          <p:spPr>
            <a:xfrm>
              <a:off x="4654349" y="3423175"/>
              <a:ext cx="1656881" cy="613988"/>
            </a:xfrm>
            <a:prstGeom prst="parallelogram">
              <a:avLst>
                <a:gd name="adj" fmla="val 51452"/>
              </a:avLst>
            </a:prstGeom>
            <a:solidFill>
              <a:srgbClr val="F7D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57441" y="4487299"/>
            <a:ext cx="252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인물 사진으로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32304" y="2772864"/>
            <a:ext cx="1231475" cy="1231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68208" y="444626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학습된 사진과 가장 높은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확률로 비슷한 사람으로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인식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3741439" y="3616260"/>
            <a:ext cx="1116002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212246" y="3661156"/>
            <a:ext cx="1116002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68208" y="5049774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(Accuaracy &gt;=70% </a:t>
            </a:r>
            <a:r>
              <a:rPr lang="ko-KR" altLang="en-US" sz="11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 통과</a:t>
            </a:r>
            <a:r>
              <a:rPr lang="en-US" altLang="ko-KR" sz="11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11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6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4D4D4D"/>
              </a:clrFrom>
              <a:clrTo>
                <a:srgbClr val="4D4D4D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17413" r="11696" b="26071"/>
          <a:stretch/>
        </p:blipFill>
        <p:spPr>
          <a:xfrm>
            <a:off x="6672064" y="2647543"/>
            <a:ext cx="1916666" cy="1573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6" y="1403484"/>
            <a:ext cx="703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1) </a:t>
            </a:r>
            <a:r>
              <a:rPr lang="en-US" altLang="ko-KR" b="1" dirty="0" err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Edgetpu</a:t>
            </a:r>
            <a:r>
              <a:rPr lang="ko-KR" altLang="en-US" b="1" dirty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이용한  얼굴인식 시스템 </a:t>
            </a:r>
            <a:r>
              <a:rPr lang="ko-KR" altLang="en-US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 </a:t>
            </a:r>
            <a:r>
              <a:rPr lang="en-US" altLang="ko-KR" b="1" dirty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 인터페이스</a:t>
            </a:r>
            <a:r>
              <a:rPr lang="en-US" altLang="ko-KR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b="1" dirty="0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59" y="3144005"/>
            <a:ext cx="593843" cy="5938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9736" y="4469874"/>
            <a:ext cx="331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&lt;2&gt;Attendance_model2.py </a:t>
            </a: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모델에서 연산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429362" y="4706892"/>
            <a:ext cx="2481458" cy="1497511"/>
            <a:chOff x="2279667" y="4328357"/>
            <a:chExt cx="2481458" cy="1497511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34252">
              <a:off x="3160239" y="4703204"/>
              <a:ext cx="1102910" cy="1122664"/>
            </a:xfrm>
            <a:prstGeom prst="rect">
              <a:avLst/>
            </a:prstGeom>
          </p:spPr>
        </p:pic>
        <p:sp>
          <p:nvSpPr>
            <p:cNvPr id="22" name="사다리꼴 21"/>
            <p:cNvSpPr/>
            <p:nvPr/>
          </p:nvSpPr>
          <p:spPr>
            <a:xfrm rot="5400000">
              <a:off x="2113430" y="4786982"/>
              <a:ext cx="1040503" cy="708030"/>
            </a:xfrm>
            <a:prstGeom prst="trapezoid">
              <a:avLst/>
            </a:prstGeom>
            <a:gradFill>
              <a:gsLst>
                <a:gs pos="0">
                  <a:srgbClr val="FFFF00"/>
                </a:gs>
                <a:gs pos="15000">
                  <a:srgbClr val="FFFF00"/>
                </a:gs>
                <a:gs pos="8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09199" y="4328357"/>
              <a:ext cx="23519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[Raspberry Pi - Camera]</a:t>
              </a:r>
              <a:endPara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69" y="5241338"/>
            <a:ext cx="1000125" cy="13335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893823" y="3076552"/>
            <a:ext cx="1008112" cy="1008112"/>
            <a:chOff x="695400" y="2320195"/>
            <a:chExt cx="1008112" cy="100811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00" y="2320195"/>
              <a:ext cx="1008112" cy="1008112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741700" y="2397738"/>
              <a:ext cx="360040" cy="288032"/>
            </a:xfrm>
            <a:prstGeom prst="roundRect">
              <a:avLst/>
            </a:prstGeom>
            <a:solidFill>
              <a:srgbClr val="DD3B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262234" y="2397292"/>
              <a:ext cx="299190" cy="28209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34209" y="2391880"/>
            <a:ext cx="300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&lt;1.1&gt;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출퇴근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 누르기</a:t>
            </a:r>
          </a:p>
        </p:txBody>
      </p:sp>
      <p:sp>
        <p:nvSpPr>
          <p:cNvPr id="28" name="오른쪽 화살표 27"/>
          <p:cNvSpPr/>
          <p:nvPr/>
        </p:nvSpPr>
        <p:spPr>
          <a:xfrm rot="812099">
            <a:off x="2703125" y="2985588"/>
            <a:ext cx="1764074" cy="316835"/>
          </a:xfrm>
          <a:prstGeom prst="rightArrow">
            <a:avLst>
              <a:gd name="adj1" fmla="val 20774"/>
              <a:gd name="adj2" fmla="val 50000"/>
            </a:avLst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20822405">
            <a:off x="2703606" y="3645362"/>
            <a:ext cx="1764074" cy="316835"/>
          </a:xfrm>
          <a:prstGeom prst="rightArrow">
            <a:avLst>
              <a:gd name="adj1" fmla="val 20774"/>
              <a:gd name="adj2" fmla="val 50000"/>
            </a:avLst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7706" y="4423708"/>
            <a:ext cx="318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&lt;1.2&gt;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Picamera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사진 촬영</a:t>
            </a:r>
          </a:p>
        </p:txBody>
      </p:sp>
      <p:sp>
        <p:nvSpPr>
          <p:cNvPr id="32" name="오른쪽 화살표 31"/>
          <p:cNvSpPr/>
          <p:nvPr/>
        </p:nvSpPr>
        <p:spPr>
          <a:xfrm>
            <a:off x="5807968" y="3328306"/>
            <a:ext cx="864096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9183312" y="3322288"/>
            <a:ext cx="1071089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05" y="3660649"/>
            <a:ext cx="614559" cy="61455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05" y="2830558"/>
            <a:ext cx="568959" cy="56895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65713" y="2124392"/>
            <a:ext cx="1872208" cy="102970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6973" y="3322288"/>
            <a:ext cx="969687" cy="98341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8528277" y="3037809"/>
            <a:ext cx="1152128" cy="284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Emp_ID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05948" y="3781355"/>
            <a:ext cx="1152128" cy="284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Tag_time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14447" y="454010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&lt;3&gt;SERVER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인식된 사원의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사원번호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Emp_ID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),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출근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퇴근 시간을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DB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추가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47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1190</Words>
  <Application>Microsoft Office PowerPoint</Application>
  <PresentationFormat>와이드스크린</PresentationFormat>
  <Paragraphs>242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a옛날목욕탕B</vt:lpstr>
      <vt:lpstr>a옛날목욕탕L</vt:lpstr>
      <vt:lpstr>HY신명조</vt:lpstr>
      <vt:lpstr>굴림체</vt:lpstr>
      <vt:lpstr>바탕</vt:lpstr>
      <vt:lpstr>배달의민족 도현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노 건훈</cp:lastModifiedBy>
  <cp:revision>220</cp:revision>
  <dcterms:created xsi:type="dcterms:W3CDTF">2015-02-22T02:11:36Z</dcterms:created>
  <dcterms:modified xsi:type="dcterms:W3CDTF">2019-12-27T10:43:02Z</dcterms:modified>
  <cp:contentStatus/>
</cp:coreProperties>
</file>